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5" r:id="rId2"/>
    <p:sldId id="496" r:id="rId3"/>
    <p:sldId id="501" r:id="rId4"/>
    <p:sldId id="502" r:id="rId5"/>
    <p:sldId id="503" r:id="rId6"/>
    <p:sldId id="509" r:id="rId7"/>
    <p:sldId id="504" r:id="rId8"/>
    <p:sldId id="505" r:id="rId9"/>
    <p:sldId id="506" r:id="rId10"/>
    <p:sldId id="507" r:id="rId11"/>
    <p:sldId id="5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Objects="1">
      <p:cViewPr varScale="1">
        <p:scale>
          <a:sx n="122" d="100"/>
          <a:sy n="122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9182-2479-1345-8296-6A63D33451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A189-65D8-0241-A6DC-946B0E6D6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6370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724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52600"/>
            <a:ext cx="7556313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4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Strings I</a:t>
            </a: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Substrings </a:t>
            </a:r>
            <a:r>
              <a:rPr lang="en-US" dirty="0" smtClean="0">
                <a:cs typeface="Courier"/>
              </a:rPr>
              <a:t>[2/3</a:t>
            </a:r>
            <a:r>
              <a:rPr lang="en-US" dirty="0">
                <a:cs typeface="Courier"/>
              </a:rPr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char_count</a:t>
            </a:r>
            <a:r>
              <a:rPr lang="en-US" dirty="0" smtClean="0"/>
              <a:t> </a:t>
            </a:r>
            <a:r>
              <a:rPr lang="en-US" dirty="0"/>
              <a:t>goes beyond the end of the original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/>
              <a:t>, or if it is omitted, then the substring ends at the end of the </a:t>
            </a:r>
            <a:r>
              <a:rPr lang="en-US" dirty="0" smtClean="0"/>
              <a:t>original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u =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u2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u.substr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(2, 5);    // u2 is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cdefg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u3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u.substr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(2, 100);  // u3 is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cdefg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u4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u.substr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(2);       // u4 is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cdefg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9413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Strings I</a:t>
            </a: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Substrings </a:t>
            </a:r>
            <a:r>
              <a:rPr lang="en-US" dirty="0" smtClean="0">
                <a:cs typeface="Courier"/>
              </a:rPr>
              <a:t>[3/3</a:t>
            </a:r>
            <a:r>
              <a:rPr lang="en-US" dirty="0">
                <a:cs typeface="Courier"/>
              </a:rPr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But we need to be more careful with the first argument </a:t>
            </a:r>
            <a:r>
              <a:rPr lang="en-US" sz="1800" dirty="0" smtClean="0"/>
              <a:t>of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substr</a:t>
            </a:r>
            <a:r>
              <a:rPr lang="en-US" sz="1800" dirty="0"/>
              <a:t>.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start_index</a:t>
            </a:r>
            <a:r>
              <a:rPr lang="en-US" sz="1800" dirty="0"/>
              <a:t> can be the size of the original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, in which case the substring computed is empty (has </a:t>
            </a:r>
            <a:r>
              <a:rPr lang="en-US" sz="1800" dirty="0" smtClean="0"/>
              <a:t>no </a:t>
            </a:r>
            <a:r>
              <a:rPr lang="en-US" sz="1800" dirty="0"/>
              <a:t>characters). But if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start_index</a:t>
            </a:r>
            <a:r>
              <a:rPr lang="en-US" sz="1800" dirty="0"/>
              <a:t> is greater than the size of the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, then </a:t>
            </a:r>
            <a:r>
              <a:rPr lang="en-US" sz="1800" dirty="0" smtClean="0"/>
              <a:t>member function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substr</a:t>
            </a:r>
            <a:r>
              <a:rPr lang="en-US" sz="1800" dirty="0" smtClean="0"/>
              <a:t> signals an error by doing something called </a:t>
            </a:r>
            <a:r>
              <a:rPr lang="en-US" sz="1800" b="1" dirty="0" smtClean="0"/>
              <a:t>throwing an exception</a:t>
            </a:r>
            <a:r>
              <a:rPr lang="en-US" sz="1800" dirty="0" smtClean="0"/>
              <a:t>. For now, this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means that the program will crash.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 v =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";         // Size: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3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v1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v.substr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(0);  // v1 is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v2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v.substr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(1);  // v2 is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v3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v.substr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(2);  // v3 is "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c"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v4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v.substr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(3);  // v4 is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""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v5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v.substr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(4);  // CRASH!!!</a:t>
            </a:r>
          </a:p>
        </p:txBody>
      </p:sp>
    </p:spTree>
    <p:extLst>
      <p:ext uri="{BB962C8B-B14F-4D97-AF65-F5344CB8AC3E}">
        <p14:creationId xmlns:p14="http://schemas.microsoft.com/office/powerpoint/2010/main" val="100908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 smtClean="0">
                <a:cs typeface="Courier"/>
              </a:rPr>
              <a:t>Vector II</a:t>
            </a:r>
            <a:r>
              <a:rPr lang="en-US" dirty="0" smtClean="0"/>
              <a:t> </a:t>
            </a:r>
            <a:r>
              <a:rPr lang="en-US" dirty="0"/>
              <a:t>— Initializer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want to create a </a:t>
            </a:r>
            <a:r>
              <a:rPr lang="en-US" dirty="0">
                <a:latin typeface="Courier"/>
                <a:cs typeface="Courier"/>
              </a:rPr>
              <a:t>vector</a:t>
            </a:r>
            <a:r>
              <a:rPr lang="en-US" dirty="0"/>
              <a:t> holding a fixed sequence of items. We could do this using repeated calls to </a:t>
            </a:r>
            <a:r>
              <a:rPr lang="en-US" dirty="0" err="1">
                <a:latin typeface="Courier"/>
                <a:cs typeface="Courier"/>
              </a:rPr>
              <a:t>push_back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vector&lt;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&gt; dataset;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(5);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(1);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(8);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>
                <a:latin typeface="Courier"/>
                <a:cs typeface="Courier"/>
              </a:rPr>
              <a:t>dataset.push_back</a:t>
            </a:r>
            <a:r>
              <a:rPr lang="en-US" dirty="0">
                <a:latin typeface="Courier"/>
                <a:cs typeface="Courier"/>
              </a:rPr>
              <a:t>(8);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dataset.push_back</a:t>
            </a:r>
            <a:r>
              <a:rPr lang="en-US" dirty="0" smtClean="0">
                <a:latin typeface="Courier"/>
                <a:cs typeface="Courier"/>
              </a:rPr>
              <a:t>(7</a:t>
            </a:r>
            <a:r>
              <a:rPr lang="en-US" dirty="0">
                <a:latin typeface="Courier"/>
                <a:cs typeface="Courier"/>
              </a:rPr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 alternate method is to construct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/>
              <a:t> using an </a:t>
            </a:r>
            <a:r>
              <a:rPr lang="en-US" b="1" dirty="0"/>
              <a:t>initializer list</a:t>
            </a:r>
            <a:r>
              <a:rPr lang="en-US" dirty="0" smtClean="0"/>
              <a:t>.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it-IT" dirty="0" err="1">
                <a:latin typeface="Courier"/>
                <a:cs typeface="Courier"/>
              </a:rPr>
              <a:t>vector</a:t>
            </a:r>
            <a:r>
              <a:rPr lang="it-IT" dirty="0">
                <a:latin typeface="Courier"/>
                <a:cs typeface="Courier"/>
              </a:rPr>
              <a:t>&lt;</a:t>
            </a:r>
            <a:r>
              <a:rPr lang="it-IT" dirty="0" err="1">
                <a:latin typeface="Courier"/>
                <a:cs typeface="Courier"/>
              </a:rPr>
              <a:t>int</a:t>
            </a:r>
            <a:r>
              <a:rPr lang="it-IT" dirty="0">
                <a:latin typeface="Courier"/>
                <a:cs typeface="Courier"/>
              </a:rPr>
              <a:t>&gt; </a:t>
            </a:r>
            <a:r>
              <a:rPr lang="it-IT" dirty="0" err="1">
                <a:latin typeface="Courier"/>
                <a:cs typeface="Courier"/>
              </a:rPr>
              <a:t>dataset</a:t>
            </a:r>
            <a:r>
              <a:rPr lang="it-IT" dirty="0">
                <a:latin typeface="Courier"/>
                <a:cs typeface="Courier"/>
              </a:rPr>
              <a:t> { 5, 1, 8, 8, 7 };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886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3886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3886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3886200"/>
            <a:ext cx="457200" cy="457200"/>
          </a:xfrm>
          <a:prstGeom prst="rect">
            <a:avLst/>
          </a:prstGeom>
          <a:solidFill>
            <a:srgbClr val="6AD9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3886200"/>
            <a:ext cx="457200" cy="457200"/>
          </a:xfrm>
          <a:prstGeom prst="rect">
            <a:avLst/>
          </a:prstGeom>
          <a:solidFill>
            <a:srgbClr val="6AD9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Review</a:t>
            </a:r>
            <a:br>
              <a:rPr lang="en-US" dirty="0">
                <a:cs typeface="Courier"/>
              </a:rPr>
            </a:br>
            <a:r>
              <a:rPr lang="en-US" dirty="0" smtClean="0">
                <a:cs typeface="Courier"/>
              </a:rPr>
              <a:t>Vector II</a:t>
            </a:r>
            <a:r>
              <a:rPr lang="en-US" dirty="0" smtClean="0"/>
              <a:t> </a:t>
            </a:r>
            <a:r>
              <a:rPr lang="en-US" dirty="0"/>
              <a:t>— Range-Based 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Iterate over the items in a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using a </a:t>
            </a:r>
            <a:r>
              <a:rPr lang="en-US" b="1" dirty="0" smtClean="0"/>
              <a:t>range-based for-loop</a:t>
            </a:r>
            <a:r>
              <a:rPr lang="en-US" dirty="0" smtClean="0"/>
              <a:t>.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for (auto n : dataset) {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    </a:t>
            </a:r>
            <a:r>
              <a:rPr lang="en-US" dirty="0">
                <a:latin typeface="Courier" pitchFamily="49" charset="0"/>
              </a:rPr>
              <a:t>// n is a copy of </a:t>
            </a:r>
            <a:r>
              <a:rPr lang="en-US" dirty="0" smtClean="0">
                <a:latin typeface="Courier" pitchFamily="49" charset="0"/>
              </a:rPr>
              <a:t>a vector item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    …</a:t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If we wish to modify the items in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, then we do it by reference, as shown below.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f</a:t>
            </a:r>
            <a:r>
              <a:rPr lang="en-US" dirty="0" smtClean="0">
                <a:latin typeface="Courier" pitchFamily="49" charset="0"/>
              </a:rPr>
              <a:t>or (</a:t>
            </a:r>
            <a:r>
              <a:rPr lang="en-US" dirty="0">
                <a:latin typeface="Courier" pitchFamily="49" charset="0"/>
              </a:rPr>
              <a:t>auto </a:t>
            </a:r>
            <a:r>
              <a:rPr lang="en-US" dirty="0" smtClean="0">
                <a:latin typeface="Courier" pitchFamily="49" charset="0"/>
              </a:rPr>
              <a:t>&amp; n </a:t>
            </a:r>
            <a:r>
              <a:rPr lang="en-US" dirty="0">
                <a:latin typeface="Courier" pitchFamily="49" charset="0"/>
              </a:rPr>
              <a:t>: dataset) {</a:t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// C</a:t>
            </a:r>
            <a:r>
              <a:rPr lang="en-US" dirty="0" smtClean="0">
                <a:latin typeface="Courier" pitchFamily="49" charset="0"/>
              </a:rPr>
              <a:t>hanging n will change the vector item</a:t>
            </a:r>
            <a:r>
              <a:rPr lang="en-US" dirty="0">
                <a:latin typeface="Courier" pitchFamily="49" charset="0"/>
              </a:rPr>
              <a:t/>
            </a:r>
            <a:br>
              <a:rPr lang="en-US" dirty="0">
                <a:latin typeface="Courier" pitchFamily="49" charset="0"/>
              </a:rPr>
            </a:br>
            <a:r>
              <a:rPr lang="en-US" dirty="0">
                <a:latin typeface="Courier" pitchFamily="49" charset="0"/>
              </a:rPr>
              <a:t>    …</a:t>
            </a:r>
            <a:br>
              <a:rPr lang="en-US" dirty="0">
                <a:latin typeface="Courier" pitchFamily="49" charset="0"/>
              </a:rPr>
            </a:br>
            <a:r>
              <a:rPr lang="en-US" dirty="0" smtClean="0">
                <a:latin typeface="Courier" pitchFamily="49" charset="0"/>
              </a:rPr>
              <a:t>}</a:t>
            </a:r>
            <a:endParaRPr lang="en-US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4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cs typeface="Courier"/>
              </a:rPr>
              <a:t>Strings I</a:t>
            </a:r>
            <a:br>
              <a:rPr lang="en-US" sz="2400" dirty="0" smtClean="0">
                <a:cs typeface="Courier"/>
              </a:rPr>
            </a:br>
            <a:r>
              <a:rPr lang="en-US" sz="2400" dirty="0" smtClean="0">
                <a:cs typeface="Courier"/>
              </a:rPr>
              <a:t>Classes, Objects, Member Functions [1/2]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C++ has a number of </a:t>
            </a:r>
            <a:r>
              <a:rPr lang="en-US" sz="1800" b="1" dirty="0" smtClean="0"/>
              <a:t>simple types</a:t>
            </a:r>
            <a:r>
              <a:rPr lang="en-US" sz="1800" dirty="0" smtClean="0"/>
              <a:t>, </a:t>
            </a:r>
            <a:r>
              <a:rPr lang="en-US" sz="1800" dirty="0"/>
              <a:t>like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/>
              <a:t>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800" dirty="0" smtClean="0"/>
              <a:t>, </a:t>
            </a:r>
            <a:r>
              <a:rPr lang="en-US" sz="1800" dirty="0"/>
              <a:t>and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sz="1800" dirty="0"/>
              <a:t>. These are built into the core language. Variables of these </a:t>
            </a:r>
            <a:r>
              <a:rPr lang="en-US" sz="1800" dirty="0" smtClean="0"/>
              <a:t>types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are simply spots in memory big enough to hold the </a:t>
            </a:r>
            <a:r>
              <a:rPr lang="en-US" sz="1800" dirty="0" smtClean="0"/>
              <a:t>required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information</a:t>
            </a:r>
            <a:r>
              <a:rPr lang="en-US" sz="1800" dirty="0" smtClean="0"/>
              <a:t>.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 more sophisticated kind of type is a </a:t>
            </a:r>
            <a:r>
              <a:rPr lang="en-US" sz="1800" b="1" dirty="0"/>
              <a:t>class</a:t>
            </a:r>
            <a:r>
              <a:rPr lang="en-US" sz="1800" dirty="0"/>
              <a:t>. These are types </a:t>
            </a:r>
            <a:r>
              <a:rPr lang="en-US" sz="1800" dirty="0" smtClean="0"/>
              <a:t>in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which functionality can be packaged with data, resulting </a:t>
            </a:r>
            <a:r>
              <a:rPr lang="en-US" sz="1800" dirty="0" smtClean="0"/>
              <a:t>in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“smart data”. Examples of classes include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, </a:t>
            </a:r>
            <a:r>
              <a:rPr lang="en-US" sz="1800" dirty="0" smtClean="0"/>
              <a:t>along with the </a:t>
            </a:r>
            <a:r>
              <a:rPr lang="en-US" sz="1800" dirty="0"/>
              <a:t>various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800" dirty="0"/>
              <a:t> </a:t>
            </a:r>
            <a:r>
              <a:rPr lang="en-US" sz="1800" dirty="0" smtClean="0"/>
              <a:t>types: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vector&lt;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/>
              <a:t>&gt;,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vector&lt;string</a:t>
            </a:r>
            <a:r>
              <a:rPr lang="en-US" sz="1800" dirty="0"/>
              <a:t>&gt;, etc</a:t>
            </a:r>
            <a:r>
              <a:rPr lang="en-US" sz="1800" dirty="0" smtClean="0"/>
              <a:t>. (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sz="1800" dirty="0" smtClean="0"/>
              <a:t> itself is not a class, but a </a:t>
            </a:r>
            <a:r>
              <a:rPr lang="en-US" sz="1800" b="1" dirty="0" smtClean="0"/>
              <a:t>class template</a:t>
            </a:r>
            <a:r>
              <a:rPr lang="en-US" sz="1800" dirty="0" smtClean="0"/>
              <a:t>, out of which classes can be made.)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Specific classes are not part of the core C++ language; rather</a:t>
            </a:r>
            <a:r>
              <a:rPr lang="en-US" sz="1800" dirty="0" smtClean="0"/>
              <a:t>,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classes </a:t>
            </a:r>
            <a:r>
              <a:rPr lang="en-US" sz="1800" dirty="0"/>
              <a:t>like string are actually written in C++. Since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 is already written for us, we do not have to write it ourselves, </a:t>
            </a:r>
            <a:r>
              <a:rPr lang="en-US" sz="1800" dirty="0" smtClean="0"/>
              <a:t>but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we </a:t>
            </a:r>
            <a:r>
              <a:rPr lang="en-US" sz="1800" i="1" dirty="0"/>
              <a:t>could</a:t>
            </a:r>
            <a:r>
              <a:rPr lang="en-US" sz="1800" dirty="0"/>
              <a:t> write it</a:t>
            </a:r>
            <a:r>
              <a:rPr lang="en-US" sz="1800" dirty="0" smtClean="0"/>
              <a:t>.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114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cs typeface="Courier"/>
              </a:rPr>
              <a:t>Strings I</a:t>
            </a:r>
            <a:br>
              <a:rPr lang="en-US" sz="2400" dirty="0">
                <a:cs typeface="Courier"/>
              </a:rPr>
            </a:br>
            <a:r>
              <a:rPr lang="en-US" sz="2400" dirty="0">
                <a:cs typeface="Courier"/>
              </a:rPr>
              <a:t>Classes, Objects, Member Functions </a:t>
            </a:r>
            <a:r>
              <a:rPr lang="en-US" sz="2400" dirty="0" smtClean="0">
                <a:cs typeface="Courier"/>
              </a:rPr>
              <a:t>[2/2</a:t>
            </a:r>
            <a:r>
              <a:rPr lang="en-US" sz="2400" dirty="0">
                <a:cs typeface="Courier"/>
              </a:rPr>
              <a:t>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 value whose type is a class is called an </a:t>
            </a:r>
            <a:r>
              <a:rPr lang="en-US" sz="1800" b="1" dirty="0"/>
              <a:t>object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mystr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dirty="0"/>
              <a:t>Above,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mystr</a:t>
            </a:r>
            <a:r>
              <a:rPr lang="en-US" sz="1800" dirty="0"/>
              <a:t> is an object. Its type is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, which is a class.</a:t>
            </a:r>
          </a:p>
          <a:p>
            <a:pPr marL="0" indent="0">
              <a:buNone/>
            </a:pPr>
            <a:r>
              <a:rPr lang="en-US" sz="1800" dirty="0"/>
              <a:t>We said </a:t>
            </a:r>
            <a:r>
              <a:rPr lang="en-US" sz="1800" dirty="0" smtClean="0"/>
              <a:t>that </a:t>
            </a:r>
            <a:r>
              <a:rPr lang="en-US" sz="1800" dirty="0"/>
              <a:t>classes allow functionality to be packaged </a:t>
            </a:r>
            <a:r>
              <a:rPr lang="en-US" sz="1800" dirty="0" smtClean="0"/>
              <a:t>with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data. The primary way this is done is by defining </a:t>
            </a:r>
            <a:r>
              <a:rPr lang="en-US" sz="1800" b="1" dirty="0" smtClean="0"/>
              <a:t>member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smtClean="0"/>
              <a:t> </a:t>
            </a:r>
            <a:r>
              <a:rPr lang="en-US" sz="1800" b="1" dirty="0"/>
              <a:t>functions</a:t>
            </a:r>
            <a:r>
              <a:rPr lang="en-US" sz="1800" dirty="0"/>
              <a:t>. These are functions that are part of a class and </a:t>
            </a:r>
            <a:r>
              <a:rPr lang="en-US" sz="1800" dirty="0" smtClean="0"/>
              <a:t>are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available for all objects of that class. For example, </a:t>
            </a:r>
            <a:r>
              <a:rPr lang="en-US" sz="1800" dirty="0" smtClean="0"/>
              <a:t>class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 smtClean="0"/>
              <a:t> </a:t>
            </a:r>
            <a:r>
              <a:rPr lang="en-US" sz="1800" dirty="0"/>
              <a:t>has a member </a:t>
            </a:r>
            <a:r>
              <a:rPr lang="en-US" sz="1800" dirty="0" smtClean="0"/>
              <a:t>function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We call a member function on an object by giving the name </a:t>
            </a:r>
            <a:r>
              <a:rPr lang="en-US" sz="1800" dirty="0" smtClean="0"/>
              <a:t>of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the object, the </a:t>
            </a:r>
            <a:r>
              <a:rPr lang="en-US" sz="1800" b="1" dirty="0"/>
              <a:t>dot operator</a:t>
            </a:r>
            <a:r>
              <a:rPr lang="en-US" sz="1800" dirty="0"/>
              <a:t> (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800" dirty="0"/>
              <a:t>), and then the function call.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mystr.size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0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Strings I</a:t>
            </a:r>
            <a:br>
              <a:rPr lang="en-US" dirty="0">
                <a:cs typeface="Courier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cs typeface="Courier"/>
              </a:rPr>
              <a:t> vs.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may have noticed that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have a lot in common. Both are containers. Both have member </a:t>
            </a:r>
            <a:r>
              <a:rPr lang="en-US" dirty="0" smtClean="0"/>
              <a:t>function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dirty="0" smtClean="0"/>
              <a:t>. Both allow the bracket-operator syntax with an index ranging from 0 to </a:t>
            </a:r>
            <a:r>
              <a:rPr lang="en-US" i="1" dirty="0" smtClean="0"/>
              <a:t>size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1.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addition, both have member functions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resize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push_back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pop_back</a:t>
            </a:r>
            <a:r>
              <a:rPr lang="en-US" dirty="0" smtClean="0"/>
              <a:t>, along with the 2-argument constructor.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s(5, 'x');  // s is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xxxxx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s.push_back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('y');  // s is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xxxxxy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/>
              <a:t> has a number of features that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vector</a:t>
            </a:r>
            <a:r>
              <a:rPr lang="en-US" dirty="0" smtClean="0"/>
              <a:t> does not. Next we look at some of these.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57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Concatenation 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concatenate strings means to stick them together, one </a:t>
            </a:r>
            <a:r>
              <a:rPr lang="en-US" dirty="0" smtClean="0"/>
              <a:t>after </a:t>
            </a:r>
            <a:r>
              <a:rPr lang="en-US" dirty="0"/>
              <a:t>the other, resulting in a new string. For example, </a:t>
            </a:r>
            <a:r>
              <a:rPr lang="en-US" dirty="0" smtClean="0"/>
              <a:t>the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/>
              <a:t> </a:t>
            </a:r>
            <a:r>
              <a:rPr lang="en-US" dirty="0"/>
              <a:t>concatenation of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/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/>
              <a:t> is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Concatenate </a:t>
            </a:r>
            <a:r>
              <a:rPr lang="en-US" dirty="0"/>
              <a:t>C++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/>
              <a:t> objects using </a:t>
            </a:r>
            <a:r>
              <a:rPr lang="en-US" dirty="0" smtClean="0"/>
              <a:t>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smtClean="0"/>
              <a:t>”.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string s1 =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s2 =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s3 = s1 +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s2;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&lt;&lt; s3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// Prints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s4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s3 + s1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s1;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&lt;&lt; s4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 // Prints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abcdefabcabc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6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Strings I</a:t>
            </a: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Concatenation </a:t>
            </a:r>
            <a:r>
              <a:rPr lang="en-US" dirty="0" smtClean="0">
                <a:cs typeface="Courier"/>
              </a:rPr>
              <a:t>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It should be noted that double-quoted literals are not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 objects. They are an older, simpler value that simply gives </a:t>
            </a:r>
            <a:r>
              <a:rPr lang="en-US" sz="1800" dirty="0" smtClean="0"/>
              <a:t>the </a:t>
            </a:r>
            <a:r>
              <a:rPr lang="en-US" sz="1800" dirty="0"/>
              <a:t>location in memory of a stored sequence of characters, called </a:t>
            </a:r>
            <a:r>
              <a:rPr lang="en-US" sz="1800" dirty="0" smtClean="0"/>
              <a:t>a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b="1" dirty="0"/>
              <a:t>C-string</a:t>
            </a:r>
            <a:r>
              <a:rPr lang="en-US" sz="1800" dirty="0"/>
              <a:t> (after the “C” programming language, where </a:t>
            </a:r>
            <a:r>
              <a:rPr lang="en-US" sz="1800" dirty="0" smtClean="0"/>
              <a:t>they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originated). The </a:t>
            </a:r>
            <a:r>
              <a:rPr lang="en-US" sz="1800" dirty="0">
                <a:latin typeface="Courier"/>
              </a:rPr>
              <a:t>string</a:t>
            </a:r>
            <a:r>
              <a:rPr lang="en-US" sz="1800" dirty="0"/>
              <a:t> class knows about C-strings, which </a:t>
            </a:r>
            <a:r>
              <a:rPr lang="en-US" sz="1800" dirty="0" smtClean="0"/>
              <a:t>is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why we can set a string object equal to a C-string. We can </a:t>
            </a:r>
            <a:r>
              <a:rPr lang="en-US" sz="1800" dirty="0" smtClean="0"/>
              <a:t>also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concatenate a </a:t>
            </a:r>
            <a:r>
              <a:rPr lang="en-US" sz="1800" dirty="0">
                <a:latin typeface="Courier"/>
              </a:rPr>
              <a:t>string</a:t>
            </a:r>
            <a:r>
              <a:rPr lang="en-US" sz="1800" dirty="0"/>
              <a:t> object and a C-string, in any order</a:t>
            </a:r>
            <a:r>
              <a:rPr lang="en-US" sz="1800" dirty="0" smtClean="0"/>
              <a:t>.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 t =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t1 = t +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";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// Okay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t2 =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 + t;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// Okay</a:t>
            </a:r>
          </a:p>
          <a:p>
            <a:pPr marL="0" indent="0">
              <a:buNone/>
            </a:pPr>
            <a:r>
              <a:rPr lang="en-US" sz="1800" dirty="0"/>
              <a:t>But be careful; we cannot concatenate two C-strings!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t3 =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 +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";  // BAD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!!!!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9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Strings I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Substrings [1/3]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In addition to putting strings together, we can take them apart</a:t>
            </a:r>
            <a:r>
              <a:rPr lang="en-US" sz="1800" dirty="0" smtClean="0"/>
              <a:t>.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b="1" dirty="0"/>
              <a:t>substring</a:t>
            </a:r>
            <a:r>
              <a:rPr lang="en-US" sz="1800" dirty="0"/>
              <a:t> is a string formed from a contiguous sequence </a:t>
            </a:r>
            <a:r>
              <a:rPr lang="en-US" sz="1800" dirty="0" smtClean="0"/>
              <a:t>of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/>
              <a:t>zero or more characters from another string. For example,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cdef</a:t>
            </a:r>
            <a:r>
              <a:rPr lang="en-US" sz="1800" dirty="0"/>
              <a:t> is a substring of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abcdefg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 class has a member function that computes substrings: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substr</a:t>
            </a:r>
            <a:r>
              <a:rPr lang="en-US" sz="1800" dirty="0"/>
              <a:t>. This takes two arguments, both numbers: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start_index</a:t>
            </a:r>
            <a:r>
              <a:rPr lang="en-US" sz="1800" dirty="0"/>
              <a:t> and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char_count</a:t>
            </a:r>
            <a:r>
              <a:rPr lang="en-US" sz="1800" dirty="0"/>
              <a:t>. It returns a new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sz="1800" dirty="0"/>
              <a:t> consisting of characters from the original string: beginning </a:t>
            </a:r>
            <a:r>
              <a:rPr lang="en-US" sz="1800" dirty="0" smtClean="0"/>
              <a:t>at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/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start_index</a:t>
            </a:r>
            <a:r>
              <a:rPr lang="en-US" sz="1800" dirty="0"/>
              <a:t> and continuing for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char_count</a:t>
            </a:r>
            <a:r>
              <a:rPr lang="en-US" sz="1800" dirty="0" smtClean="0"/>
              <a:t> </a:t>
            </a:r>
            <a:r>
              <a:rPr lang="en-US" sz="1800" dirty="0"/>
              <a:t>characters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string u =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abcdefg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";</a:t>
            </a:r>
            <a:br>
              <a:rPr lang="en-US" sz="18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u1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u.substr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(2, 4);  // Now u1 is "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cdef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sz="1800" dirty="0" smtClean="0"/>
              <a:t>Above, </a:t>
            </a:r>
            <a:r>
              <a:rPr lang="en-US" sz="1800" dirty="0"/>
              <a:t>the substring starts at index 2 and continues for 4 characters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6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2114</TotalTime>
  <Words>825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CS 201 </vt:lpstr>
      <vt:lpstr>Review Vector II — Initializer Lists</vt:lpstr>
      <vt:lpstr>Review Vector II — Range-Based For-Loop</vt:lpstr>
      <vt:lpstr>Strings I Classes, Objects, Member Functions [1/2]</vt:lpstr>
      <vt:lpstr>Strings I Classes, Objects, Member Functions [2/2]</vt:lpstr>
      <vt:lpstr>Strings I string vs. vector</vt:lpstr>
      <vt:lpstr>Strings I Concatenation [1/2]</vt:lpstr>
      <vt:lpstr>Strings I Concatenation [2/2]</vt:lpstr>
      <vt:lpstr>Strings I Substrings [1/3]</vt:lpstr>
      <vt:lpstr>Strings I Substrings [2/3]</vt:lpstr>
      <vt:lpstr>Strings I Substrings [3/3]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</dc:title>
  <dc:creator>Chris Hartman</dc:creator>
  <cp:lastModifiedBy>Chris Hartman</cp:lastModifiedBy>
  <cp:revision>180</cp:revision>
  <dcterms:created xsi:type="dcterms:W3CDTF">2017-08-28T16:16:28Z</dcterms:created>
  <dcterms:modified xsi:type="dcterms:W3CDTF">2018-10-01T17:53:30Z</dcterms:modified>
</cp:coreProperties>
</file>