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5" r:id="rId2"/>
    <p:sldId id="527" r:id="rId3"/>
    <p:sldId id="503" r:id="rId4"/>
    <p:sldId id="504" r:id="rId5"/>
    <p:sldId id="532" r:id="rId6"/>
    <p:sldId id="535" r:id="rId7"/>
    <p:sldId id="515" r:id="rId8"/>
    <p:sldId id="537" r:id="rId9"/>
    <p:sldId id="539" r:id="rId10"/>
    <p:sldId id="540" r:id="rId11"/>
    <p:sldId id="544" r:id="rId12"/>
    <p:sldId id="519" r:id="rId13"/>
    <p:sldId id="548" r:id="rId14"/>
    <p:sldId id="549" r:id="rId15"/>
    <p:sldId id="552" r:id="rId16"/>
    <p:sldId id="553" r:id="rId17"/>
    <p:sldId id="55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9"/>
    <p:restoredTop sz="94674"/>
  </p:normalViewPr>
  <p:slideViewPr>
    <p:cSldViewPr snapToObjects="1">
      <p:cViewPr varScale="1">
        <p:scale>
          <a:sx n="117" d="100"/>
          <a:sy n="117" d="100"/>
        </p:scale>
        <p:origin x="-12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9182-2479-1345-8296-6A63D33451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A189-65D8-0241-A6DC-946B0E6D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Strings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Strings II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More on Characters [5/7]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scape sequences also work inside double </a:t>
            </a:r>
            <a:r>
              <a:rPr lang="en-US" dirty="0" smtClean="0"/>
              <a:t>quotes (because they are just characters, after all).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"Here is a backslash: \\"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"And a double quote: \""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This gives us an alternate way to end a line.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"A line"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"A line\n";  // ALMOST the same</a:t>
            </a:r>
          </a:p>
          <a:p>
            <a:pPr marL="0" indent="0">
              <a:buNone/>
            </a:pPr>
            <a:r>
              <a:rPr lang="en-US" dirty="0" smtClean="0"/>
              <a:t>But </a:t>
            </a:r>
            <a:r>
              <a:rPr lang="en-US" dirty="0" smtClean="0"/>
              <a:t>sometimes we </a:t>
            </a:r>
            <a:r>
              <a:rPr lang="en-US" dirty="0" smtClean="0"/>
              <a:t>still prefer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/>
              <a:t>, because it not only prints a newline; it also </a:t>
            </a:r>
            <a:r>
              <a:rPr lang="en-US" b="1" dirty="0" smtClean="0"/>
              <a:t>flushes</a:t>
            </a:r>
            <a:r>
              <a:rPr lang="en-US" dirty="0" smtClean="0"/>
              <a:t> the output stream. For efficiency, an output stream may save up its output so that it can do it all at once. This is called </a:t>
            </a:r>
            <a:r>
              <a:rPr lang="en-US" b="1" dirty="0" smtClean="0"/>
              <a:t>buffering</a:t>
            </a:r>
            <a:r>
              <a:rPr lang="en-US" dirty="0" smtClean="0"/>
              <a:t>. Flushing tells the stream that any buffered output should be done now.</a:t>
            </a:r>
          </a:p>
        </p:txBody>
      </p:sp>
      <p:sp>
        <p:nvSpPr>
          <p:cNvPr id="4" name="Left Brace 3"/>
          <p:cNvSpPr/>
          <p:nvPr/>
        </p:nvSpPr>
        <p:spPr>
          <a:xfrm rot="10800000">
            <a:off x="7986145" y="4718124"/>
            <a:ext cx="304800" cy="1835075"/>
          </a:xfrm>
          <a:prstGeom prst="leftBrace">
            <a:avLst>
              <a:gd name="adj1" fmla="val 537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55837" y="3668012"/>
            <a:ext cx="1653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Don’t miss this!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382831" y="5638800"/>
            <a:ext cx="266700" cy="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648700" y="3966883"/>
            <a:ext cx="831" cy="1671917"/>
          </a:xfrm>
          <a:prstGeom prst="line">
            <a:avLst/>
          </a:prstGeom>
          <a:ln w="15875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0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Strings II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More on Characters [6/7]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whitespace</a:t>
            </a:r>
            <a:r>
              <a:rPr lang="en-US" dirty="0" smtClean="0"/>
              <a:t> characters are blank, newline, tab and a few others. Here are all the ASCII whitespace characters.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“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&gt;&gt;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 smtClean="0"/>
              <a:t>” style of input can behave in ways that may seem odd, because it actually inputs “words</a:t>
            </a:r>
            <a:r>
              <a:rPr lang="en-US" dirty="0"/>
              <a:t>” </a:t>
            </a:r>
            <a:r>
              <a:rPr lang="en-US" dirty="0" smtClean="0"/>
              <a:t>delimited by </a:t>
            </a:r>
            <a:r>
              <a:rPr lang="en-US" dirty="0"/>
              <a:t>whitespace. We </a:t>
            </a:r>
            <a:r>
              <a:rPr lang="en-US" dirty="0" smtClean="0"/>
              <a:t>will discuss this further shortly.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77671"/>
              </p:ext>
            </p:extLst>
          </p:nvPr>
        </p:nvGraphicFramePr>
        <p:xfrm>
          <a:off x="2743200" y="2438400"/>
          <a:ext cx="3505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char</a:t>
                      </a:r>
                      <a:r>
                        <a:rPr lang="en-US" baseline="0" dirty="0" smtClean="0"/>
                        <a:t> Literal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' '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'\n'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'\t'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'\r'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Carriage-return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'\v'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Vertical-tab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'\f'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Form-feed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8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Strings II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More on Characters [7/7]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00200"/>
            <a:ext cx="3540125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much more general schemes than ASCII for representing characters. </a:t>
            </a:r>
            <a:r>
              <a:rPr lang="en-US" b="1" dirty="0" smtClean="0"/>
              <a:t>Unicode</a:t>
            </a:r>
            <a:r>
              <a:rPr lang="en-US" dirty="0" smtClean="0"/>
              <a:t>, </a:t>
            </a:r>
            <a:r>
              <a:rPr lang="en-US" dirty="0"/>
              <a:t>widely used on the web, </a:t>
            </a:r>
            <a:r>
              <a:rPr lang="en-US" dirty="0" smtClean="0"/>
              <a:t>has </a:t>
            </a:r>
            <a:r>
              <a:rPr lang="en-US" dirty="0"/>
              <a:t>the goal of </a:t>
            </a:r>
            <a:r>
              <a:rPr lang="en-US" dirty="0" smtClean="0"/>
              <a:t>including </a:t>
            </a:r>
            <a:r>
              <a:rPr lang="en-US" dirty="0"/>
              <a:t>every symbol in common use. The latest Unicode standard specifies </a:t>
            </a:r>
            <a:r>
              <a:rPr lang="en-US" dirty="0" smtClean="0"/>
              <a:t>well over </a:t>
            </a:r>
            <a:r>
              <a:rPr lang="en-US" dirty="0"/>
              <a:t>100,000 characters. </a:t>
            </a:r>
            <a:r>
              <a:rPr lang="en-US" dirty="0" smtClean="0"/>
              <a:t>Examples are shown at right.</a:t>
            </a:r>
          </a:p>
          <a:p>
            <a:pPr marL="0" indent="0">
              <a:buNone/>
            </a:pPr>
            <a:r>
              <a:rPr lang="en-US" dirty="0" smtClean="0"/>
              <a:t>Note. A </a:t>
            </a:r>
            <a:r>
              <a:rPr lang="en-US" i="1" dirty="0" smtClean="0"/>
              <a:t>glyph</a:t>
            </a:r>
            <a:r>
              <a:rPr lang="en-US" dirty="0" smtClean="0"/>
              <a:t> is the visible representation of a character.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87411"/>
              </p:ext>
            </p:extLst>
          </p:nvPr>
        </p:nvGraphicFramePr>
        <p:xfrm>
          <a:off x="4219575" y="2064543"/>
          <a:ext cx="463877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724370"/>
              </a:tblGrid>
              <a:tr h="3290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Glyph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Unicode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LATIN CAPITAL LETTER A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600" dirty="0">
                          <a:effectLst/>
                        </a:rPr>
                        <a:t>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COPYRIGHT SIGN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600" dirty="0" err="1">
                          <a:effectLst/>
                          <a:latin typeface="+mn-lt"/>
                        </a:rPr>
                        <a:t>é</a:t>
                      </a:r>
                      <a:endParaRPr lang="fr-FR" sz="2600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LATIN </a:t>
                      </a:r>
                      <a:r>
                        <a:rPr lang="en-US" sz="1600" dirty="0"/>
                        <a:t>SMALL LETTER E WITH ACUTE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600" dirty="0">
                          <a:effectLst/>
                        </a:rPr>
                        <a:t>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GREEK CAPITAL LETTER THETA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sz="2600" dirty="0">
                          <a:effectLst/>
                        </a:rPr>
                        <a:t>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HEBREW LETTER SHIN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→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RIGHTWARDS ARROW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≤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LESS-THAN OR EQUAL TO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WHITE SMILING FACE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/>
                        </a:rPr>
                        <a:t>✌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VICTORY HAND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600" dirty="0">
                          <a:effectLst/>
                        </a:rPr>
                        <a:t>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HIRAGANA LETTER MA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12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Strings II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Reading from 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>
                <a:cs typeface="Courier"/>
              </a:rPr>
              <a:t> [1/5]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the following code: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text(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692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text </a:t>
            </a:r>
            <a:r>
              <a:rPr lang="en-US" dirty="0" smtClean="0"/>
              <a:t>is the characters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’6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9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dirty="0" smtClean="0"/>
              <a:t>, 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dirty="0" smtClean="0"/>
              <a:t>. How can we get the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/>
              <a:t> 692 from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It’s actually a very nice exercise to figure out how to do this without using the standard library. But! ...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is an easy way to do this. We </a:t>
            </a:r>
            <a:r>
              <a:rPr lang="en-US" dirty="0" smtClean="0"/>
              <a:t>can read from 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/>
              <a:t> using a </a:t>
            </a:r>
            <a:r>
              <a:rPr lang="en-US" b="1" dirty="0" smtClean="0"/>
              <a:t>string stream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43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Strings II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Reading from 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>
                <a:cs typeface="Courier"/>
              </a:rPr>
              <a:t> [2/5]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Read from a string using an object of type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istringstream</a:t>
            </a:r>
            <a:r>
              <a:rPr lang="en-US" sz="1800" dirty="0" smtClean="0"/>
              <a:t>, declared in header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sstream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sstream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istringstream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/>
              <a:t>Say we want to read from a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800" dirty="0" smtClean="0"/>
              <a:t> named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Create an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istringstream</a:t>
            </a:r>
            <a:r>
              <a:rPr lang="en-US" sz="1800" dirty="0" smtClean="0"/>
              <a:t> variable, passing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text </a:t>
            </a:r>
            <a:r>
              <a:rPr lang="en-US" sz="1800" dirty="0" smtClean="0"/>
              <a:t>as </a:t>
            </a:r>
            <a:r>
              <a:rPr lang="en-US" sz="1800" dirty="0" smtClean="0"/>
              <a:t>a constructor argument. Then read from the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istringstream</a:t>
            </a:r>
            <a:r>
              <a:rPr lang="en-US" sz="1800" dirty="0" smtClean="0"/>
              <a:t> variable </a:t>
            </a:r>
            <a:r>
              <a:rPr lang="en-US" sz="1800" i="1" dirty="0" smtClean="0"/>
              <a:t>exactly the same way </a:t>
            </a:r>
            <a:r>
              <a:rPr lang="en-US" sz="1800" dirty="0" smtClean="0"/>
              <a:t>we read from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stringstream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instream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(text)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instream &gt;&gt;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;  // Read from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istringstream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24384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 smtClean="0">
                <a:solidFill>
                  <a:srgbClr val="C00000"/>
                </a:solidFill>
              </a:rPr>
              <a:t> stands for Input.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486400" y="1981200"/>
            <a:ext cx="76200" cy="4572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35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Strings II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Reading from 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>
                <a:cs typeface="Courier"/>
              </a:rPr>
              <a:t> [3/5]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the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text </a:t>
            </a:r>
            <a:r>
              <a:rPr lang="en-US" dirty="0" smtClean="0"/>
              <a:t>does not contain a </a:t>
            </a:r>
            <a:r>
              <a:rPr lang="en-US" dirty="0" smtClean="0"/>
              <a:t>number?</a:t>
            </a:r>
          </a:p>
          <a:p>
            <a:pPr marL="0" indent="0">
              <a:buNone/>
            </a:pPr>
            <a:r>
              <a:rPr lang="en-US" dirty="0" smtClean="0"/>
              <a:t>Then reading the number from the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istringstream</a:t>
            </a:r>
            <a:r>
              <a:rPr lang="en-US" dirty="0" smtClean="0"/>
              <a:t> will fail, and an error will be flagged.</a:t>
            </a:r>
          </a:p>
          <a:p>
            <a:pPr marL="0" indent="0">
              <a:buNone/>
            </a:pPr>
            <a:r>
              <a:rPr lang="en-US" dirty="0" smtClean="0"/>
              <a:t>After attempting to read from a stream, we can determine whether there was an error using an if-statement in which we treat the stream as if it were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 smtClean="0"/>
              <a:t>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 smtClean="0"/>
              <a:t> means successful read;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 smtClean="0"/>
              <a:t> means error.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nstream &gt;&gt;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(!instream)  // Error?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smtClean="0">
                <a:ea typeface="Courier" charset="0"/>
                <a:cs typeface="Courier" charset="0"/>
              </a:rPr>
              <a:t>[</a:t>
            </a:r>
            <a:r>
              <a:rPr lang="en-US" i="1" dirty="0" smtClean="0">
                <a:ea typeface="Courier" charset="0"/>
                <a:cs typeface="Courier" charset="0"/>
              </a:rPr>
              <a:t>Handle error here</a:t>
            </a:r>
            <a:r>
              <a:rPr lang="en-US" dirty="0" smtClean="0">
                <a:ea typeface="Courier" charset="0"/>
                <a:cs typeface="Courier" charset="0"/>
              </a:rPr>
              <a:t>]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0891" y="5265003"/>
            <a:ext cx="3045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An </a:t>
            </a:r>
            <a:r>
              <a:rPr lang="en-US" sz="1600" b="1" dirty="0" smtClean="0">
                <a:solidFill>
                  <a:srgbClr val="C00000"/>
                </a:solidFill>
              </a:rPr>
              <a:t>implicit type conversion </a:t>
            </a:r>
            <a:r>
              <a:rPr lang="en-US" sz="1600" dirty="0" smtClean="0">
                <a:solidFill>
                  <a:srgbClr val="C00000"/>
                </a:solidFill>
              </a:rPr>
              <a:t>from </a:t>
            </a:r>
            <a:r>
              <a:rPr lang="en-US" sz="1600" dirty="0" err="1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istringstream</a:t>
            </a:r>
            <a:r>
              <a:rPr lang="en-US" sz="1600" dirty="0" smtClean="0">
                <a:solidFill>
                  <a:srgbClr val="C00000"/>
                </a:solidFill>
              </a:rPr>
              <a:t> to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600" dirty="0" smtClean="0">
                <a:solidFill>
                  <a:srgbClr val="C00000"/>
                </a:solidFill>
              </a:rPr>
              <a:t> is done here.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2743200" y="5119305"/>
            <a:ext cx="1853454" cy="391418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6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Strings II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Reading from 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>
                <a:cs typeface="Courier"/>
              </a:rPr>
              <a:t> [4/5]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Putting this all together, we get the following: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692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istringstream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instream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(text)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instream &gt;&gt;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       // Read number from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(!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instream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         // Error check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"No, you idiot!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text needs an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!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is ”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14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Strings II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Reading from 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>
                <a:cs typeface="Courier"/>
              </a:rPr>
              <a:t> [5/5]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read multiple things from an </a:t>
            </a:r>
            <a:r>
              <a:rPr lang="en-US" dirty="0" err="1" smtClean="0"/>
              <a:t>istringstream</a:t>
            </a:r>
            <a:r>
              <a:rPr lang="en-US" dirty="0" smtClean="0"/>
              <a:t>, if it was initialized with a suitable string.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text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("word x 13"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istringstream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instream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(text);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w;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 c;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instream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&gt;&gt;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 &gt;&gt; c &gt;&gt;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Review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Strings I</a:t>
            </a:r>
            <a:r>
              <a:rPr lang="en-US" dirty="0">
                <a:cs typeface="Courier"/>
              </a:rPr>
              <a:t> </a:t>
            </a:r>
            <a:r>
              <a:rPr lang="en-US" dirty="0" smtClean="0"/>
              <a:t>— </a:t>
            </a:r>
            <a:r>
              <a:rPr lang="en-US" dirty="0" smtClean="0">
                <a:cs typeface="Courier"/>
              </a:rPr>
              <a:t>Classes </a:t>
            </a:r>
            <a:r>
              <a:rPr lang="mr-IN" dirty="0" smtClean="0">
                <a:cs typeface="Courier"/>
              </a:rPr>
              <a:t>…</a:t>
            </a:r>
            <a:r>
              <a:rPr lang="en-US" dirty="0" smtClean="0">
                <a:cs typeface="Courier"/>
              </a:rPr>
              <a:t> [1/2]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07096"/>
              </p:ext>
            </p:extLst>
          </p:nvPr>
        </p:nvGraphicFramePr>
        <p:xfrm>
          <a:off x="609600" y="2133600"/>
          <a:ext cx="7924800" cy="3566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057400"/>
                <a:gridCol w="20574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Kind of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Variable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Is </a:t>
                      </a:r>
                      <a:r>
                        <a:rPr lang="mr-IN" baseline="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Simple 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baseline="0" dirty="0" smtClean="0"/>
                        <a:t>…</a:t>
                      </a:r>
                      <a:r>
                        <a:rPr lang="en-US" baseline="0" dirty="0" smtClean="0"/>
                        <a:t> just a spot in memory big enough to hold the required information.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Built into the core C++ language.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int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bool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char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 an </a:t>
                      </a:r>
                      <a:r>
                        <a:rPr lang="en-US" b="1" dirty="0" smtClean="0"/>
                        <a:t>object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functionality packaged with data (“smart data”).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part of core C++. Written</a:t>
                      </a:r>
                      <a:r>
                        <a:rPr lang="en-US" baseline="0" dirty="0" smtClean="0"/>
                        <a:t> in C++. (We can write our own.)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string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vector&lt;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int</a:t>
                      </a:r>
                      <a:r>
                        <a:rPr lang="en-US" dirty="0" smtClean="0"/>
                        <a:t>&gt;,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vector&lt;string</a:t>
                      </a:r>
                      <a:r>
                        <a:rPr lang="en-US" baseline="0" dirty="0" smtClean="0"/>
                        <a:t>&gt;.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06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Review</a:t>
            </a:r>
            <a:br>
              <a:rPr lang="en-US" dirty="0">
                <a:cs typeface="Courier"/>
              </a:rPr>
            </a:br>
            <a:r>
              <a:rPr lang="en-US" dirty="0">
                <a:cs typeface="Courier"/>
              </a:rPr>
              <a:t>Strings I </a:t>
            </a:r>
            <a:r>
              <a:rPr lang="en-US" dirty="0"/>
              <a:t>— </a:t>
            </a:r>
            <a:r>
              <a:rPr lang="en-US" dirty="0">
                <a:cs typeface="Courier"/>
              </a:rPr>
              <a:t>Classes </a:t>
            </a:r>
            <a:r>
              <a:rPr lang="mr-IN" dirty="0">
                <a:cs typeface="Courier"/>
              </a:rPr>
              <a:t>…</a:t>
            </a:r>
            <a:r>
              <a:rPr lang="en-US" dirty="0">
                <a:cs typeface="Courier"/>
              </a:rPr>
              <a:t> </a:t>
            </a:r>
            <a:r>
              <a:rPr lang="en-US" dirty="0" smtClean="0">
                <a:cs typeface="Courier"/>
              </a:rPr>
              <a:t>[2/2</a:t>
            </a:r>
            <a:r>
              <a:rPr lang="en-US" dirty="0">
                <a:cs typeface="Courier"/>
              </a:rPr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primary way </a:t>
            </a:r>
            <a:r>
              <a:rPr lang="en-US" dirty="0" smtClean="0"/>
              <a:t>to make use of class functionality is by calling a </a:t>
            </a:r>
            <a:r>
              <a:rPr lang="en-US" b="1" dirty="0" smtClean="0"/>
              <a:t>member function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n an object.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all </a:t>
            </a:r>
            <a:r>
              <a:rPr lang="en-US" dirty="0"/>
              <a:t>a member function on an object by giving the name of the object, the </a:t>
            </a:r>
            <a:r>
              <a:rPr lang="en-US" b="1" dirty="0"/>
              <a:t>dot operator</a:t>
            </a:r>
            <a:r>
              <a:rPr lang="en-US" dirty="0"/>
              <a:t> 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/>
              <a:t>), and then the function call.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auto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mystr.size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0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Review</a:t>
            </a:r>
            <a:br>
              <a:rPr lang="en-US" dirty="0">
                <a:cs typeface="Courier"/>
              </a:rPr>
            </a:br>
            <a:r>
              <a:rPr lang="en-US" dirty="0">
                <a:cs typeface="Courier"/>
              </a:rPr>
              <a:t>Strings I </a:t>
            </a:r>
            <a:r>
              <a:rPr lang="en-US" dirty="0"/>
              <a:t>— </a:t>
            </a:r>
            <a:r>
              <a:rPr lang="en-US" dirty="0" smtClean="0">
                <a:cs typeface="Courier"/>
              </a:rPr>
              <a:t>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</a:t>
            </a:r>
            <a:r>
              <a:rPr lang="en-US" b="1" dirty="0"/>
              <a:t>concatenate</a:t>
            </a:r>
            <a:r>
              <a:rPr lang="en-US" dirty="0"/>
              <a:t> strings means to stick them together, one after the other, resulting in a new string. For example, the concatenation of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/>
              <a:t> and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/>
              <a:t> is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abcdef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Concatenate </a:t>
            </a:r>
            <a:r>
              <a:rPr lang="en-US" dirty="0"/>
              <a:t>C++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/>
              <a:t> objects using </a:t>
            </a:r>
            <a:r>
              <a:rPr lang="en-US" dirty="0" smtClean="0"/>
              <a:t>“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smtClean="0"/>
              <a:t>”.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s1 =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s2 =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s3 = s1 +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s2 + s1;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&lt;&lt; s3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 // Prints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abcdefabc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6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Review</a:t>
            </a:r>
            <a:br>
              <a:rPr lang="en-US" dirty="0">
                <a:cs typeface="Courier"/>
              </a:rPr>
            </a:br>
            <a:r>
              <a:rPr lang="en-US" dirty="0">
                <a:cs typeface="Courier"/>
              </a:rPr>
              <a:t>Strings I </a:t>
            </a:r>
            <a:r>
              <a:rPr lang="en-US" dirty="0"/>
              <a:t>— </a:t>
            </a:r>
            <a:r>
              <a:rPr lang="en-US" dirty="0" smtClean="0">
                <a:cs typeface="Courier"/>
              </a:rPr>
              <a:t>Substrings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 a </a:t>
            </a:r>
            <a:r>
              <a:rPr lang="en-US" b="1" dirty="0"/>
              <a:t>substring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/>
              <a:t> member function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substr</a:t>
            </a:r>
            <a:r>
              <a:rPr lang="en-US" dirty="0" smtClean="0"/>
              <a:t>, which takes arguments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start_index</a:t>
            </a:r>
            <a:r>
              <a:rPr lang="en-US" dirty="0" smtClean="0"/>
              <a:t> and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char_count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u =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abcdefg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u1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u.substr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(2, 4);  // u1 is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cdef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char_count</a:t>
            </a:r>
            <a:r>
              <a:rPr lang="en-US" dirty="0" smtClean="0"/>
              <a:t> is too high, or is omitted, then the substring stops at the end of the original string.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tring u2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u.substr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(2, 100);  // u2 is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cdefg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u3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u.substr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(2);       // u3 is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cdefg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start_index</a:t>
            </a:r>
            <a:r>
              <a:rPr lang="en-US" dirty="0" smtClean="0"/>
              <a:t> exceeds the length of </a:t>
            </a:r>
            <a:r>
              <a:rPr lang="en-US" dirty="0"/>
              <a:t>the original </a:t>
            </a:r>
            <a:r>
              <a:rPr lang="en-US" dirty="0" smtClean="0"/>
              <a:t>string, then an exception is thrown, and the program crashes.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tring u4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u.substr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(100, 2);  // CRASH!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234625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start_index</a:t>
            </a:r>
            <a:r>
              <a:rPr lang="en-US" sz="1600" dirty="0" smtClean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char_count</a:t>
            </a:r>
            <a:r>
              <a:rPr lang="en-US" sz="1600" dirty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917950" y="2438400"/>
            <a:ext cx="304800" cy="3810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375150" y="2654587"/>
            <a:ext cx="152400" cy="164813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222750" y="2438400"/>
            <a:ext cx="1263650" cy="0"/>
          </a:xfrm>
          <a:prstGeom prst="line">
            <a:avLst/>
          </a:prstGeom>
          <a:ln w="15875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527550" y="2654587"/>
            <a:ext cx="958850" cy="0"/>
          </a:xfrm>
          <a:prstGeom prst="line">
            <a:avLst/>
          </a:prstGeom>
          <a:ln w="15875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5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Strings II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More on Characters [1/7]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We have said that a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1800" dirty="0" smtClean="0"/>
              <a:t> is actually an integer. The reason it acts like a character is the way we </a:t>
            </a:r>
            <a:r>
              <a:rPr lang="en-US" sz="1800" i="1" dirty="0" smtClean="0"/>
              <a:t>use</a:t>
            </a:r>
            <a:r>
              <a:rPr lang="en-US" sz="1800" dirty="0" smtClean="0"/>
              <a:t> it.</a:t>
            </a:r>
          </a:p>
          <a:p>
            <a:pPr lvl="1"/>
            <a:r>
              <a:rPr lang="en-US" sz="1600" dirty="0" smtClean="0"/>
              <a:t>We set the value of a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1600" dirty="0" smtClean="0"/>
              <a:t> using a single-quote literal (e.g.,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We input and output a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1600" dirty="0" smtClean="0"/>
              <a:t> using streams (e.g.,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1600" dirty="0"/>
              <a:t> </a:t>
            </a:r>
            <a:r>
              <a:rPr lang="en-US" sz="1600" dirty="0" smtClean="0"/>
              <a:t>&amp;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sz="1600" dirty="0" smtClean="0"/>
              <a:t>), which handle it as a character.</a:t>
            </a:r>
          </a:p>
          <a:p>
            <a:pPr marL="0" indent="0">
              <a:buNone/>
            </a:pPr>
            <a:r>
              <a:rPr lang="en-US" sz="1800" dirty="0" smtClean="0"/>
              <a:t>But there is no problem with doing something like this: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har c = 71;</a:t>
            </a:r>
          </a:p>
          <a:p>
            <a:pPr marL="0" indent="0">
              <a:buNone/>
            </a:pPr>
            <a:r>
              <a:rPr lang="en-US" sz="1800" dirty="0" smtClean="0"/>
              <a:t>The character represented by each number is specified by the </a:t>
            </a:r>
            <a:r>
              <a:rPr lang="en-US" sz="1800" b="1" dirty="0" smtClean="0"/>
              <a:t>American Standard Code for Information Interchange</a:t>
            </a:r>
            <a:r>
              <a:rPr lang="en-US" sz="1800" dirty="0" smtClean="0"/>
              <a:t> (</a:t>
            </a:r>
            <a:r>
              <a:rPr lang="en-US" sz="1800" b="1" dirty="0" smtClean="0"/>
              <a:t>ASCII</a:t>
            </a:r>
            <a:r>
              <a:rPr lang="en-US" sz="1800" dirty="0" smtClean="0"/>
              <a:t>—say “ASK-</a:t>
            </a:r>
            <a:r>
              <a:rPr lang="en-US" sz="1800" dirty="0" err="1" smtClean="0"/>
              <a:t>ee</a:t>
            </a:r>
            <a:r>
              <a:rPr lang="en-US" sz="1800" dirty="0" smtClean="0"/>
              <a:t>”). 71 is the ASCII code for a capital G. So the above line of code has the same effect as the following.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har c = 'G';</a:t>
            </a:r>
          </a:p>
        </p:txBody>
      </p:sp>
    </p:spTree>
    <p:extLst>
      <p:ext uri="{BB962C8B-B14F-4D97-AF65-F5344CB8AC3E}">
        <p14:creationId xmlns:p14="http://schemas.microsoft.com/office/powerpoint/2010/main" val="199387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Strings II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More on Characters [2/7]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ASCII includes all upper-case and lower-case letters, the decimal digits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 smtClean="0"/>
              <a:t> 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9</a:t>
            </a:r>
            <a:r>
              <a:rPr lang="en-US" dirty="0" smtClean="0"/>
              <a:t>), the </a:t>
            </a:r>
            <a:r>
              <a:rPr lang="en-US" dirty="0" smtClean="0"/>
              <a:t>blank (space), </a:t>
            </a:r>
            <a:r>
              <a:rPr lang="en-US" dirty="0" smtClean="0"/>
              <a:t>and 32 other printable symbols. Here are all 32.</a:t>
            </a:r>
          </a:p>
          <a:p>
            <a:pPr marL="0" indent="0" algn="ctr">
              <a:buNone/>
            </a:pP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!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&amp;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?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3600" dirty="0" smtClean="0"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3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] ^ _ ` { | } ~</a:t>
            </a:r>
          </a:p>
        </p:txBody>
      </p:sp>
    </p:spTree>
    <p:extLst>
      <p:ext uri="{BB962C8B-B14F-4D97-AF65-F5344CB8AC3E}">
        <p14:creationId xmlns:p14="http://schemas.microsoft.com/office/powerpoint/2010/main" val="82800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Strings II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More on Characters [3/7]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ASCII also includes characters with no printable form, like the </a:t>
            </a:r>
            <a:r>
              <a:rPr lang="en-US" sz="1800" b="1" dirty="0" smtClean="0"/>
              <a:t>newline</a:t>
            </a:r>
            <a:r>
              <a:rPr lang="en-US" sz="1800" dirty="0" smtClean="0"/>
              <a:t> character that ends a line. In C++ we represent these characters using </a:t>
            </a:r>
            <a:r>
              <a:rPr lang="en-US" sz="1800" b="1" dirty="0" smtClean="0"/>
              <a:t>escape sequences</a:t>
            </a:r>
            <a:r>
              <a:rPr lang="en-US" sz="1800" dirty="0" smtClean="0"/>
              <a:t> beginning with backslash.</a:t>
            </a:r>
          </a:p>
          <a:p>
            <a:pPr marL="0" indent="0">
              <a:buNone/>
            </a:pPr>
            <a:r>
              <a:rPr lang="en-US" sz="1800" dirty="0"/>
              <a:t>I</a:t>
            </a:r>
            <a:r>
              <a:rPr lang="en-US" sz="1800" dirty="0" smtClean="0"/>
              <a:t>n a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1800" dirty="0" smtClean="0"/>
              <a:t> literal,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sz="1800" dirty="0" smtClean="0"/>
              <a:t> represents a newline.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har newline = '\n';</a:t>
            </a:r>
          </a:p>
          <a:p>
            <a:pPr marL="0" indent="0">
              <a:buNone/>
            </a:pPr>
            <a:r>
              <a:rPr lang="en-US" sz="1800" dirty="0"/>
              <a:t>T</a:t>
            </a:r>
            <a:r>
              <a:rPr lang="en-US" sz="1800" dirty="0" smtClean="0"/>
              <a:t>he above is a single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1800" dirty="0" smtClean="0"/>
              <a:t>, not two.</a:t>
            </a:r>
          </a:p>
          <a:p>
            <a:pPr marL="0" indent="0">
              <a:buNone/>
            </a:pPr>
            <a:r>
              <a:rPr lang="en-US" sz="1800" dirty="0" smtClean="0"/>
              <a:t>There are also escape sequences for printable characters, like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\'</a:t>
            </a:r>
            <a:r>
              <a:rPr lang="en-US" sz="1800" dirty="0" smtClean="0"/>
              <a:t> for a single quote.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har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single_quote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= '\'';</a:t>
            </a:r>
          </a:p>
          <a:p>
            <a:pPr marL="0" indent="0">
              <a:buNone/>
            </a:pPr>
            <a:r>
              <a:rPr lang="en-US" sz="1800" dirty="0" smtClean="0"/>
              <a:t>This allows us to put a single quote between single quotes.</a:t>
            </a:r>
          </a:p>
        </p:txBody>
      </p:sp>
    </p:spTree>
    <p:extLst>
      <p:ext uri="{BB962C8B-B14F-4D97-AF65-F5344CB8AC3E}">
        <p14:creationId xmlns:p14="http://schemas.microsoft.com/office/powerpoint/2010/main" val="133657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Strings II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More on Characters [4/7]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 is a table of useful escape sequences.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null character</a:t>
            </a:r>
            <a:r>
              <a:rPr lang="en-US" dirty="0" smtClean="0"/>
              <a:t> is the character with ASCII code zero. This is </a:t>
            </a:r>
            <a:r>
              <a:rPr lang="en-US" i="1" dirty="0" smtClean="0"/>
              <a:t>not</a:t>
            </a:r>
            <a:r>
              <a:rPr lang="en-US" dirty="0" smtClean="0"/>
              <a:t> the same as the zero digit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'0'</a:t>
            </a:r>
            <a:r>
              <a:rPr lang="en-US" dirty="0" smtClean="0"/>
              <a:t>), which has ASCII code 48. We will not need the null character for a while, but it comes up when discussing internal details of </a:t>
            </a:r>
            <a:r>
              <a:rPr lang="en-US" dirty="0" smtClean="0"/>
              <a:t>strings</a:t>
            </a:r>
            <a:r>
              <a:rPr lang="en-US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540"/>
              </p:ext>
            </p:extLst>
          </p:nvPr>
        </p:nvGraphicFramePr>
        <p:xfrm>
          <a:off x="2438400" y="2133600"/>
          <a:ext cx="4191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Escape</a:t>
                      </a:r>
                      <a:r>
                        <a:rPr lang="en-US" baseline="0" dirty="0" smtClean="0"/>
                        <a:t>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\n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\'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quote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\"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quote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\\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Backslash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\t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\0</a:t>
                      </a:r>
                      <a:r>
                        <a:rPr lang="en-US" dirty="0" smtClean="0">
                          <a:latin typeface="+mn-lt"/>
                          <a:ea typeface="Courier" charset="0"/>
                          <a:cs typeface="Courier" charset="0"/>
                        </a:rPr>
                        <a:t> (that’s a zero)</a:t>
                      </a:r>
                      <a:endParaRPr lang="en-US" dirty="0">
                        <a:latin typeface="+mn-lt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77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1632</TotalTime>
  <Words>1128</Words>
  <Application>Microsoft Macintosh PowerPoint</Application>
  <PresentationFormat>On-screen Show (4:3)</PresentationFormat>
  <Paragraphs>153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Advantage</vt:lpstr>
      <vt:lpstr>CS 201 </vt:lpstr>
      <vt:lpstr>Review Strings I — Classes … [1/2]</vt:lpstr>
      <vt:lpstr>Review Strings I — Classes … [2/2]</vt:lpstr>
      <vt:lpstr>Review Strings I — Concatenation</vt:lpstr>
      <vt:lpstr>Review Strings I — Substrings</vt:lpstr>
      <vt:lpstr>Strings II More on Characters [1/7]</vt:lpstr>
      <vt:lpstr>Strings II More on Characters [2/7]</vt:lpstr>
      <vt:lpstr>Strings II More on Characters [3/7]</vt:lpstr>
      <vt:lpstr>Strings II More on Characters [4/7]</vt:lpstr>
      <vt:lpstr>Strings II More on Characters [5/7]</vt:lpstr>
      <vt:lpstr>Strings II More on Characters [6/7]</vt:lpstr>
      <vt:lpstr>Strings II More on Characters [7/7]</vt:lpstr>
      <vt:lpstr>Strings II Reading from a string [1/5]</vt:lpstr>
      <vt:lpstr>Strings II Reading from a string [2/5]</vt:lpstr>
      <vt:lpstr>Strings II Reading from a string [3/5]</vt:lpstr>
      <vt:lpstr>Strings II Reading from a string [4/5]</vt:lpstr>
      <vt:lpstr>Strings II Reading from a string [5/5]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213</cp:revision>
  <dcterms:created xsi:type="dcterms:W3CDTF">2017-08-28T16:16:28Z</dcterms:created>
  <dcterms:modified xsi:type="dcterms:W3CDTF">2018-10-03T18:12:03Z</dcterms:modified>
</cp:coreProperties>
</file>