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5" r:id="rId2"/>
    <p:sldId id="535" r:id="rId3"/>
    <p:sldId id="569" r:id="rId4"/>
    <p:sldId id="548" r:id="rId5"/>
    <p:sldId id="549" r:id="rId6"/>
    <p:sldId id="552" r:id="rId7"/>
    <p:sldId id="555" r:id="rId8"/>
    <p:sldId id="572" r:id="rId9"/>
    <p:sldId id="573" r:id="rId10"/>
    <p:sldId id="574" r:id="rId11"/>
    <p:sldId id="575" r:id="rId12"/>
    <p:sldId id="576" r:id="rId13"/>
    <p:sldId id="563" r:id="rId14"/>
    <p:sldId id="564" r:id="rId15"/>
    <p:sldId id="571" r:id="rId16"/>
    <p:sldId id="577" r:id="rId17"/>
    <p:sldId id="566" r:id="rId18"/>
    <p:sldId id="567" r:id="rId19"/>
    <p:sldId id="5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9"/>
    <p:restoredTop sz="94674"/>
  </p:normalViewPr>
  <p:slideViewPr>
    <p:cSldViewPr snapToObjects="1">
      <p:cViewPr varScale="1">
        <p:scale>
          <a:sx n="78" d="100"/>
          <a:sy n="78" d="100"/>
        </p:scale>
        <p:origin x="-2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10/22/18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10/22/18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10/22/18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10/22/18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10/22/18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10/22/18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10/22/18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10/22/18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endParaRPr lang="en-US" sz="1800" dirty="0"/>
          </a:p>
        </p:txBody>
      </p:sp>
      <p:sp>
        <p:nvSpPr>
          <p:cNvPr id="3" name="Subtitle 2"/>
          <p:cNvSpPr>
            <a:spLocks noGrp="1"/>
          </p:cNvSpPr>
          <p:nvPr>
            <p:ph type="subTitle" idx="1"/>
          </p:nvPr>
        </p:nvSpPr>
        <p:spPr/>
        <p:txBody>
          <a:bodyPr/>
          <a:lstStyle/>
          <a:p>
            <a:r>
              <a:rPr lang="en-US" dirty="0" smtClean="0"/>
              <a:t>Searching &amp; Sorting I</a:t>
            </a:r>
            <a:endParaRPr lang="en-US" dirty="0"/>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Strings III</a:t>
            </a:r>
            <a:br>
              <a:rPr lang="en-US" dirty="0" smtClean="0">
                <a:cs typeface="Courier"/>
              </a:rPr>
            </a:br>
            <a:r>
              <a:rPr lang="en-US" dirty="0" smtClean="0">
                <a:cs typeface="Courier"/>
              </a:rPr>
              <a:t>Line-Oriented Input [1/3]</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Instead of the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mr-IN" dirty="0" smtClean="0">
                <a:latin typeface="Courier" charset="0"/>
                <a:ea typeface="Courier" charset="0"/>
                <a:cs typeface="Courier" charset="0"/>
              </a:rPr>
              <a:t>…</a:t>
            </a:r>
            <a:r>
              <a:rPr lang="en-US" dirty="0" smtClean="0"/>
              <a:t>” style of input, it is often more appropriate to do </a:t>
            </a:r>
            <a:r>
              <a:rPr lang="en-US" b="1" dirty="0" smtClean="0"/>
              <a:t>line-oriented input</a:t>
            </a:r>
            <a:r>
              <a:rPr lang="en-US" dirty="0" smtClean="0"/>
              <a:t>.</a:t>
            </a:r>
          </a:p>
          <a:p>
            <a:pPr marL="0" indent="0">
              <a:buNone/>
            </a:pPr>
            <a:r>
              <a:rPr lang="en-US" dirty="0" smtClean="0"/>
              <a:t>To input an entire line into a string, call function </a:t>
            </a:r>
            <a:r>
              <a:rPr lang="en-US" dirty="0" err="1">
                <a:latin typeface="Courier" charset="0"/>
                <a:ea typeface="Courier" charset="0"/>
                <a:cs typeface="Courier" charset="0"/>
              </a:rPr>
              <a:t>getline</a:t>
            </a:r>
            <a:r>
              <a:rPr lang="en-US" dirty="0" smtClean="0"/>
              <a:t>, declared in header </a:t>
            </a:r>
            <a:r>
              <a:rPr lang="en-US" dirty="0">
                <a:latin typeface="Courier" charset="0"/>
                <a:ea typeface="Courier" charset="0"/>
                <a:cs typeface="Courier" charset="0"/>
              </a:rPr>
              <a:t>&lt;string&gt;</a:t>
            </a:r>
            <a:r>
              <a:rPr lang="en-US" dirty="0" smtClean="0"/>
              <a:t>. This takes two arguments: an input stream (e.g., </a:t>
            </a:r>
            <a:r>
              <a:rPr lang="en-US" dirty="0" err="1">
                <a:latin typeface="Courier" charset="0"/>
                <a:ea typeface="Courier" charset="0"/>
                <a:cs typeface="Courier" charset="0"/>
              </a:rPr>
              <a:t>cin</a:t>
            </a:r>
            <a:r>
              <a:rPr lang="en-US" dirty="0" smtClean="0"/>
              <a:t>) and a </a:t>
            </a:r>
            <a:r>
              <a:rPr lang="en-US" dirty="0">
                <a:latin typeface="Courier" charset="0"/>
                <a:ea typeface="Courier" charset="0"/>
                <a:cs typeface="Courier" charset="0"/>
              </a:rPr>
              <a:t>string</a:t>
            </a:r>
            <a:r>
              <a:rPr lang="en-US" dirty="0" smtClean="0"/>
              <a:t> </a:t>
            </a:r>
            <a:r>
              <a:rPr lang="en-US" dirty="0" err="1" smtClean="0"/>
              <a:t>Lvalue</a:t>
            </a:r>
            <a:r>
              <a:rPr lang="en-US" dirty="0" smtClean="0"/>
              <a:t>. Characters are read, up to and </a:t>
            </a:r>
            <a:r>
              <a:rPr lang="en-US" i="1" dirty="0" smtClean="0"/>
              <a:t>including</a:t>
            </a:r>
            <a:r>
              <a:rPr lang="en-US" dirty="0" smtClean="0"/>
              <a:t> a newline. Then all these characters, except the newline, are placed into the </a:t>
            </a:r>
            <a:r>
              <a:rPr lang="en-US" dirty="0">
                <a:latin typeface="Courier" charset="0"/>
                <a:ea typeface="Courier" charset="0"/>
                <a:cs typeface="Courier" charset="0"/>
              </a:rPr>
              <a:t>string</a:t>
            </a:r>
            <a:r>
              <a:rPr lang="en-US" dirty="0" smtClean="0"/>
              <a:t>.</a:t>
            </a:r>
          </a:p>
          <a:p>
            <a:pPr marL="0" indent="0">
              <a:buNone/>
            </a:pPr>
            <a:r>
              <a:rPr lang="en-US" dirty="0">
                <a:latin typeface="Courier" charset="0"/>
                <a:ea typeface="Courier" charset="0"/>
                <a:cs typeface="Courier" charset="0"/>
              </a:rPr>
              <a:t>#include &lt;string&gt;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::string;</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getline</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a:r>
            <a:br>
              <a:rPr lang="en-US" dirty="0">
                <a:latin typeface="Courier" charset="0"/>
                <a:ea typeface="Courier" charset="0"/>
                <a:cs typeface="Courier" charset="0"/>
              </a:rPr>
            </a:br>
            <a:r>
              <a:rPr lang="en-US" dirty="0">
                <a:latin typeface="Courier" charset="0"/>
                <a:ea typeface="Courier" charset="0"/>
                <a:cs typeface="Courier" charset="0"/>
              </a:rPr>
              <a:t>string line;</a:t>
            </a:r>
            <a:br>
              <a:rPr lang="en-US" dirty="0">
                <a:latin typeface="Courier" charset="0"/>
                <a:ea typeface="Courier" charset="0"/>
                <a:cs typeface="Courier" charset="0"/>
              </a:rPr>
            </a:br>
            <a:r>
              <a:rPr lang="en-US" dirty="0" err="1">
                <a:latin typeface="Courier" charset="0"/>
                <a:ea typeface="Courier" charset="0"/>
                <a:cs typeface="Courier" charset="0"/>
              </a:rPr>
              <a:t>getline</a:t>
            </a:r>
            <a:r>
              <a:rPr lang="en-US" dirty="0">
                <a:latin typeface="Courier" charset="0"/>
                <a:ea typeface="Courier" charset="0"/>
                <a:cs typeface="Courier" charset="0"/>
              </a:rPr>
              <a:t>(</a:t>
            </a:r>
            <a:r>
              <a:rPr lang="en-US" dirty="0" err="1">
                <a:latin typeface="Courier" charset="0"/>
                <a:ea typeface="Courier" charset="0"/>
                <a:cs typeface="Courier" charset="0"/>
              </a:rPr>
              <a:t>cin</a:t>
            </a:r>
            <a:r>
              <a:rPr lang="en-US" dirty="0">
                <a:latin typeface="Courier" charset="0"/>
                <a:ea typeface="Courier" charset="0"/>
                <a:cs typeface="Courier" charset="0"/>
              </a:rPr>
              <a:t>, line);</a:t>
            </a:r>
          </a:p>
        </p:txBody>
      </p:sp>
    </p:spTree>
    <p:extLst>
      <p:ext uri="{BB962C8B-B14F-4D97-AF65-F5344CB8AC3E}">
        <p14:creationId xmlns:p14="http://schemas.microsoft.com/office/powerpoint/2010/main" val="409418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Strings III</a:t>
            </a:r>
            <a:br>
              <a:rPr lang="en-US" dirty="0" smtClean="0">
                <a:cs typeface="Courier"/>
              </a:rPr>
            </a:br>
            <a:r>
              <a:rPr lang="en-US" dirty="0" smtClean="0">
                <a:cs typeface="Courier"/>
              </a:rPr>
              <a:t>Reading from a line [2/3]</a:t>
            </a:r>
            <a:endParaRPr lang="en-US" dirty="0">
              <a:latin typeface="Courier" charset="0"/>
              <a:ea typeface="Courier" charset="0"/>
              <a:cs typeface="Courier"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Let’s put all this together and do line-oriented input of a number with a prompt and error checking.</a:t>
            </a:r>
          </a:p>
          <a:p>
            <a:pPr marL="0" indent="0">
              <a:buNone/>
            </a:pPr>
            <a:r>
              <a:rPr lang="en-US" dirty="0" err="1">
                <a:latin typeface="Courier" charset="0"/>
                <a:ea typeface="Courier" charset="0"/>
                <a:cs typeface="Courier" charset="0"/>
              </a:rPr>
              <a:t>c</a:t>
            </a:r>
            <a:r>
              <a:rPr lang="en-US" dirty="0" err="1" smtClean="0">
                <a:latin typeface="Courier" charset="0"/>
                <a:ea typeface="Courier" charset="0"/>
                <a:cs typeface="Courier" charset="0"/>
              </a:rPr>
              <a:t>out</a:t>
            </a:r>
            <a:r>
              <a:rPr lang="en-US" dirty="0" smtClean="0">
                <a:latin typeface="Courier" charset="0"/>
                <a:ea typeface="Courier" charset="0"/>
                <a:cs typeface="Courier" charset="0"/>
              </a:rPr>
              <a:t> &lt;&lt; "Type an integer: ";</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string line;</a:t>
            </a:r>
            <a:br>
              <a:rPr lang="en-US" dirty="0" smtClean="0">
                <a:latin typeface="Courier" charset="0"/>
                <a:ea typeface="Courier" charset="0"/>
                <a:cs typeface="Courier" charset="0"/>
              </a:rPr>
            </a:br>
            <a:r>
              <a:rPr lang="en-US" dirty="0" err="1" smtClean="0">
                <a:latin typeface="Courier" charset="0"/>
                <a:ea typeface="Courier" charset="0"/>
                <a:cs typeface="Courier" charset="0"/>
              </a:rPr>
              <a:t>getline</a:t>
            </a:r>
            <a:r>
              <a:rPr lang="en-US" dirty="0" smtClean="0">
                <a:latin typeface="Courier" charset="0"/>
                <a:ea typeface="Courier" charset="0"/>
                <a:cs typeface="Courier" charset="0"/>
              </a:rPr>
              <a:t>(</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line);     // Input a line</a:t>
            </a:r>
            <a:r>
              <a:rPr lang="en-US" dirty="0">
                <a:latin typeface="Courier" charset="0"/>
                <a:ea typeface="Courier" charset="0"/>
                <a:cs typeface="Courier" charset="0"/>
              </a:rPr>
              <a:t/>
            </a:r>
            <a:br>
              <a:rPr lang="en-US" dirty="0">
                <a:latin typeface="Courier" charset="0"/>
                <a:ea typeface="Courier" charset="0"/>
                <a:cs typeface="Courier" charset="0"/>
              </a:rPr>
            </a:b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err="1" smtClean="0">
                <a:latin typeface="Courier" charset="0"/>
                <a:ea typeface="Courier" charset="0"/>
                <a:cs typeface="Courier" charset="0"/>
              </a:rPr>
              <a:t>istringstream</a:t>
            </a:r>
            <a:r>
              <a:rPr lang="en-US" dirty="0" smtClean="0">
                <a:latin typeface="Courier" charset="0"/>
                <a:ea typeface="Courier" charset="0"/>
                <a:cs typeface="Courier" charset="0"/>
              </a:rPr>
              <a:t> instream(line);</a:t>
            </a:r>
            <a:br>
              <a:rPr lang="en-US" dirty="0" smtClean="0">
                <a:latin typeface="Courier" charset="0"/>
                <a:ea typeface="Courier" charset="0"/>
                <a:cs typeface="Courier" charset="0"/>
              </a:rPr>
            </a:br>
            <a:r>
              <a:rPr lang="en-US" dirty="0" err="1" smtClean="0">
                <a:latin typeface="Courier" charset="0"/>
                <a:ea typeface="Courier" charset="0"/>
                <a:cs typeface="Courier" charset="0"/>
              </a:rPr>
              <a:t>int</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instream &gt;&gt;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        // Read number from line</a:t>
            </a:r>
            <a:br>
              <a:rPr lang="en-US" dirty="0" smtClean="0">
                <a:latin typeface="Courier" charset="0"/>
                <a:ea typeface="Courier" charset="0"/>
                <a:cs typeface="Courier" charset="0"/>
              </a:rPr>
            </a:b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smtClean="0">
                <a:latin typeface="Courier" charset="0"/>
                <a:ea typeface="Courier" charset="0"/>
                <a:cs typeface="Courier" charset="0"/>
              </a:rPr>
              <a:t>if (!instream)          // Error check</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"No, you idiot! Type an INTEGER!";</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mr-IN" dirty="0" smtClean="0">
                <a:latin typeface="Courier" charset="0"/>
                <a:ea typeface="Courier" charset="0"/>
                <a:cs typeface="Courier" charset="0"/>
              </a:rPr>
              <a:t>…</a:t>
            </a: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p:txBody>
      </p:sp>
    </p:spTree>
    <p:extLst>
      <p:ext uri="{BB962C8B-B14F-4D97-AF65-F5344CB8AC3E}">
        <p14:creationId xmlns:p14="http://schemas.microsoft.com/office/powerpoint/2010/main" val="359950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Strings III</a:t>
            </a:r>
            <a:br>
              <a:rPr lang="en-US" dirty="0" smtClean="0">
                <a:cs typeface="Courier"/>
              </a:rPr>
            </a:br>
            <a:r>
              <a:rPr lang="en-US" dirty="0" smtClean="0">
                <a:cs typeface="Courier"/>
              </a:rPr>
              <a:t>Reading from a </a:t>
            </a:r>
            <a:r>
              <a:rPr lang="en-US" dirty="0" smtClean="0">
                <a:latin typeface="Courier" charset="0"/>
                <a:ea typeface="Courier" charset="0"/>
                <a:cs typeface="Courier" charset="0"/>
              </a:rPr>
              <a:t>string</a:t>
            </a:r>
            <a:r>
              <a:rPr lang="en-US" dirty="0" smtClean="0">
                <a:cs typeface="Courier"/>
              </a:rPr>
              <a:t> [3/3]</a:t>
            </a:r>
            <a:endParaRPr lang="en-US" dirty="0">
              <a:latin typeface="Courier" charset="0"/>
              <a:ea typeface="Courier" charset="0"/>
              <a:cs typeface="Courier" charset="0"/>
            </a:endParaRPr>
          </a:p>
        </p:txBody>
      </p:sp>
      <p:sp>
        <p:nvSpPr>
          <p:cNvPr id="3" name="Content Placeholder 2"/>
          <p:cNvSpPr>
            <a:spLocks noGrp="1"/>
          </p:cNvSpPr>
          <p:nvPr>
            <p:ph idx="1"/>
          </p:nvPr>
        </p:nvSpPr>
        <p:spPr/>
        <p:txBody>
          <a:bodyPr/>
          <a:lstStyle/>
          <a:p>
            <a:pPr marL="0" indent="0">
              <a:buNone/>
            </a:pPr>
            <a:r>
              <a:rPr lang="en-US" dirty="0" smtClean="0"/>
              <a:t>There is an important principle illustrated here.</a:t>
            </a:r>
          </a:p>
          <a:p>
            <a:pPr marL="0" indent="0">
              <a:buNone/>
            </a:pPr>
            <a:r>
              <a:rPr lang="en-US" dirty="0" smtClean="0"/>
              <a:t>	</a:t>
            </a:r>
            <a:r>
              <a:rPr lang="en-US" b="1" dirty="0" smtClean="0"/>
              <a:t>Properly done input includes error checking.</a:t>
            </a:r>
          </a:p>
        </p:txBody>
      </p:sp>
    </p:spTree>
    <p:extLst>
      <p:ext uri="{BB962C8B-B14F-4D97-AF65-F5344CB8AC3E}">
        <p14:creationId xmlns:p14="http://schemas.microsoft.com/office/powerpoint/2010/main" val="2051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a:t>
            </a:r>
            <a:br>
              <a:rPr lang="en-US" dirty="0" smtClean="0"/>
            </a:br>
            <a:r>
              <a:rPr lang="en-US" dirty="0" smtClean="0"/>
              <a:t>Algorithms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b="1" dirty="0"/>
              <a:t>algorithm</a:t>
            </a:r>
            <a:r>
              <a:rPr lang="en-US" dirty="0"/>
              <a:t> is a step-by-step procedure for accomplishing a task.</a:t>
            </a:r>
          </a:p>
          <a:p>
            <a:pPr lvl="1"/>
            <a:r>
              <a:rPr lang="en-US" dirty="0"/>
              <a:t>An algorithm must be clearly described and unambiguous.</a:t>
            </a:r>
          </a:p>
          <a:p>
            <a:pPr lvl="1"/>
            <a:r>
              <a:rPr lang="en-US" dirty="0"/>
              <a:t>An algorithm must eventually terminate, for every possible input.</a:t>
            </a:r>
          </a:p>
          <a:p>
            <a:pPr marL="0" indent="0">
              <a:buNone/>
            </a:pPr>
            <a:r>
              <a:rPr lang="en-US" dirty="0"/>
              <a:t>We now begin an investigation of algorithms for </a:t>
            </a:r>
            <a:r>
              <a:rPr lang="en-US" b="1" dirty="0"/>
              <a:t>searching</a:t>
            </a:r>
            <a:r>
              <a:rPr lang="en-US" dirty="0"/>
              <a:t> (finding something in a dataset) and </a:t>
            </a:r>
            <a:r>
              <a:rPr lang="en-US" b="1" dirty="0"/>
              <a:t>sorting</a:t>
            </a:r>
            <a:r>
              <a:rPr lang="en-US" dirty="0"/>
              <a:t> (placing a dataset in order</a:t>
            </a:r>
            <a:r>
              <a:rPr lang="en-US" dirty="0" smtClean="0"/>
              <a:t>).</a:t>
            </a:r>
            <a:endParaRPr lang="en-US" dirty="0"/>
          </a:p>
        </p:txBody>
      </p:sp>
    </p:spTree>
    <p:extLst>
      <p:ext uri="{BB962C8B-B14F-4D97-AF65-F5344CB8AC3E}">
        <p14:creationId xmlns:p14="http://schemas.microsoft.com/office/powerpoint/2010/main" val="11647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&amp; Sorting I</a:t>
            </a:r>
            <a:br>
              <a:rPr lang="en-US" dirty="0"/>
            </a:br>
            <a:r>
              <a:rPr lang="en-US" dirty="0" smtClean="0"/>
              <a:t>Associative Datasets [1/2]</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b="1" dirty="0"/>
              <a:t>associative dataset </a:t>
            </a:r>
            <a:r>
              <a:rPr lang="en-US" dirty="0"/>
              <a:t>is a collection of data composed of information that we look up using a </a:t>
            </a:r>
            <a:r>
              <a:rPr lang="en-US" b="1" dirty="0"/>
              <a:t>key</a:t>
            </a:r>
            <a:r>
              <a:rPr lang="en-US" dirty="0"/>
              <a:t>. </a:t>
            </a:r>
            <a:r>
              <a:rPr lang="en-US" dirty="0" smtClean="0"/>
              <a:t>Along with each key, there is often an associated </a:t>
            </a:r>
            <a:r>
              <a:rPr lang="en-US" b="1" dirty="0" smtClean="0"/>
              <a:t>value</a:t>
            </a:r>
            <a:r>
              <a:rPr lang="en-US" dirty="0" smtClean="0"/>
              <a:t>.</a:t>
            </a:r>
            <a:endParaRPr lang="en-US" dirty="0"/>
          </a:p>
          <a:p>
            <a:pPr lvl="1"/>
            <a:r>
              <a:rPr lang="en-US" dirty="0"/>
              <a:t>For example, the U. of Alaska’s student information is a large associative dataset. The key is a student’s UAID. For each key, the associated value is all the information the U. of A. has about that student: classes taken, grades received, major, mailing address, e-mail, etc.</a:t>
            </a:r>
          </a:p>
          <a:p>
            <a:pPr marL="0" indent="0">
              <a:buNone/>
            </a:pPr>
            <a:r>
              <a:rPr lang="en-US" dirty="0"/>
              <a:t>Associative datasets are very common. Whenever you are assigned </a:t>
            </a:r>
            <a:r>
              <a:rPr lang="en-US" dirty="0" smtClean="0"/>
              <a:t>an identifying </a:t>
            </a:r>
            <a:r>
              <a:rPr lang="en-US" dirty="0"/>
              <a:t>number—social security number, driver’s license number, voter registration number, etc.—you can bet that it is used as the key for some associative dataset</a:t>
            </a:r>
            <a:r>
              <a:rPr lang="en-US" dirty="0" smtClean="0"/>
              <a:t>.</a:t>
            </a:r>
            <a:endParaRPr lang="en-US" dirty="0"/>
          </a:p>
        </p:txBody>
      </p:sp>
    </p:spTree>
    <p:extLst>
      <p:ext uri="{BB962C8B-B14F-4D97-AF65-F5344CB8AC3E}">
        <p14:creationId xmlns:p14="http://schemas.microsoft.com/office/powerpoint/2010/main" val="147697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&amp; Sorting I</a:t>
            </a:r>
            <a:br>
              <a:rPr lang="en-US" dirty="0"/>
            </a:br>
            <a:r>
              <a:rPr lang="en-US" dirty="0" smtClean="0"/>
              <a:t>Associative Datasets [2/2]</a:t>
            </a:r>
            <a:endParaRPr lang="en-US" dirty="0"/>
          </a:p>
        </p:txBody>
      </p:sp>
      <p:sp>
        <p:nvSpPr>
          <p:cNvPr id="3" name="Content Placeholder 2"/>
          <p:cNvSpPr>
            <a:spLocks noGrp="1"/>
          </p:cNvSpPr>
          <p:nvPr>
            <p:ph idx="1"/>
          </p:nvPr>
        </p:nvSpPr>
        <p:spPr/>
        <p:txBody>
          <a:bodyPr/>
          <a:lstStyle/>
          <a:p>
            <a:pPr marL="0" indent="0">
              <a:buNone/>
            </a:pPr>
            <a:r>
              <a:rPr lang="en-US" dirty="0" smtClean="0"/>
              <a:t>If there is a value associated with each key, then an </a:t>
            </a:r>
            <a:r>
              <a:rPr lang="en-US" dirty="0"/>
              <a:t>associative dataset </a:t>
            </a:r>
            <a:r>
              <a:rPr lang="en-US" dirty="0" smtClean="0"/>
              <a:t>can be thought of as a collection of </a:t>
            </a:r>
            <a:r>
              <a:rPr lang="en-US" b="1" dirty="0" smtClean="0"/>
              <a:t>key-value </a:t>
            </a:r>
            <a:r>
              <a:rPr lang="en-US" b="1" dirty="0"/>
              <a:t>pairs</a:t>
            </a:r>
            <a:r>
              <a:rPr lang="en-US" dirty="0"/>
              <a:t>; each contains a </a:t>
            </a:r>
            <a:r>
              <a:rPr lang="en-US" dirty="0" smtClean="0"/>
              <a:t>single key </a:t>
            </a:r>
            <a:r>
              <a:rPr lang="en-US" dirty="0"/>
              <a:t>and the associated value.</a:t>
            </a:r>
          </a:p>
          <a:p>
            <a:pPr marL="0" indent="0">
              <a:buNone/>
            </a:pPr>
            <a:r>
              <a:rPr lang="en-US" dirty="0"/>
              <a:t>The operations that can be performed on a single item in an associative dataset are the </a:t>
            </a:r>
            <a:r>
              <a:rPr lang="en-US" b="1" dirty="0"/>
              <a:t>CRUD</a:t>
            </a:r>
            <a:r>
              <a:rPr lang="en-US" dirty="0"/>
              <a:t> operations: Create, Read, Update, Delete.</a:t>
            </a:r>
          </a:p>
          <a:p>
            <a:pPr lvl="1"/>
            <a:r>
              <a:rPr lang="en-US" b="1" dirty="0" smtClean="0"/>
              <a:t>Create</a:t>
            </a:r>
            <a:r>
              <a:rPr lang="en-US" dirty="0" smtClean="0"/>
              <a:t>—Add </a:t>
            </a:r>
            <a:r>
              <a:rPr lang="en-US" dirty="0"/>
              <a:t>a new key-value pair to </a:t>
            </a:r>
            <a:r>
              <a:rPr lang="en-US" dirty="0" smtClean="0"/>
              <a:t>a dataset</a:t>
            </a:r>
            <a:r>
              <a:rPr lang="en-US" dirty="0"/>
              <a:t>.</a:t>
            </a:r>
          </a:p>
          <a:p>
            <a:pPr lvl="1"/>
            <a:r>
              <a:rPr lang="en-US" b="1" dirty="0" smtClean="0"/>
              <a:t>Read</a:t>
            </a:r>
            <a:r>
              <a:rPr lang="en-US" dirty="0" smtClean="0"/>
              <a:t>—Find </a:t>
            </a:r>
            <a:r>
              <a:rPr lang="en-US" dirty="0"/>
              <a:t>a key in </a:t>
            </a:r>
            <a:r>
              <a:rPr lang="en-US" dirty="0" smtClean="0"/>
              <a:t>a dataset</a:t>
            </a:r>
            <a:r>
              <a:rPr lang="en-US" dirty="0"/>
              <a:t>. </a:t>
            </a:r>
            <a:r>
              <a:rPr lang="en-US" dirty="0" smtClean="0"/>
              <a:t>Get </a:t>
            </a:r>
            <a:r>
              <a:rPr lang="en-US" dirty="0"/>
              <a:t>the associated value.</a:t>
            </a:r>
          </a:p>
          <a:p>
            <a:pPr lvl="1"/>
            <a:r>
              <a:rPr lang="en-US" b="1" dirty="0" smtClean="0"/>
              <a:t>Update</a:t>
            </a:r>
            <a:r>
              <a:rPr lang="en-US" dirty="0" smtClean="0"/>
              <a:t>—Change </a:t>
            </a:r>
            <a:r>
              <a:rPr lang="en-US" dirty="0"/>
              <a:t>the value associated with a given key.</a:t>
            </a:r>
          </a:p>
          <a:p>
            <a:pPr lvl="1"/>
            <a:r>
              <a:rPr lang="en-US" b="1" dirty="0" smtClean="0"/>
              <a:t>Delete</a:t>
            </a:r>
            <a:r>
              <a:rPr lang="en-US" dirty="0" smtClean="0"/>
              <a:t>—Remove </a:t>
            </a:r>
            <a:r>
              <a:rPr lang="en-US" dirty="0"/>
              <a:t>a given key, and the associated value, from </a:t>
            </a:r>
            <a:r>
              <a:rPr lang="en-US" dirty="0" smtClean="0"/>
              <a:t>a dataset.</a:t>
            </a:r>
            <a:endParaRPr lang="en-US" dirty="0"/>
          </a:p>
        </p:txBody>
      </p:sp>
    </p:spTree>
    <p:extLst>
      <p:ext uri="{BB962C8B-B14F-4D97-AF65-F5344CB8AC3E}">
        <p14:creationId xmlns:p14="http://schemas.microsoft.com/office/powerpoint/2010/main" val="198335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&amp; Sorting I</a:t>
            </a:r>
            <a:br>
              <a:rPr lang="en-US" dirty="0" smtClean="0"/>
            </a:br>
            <a:r>
              <a:rPr lang="en-US" dirty="0" smtClean="0"/>
              <a:t>Storing Key-Value pairs</a:t>
            </a:r>
            <a:endParaRPr lang="en-US" dirty="0"/>
          </a:p>
        </p:txBody>
      </p:sp>
      <p:sp>
        <p:nvSpPr>
          <p:cNvPr id="3" name="Content Placeholder 2"/>
          <p:cNvSpPr>
            <a:spLocks noGrp="1"/>
          </p:cNvSpPr>
          <p:nvPr>
            <p:ph idx="1"/>
          </p:nvPr>
        </p:nvSpPr>
        <p:spPr/>
        <p:txBody>
          <a:bodyPr/>
          <a:lstStyle/>
          <a:p>
            <a:pPr marL="0" indent="0">
              <a:buNone/>
            </a:pPr>
            <a:r>
              <a:rPr lang="en-US" dirty="0" smtClean="0"/>
              <a:t>We will eventually learn how to store keys and values together, but that’s for another day. For now...</a:t>
            </a:r>
          </a:p>
          <a:p>
            <a:pPr marL="0" indent="0">
              <a:buNone/>
            </a:pPr>
            <a:r>
              <a:rPr lang="en-US" dirty="0" smtClean="0"/>
              <a:t>Idea: Store the keys in one vector, and the values in another. (This is called </a:t>
            </a:r>
            <a:r>
              <a:rPr lang="en-US" b="1" dirty="0" smtClean="0"/>
              <a:t>parallel arrays</a:t>
            </a:r>
            <a:r>
              <a:rPr lang="en-US" dirty="0" smtClean="0"/>
              <a:t> or </a:t>
            </a:r>
            <a:r>
              <a:rPr lang="en-US" b="1" dirty="0" smtClean="0"/>
              <a:t>parallel vectors.</a:t>
            </a:r>
            <a:r>
              <a:rPr lang="en-US" dirty="0" smtClean="0"/>
              <a:t>) So to store the (</a:t>
            </a:r>
            <a:r>
              <a:rPr lang="en-US" dirty="0" err="1" smtClean="0"/>
              <a:t>ID,name</a:t>
            </a:r>
            <a:r>
              <a:rPr lang="en-US" dirty="0" smtClean="0"/>
              <a:t>) pairs (13,Chris), (18,Trace), and (3,Amy) in a C++ program, we might write the following code:</a:t>
            </a:r>
          </a:p>
          <a:p>
            <a:pPr marL="0" indent="0">
              <a:buNone/>
            </a:pPr>
            <a:r>
              <a:rPr lang="en-US" dirty="0" smtClean="0">
                <a:latin typeface="Courier" charset="0"/>
                <a:ea typeface="Courier" charset="0"/>
                <a:cs typeface="Courier" charset="0"/>
              </a:rPr>
              <a:t>vector&lt;</a:t>
            </a:r>
            <a:r>
              <a:rPr lang="en-US" dirty="0" err="1" smtClean="0">
                <a:latin typeface="Courier" charset="0"/>
                <a:ea typeface="Courier" charset="0"/>
                <a:cs typeface="Courier" charset="0"/>
              </a:rPr>
              <a:t>int</a:t>
            </a:r>
            <a:r>
              <a:rPr lang="en-US" dirty="0" smtClean="0">
                <a:latin typeface="Courier" charset="0"/>
                <a:ea typeface="Courier" charset="0"/>
                <a:cs typeface="Courier" charset="0"/>
              </a:rPr>
              <a:t>&gt; ids{13,18,3};</a:t>
            </a:r>
            <a:br>
              <a:rPr lang="en-US" dirty="0" smtClean="0">
                <a:latin typeface="Courier" charset="0"/>
                <a:ea typeface="Courier" charset="0"/>
                <a:cs typeface="Courier" charset="0"/>
              </a:rPr>
            </a:br>
            <a:r>
              <a:rPr lang="en-US" dirty="0" smtClean="0">
                <a:latin typeface="Courier" charset="0"/>
                <a:ea typeface="Courier" charset="0"/>
                <a:cs typeface="Courier" charset="0"/>
              </a:rPr>
              <a:t>vector&lt;string&gt; names{</a:t>
            </a:r>
            <a:r>
              <a:rPr lang="en-US" dirty="0">
                <a:latin typeface="Courier" charset="0"/>
                <a:ea typeface="Courier" charset="0"/>
                <a:cs typeface="Courier" charset="0"/>
              </a:rPr>
              <a:t>"</a:t>
            </a:r>
            <a:r>
              <a:rPr lang="en-US" dirty="0" err="1" smtClean="0">
                <a:latin typeface="Courier" charset="0"/>
                <a:ea typeface="Courier" charset="0"/>
                <a:cs typeface="Courier" charset="0"/>
              </a:rPr>
              <a:t>Chris","Trace","Amy</a:t>
            </a:r>
            <a:r>
              <a:rPr lang="en-US" dirty="0">
                <a:latin typeface="Courier" charset="0"/>
                <a:ea typeface="Courier" charset="0"/>
                <a:cs typeface="Courier" charset="0"/>
              </a:rPr>
              <a:t>"</a:t>
            </a:r>
            <a:r>
              <a:rPr lang="en-US" dirty="0" smtClean="0">
                <a:latin typeface="Courier" charset="0"/>
                <a:ea typeface="Courier" charset="0"/>
                <a:cs typeface="Courier" charset="0"/>
              </a:rPr>
              <a:t>);</a:t>
            </a:r>
          </a:p>
          <a:p>
            <a:pPr marL="0" indent="0">
              <a:buNone/>
            </a:pPr>
            <a:r>
              <a:rPr lang="en-US" dirty="0"/>
              <a:t>When </a:t>
            </a:r>
            <a:r>
              <a:rPr lang="en-US" dirty="0" smtClean="0"/>
              <a:t>we use parallel vectors, we cannot use a range-based for loop, since we need the index to access the corresponding element of the other vector. </a:t>
            </a:r>
            <a:endParaRPr lang="en-US" dirty="0"/>
          </a:p>
        </p:txBody>
      </p:sp>
    </p:spTree>
    <p:extLst>
      <p:ext uri="{BB962C8B-B14F-4D97-AF65-F5344CB8AC3E}">
        <p14:creationId xmlns:p14="http://schemas.microsoft.com/office/powerpoint/2010/main" val="86200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&amp; Sorting I</a:t>
            </a:r>
            <a:br>
              <a:rPr lang="en-US" dirty="0"/>
            </a:br>
            <a:r>
              <a:rPr lang="en-US" dirty="0" smtClean="0"/>
              <a:t>Searching</a:t>
            </a:r>
            <a:endParaRPr lang="en-US" dirty="0"/>
          </a:p>
        </p:txBody>
      </p:sp>
      <p:sp>
        <p:nvSpPr>
          <p:cNvPr id="3" name="Content Placeholder 2"/>
          <p:cNvSpPr>
            <a:spLocks noGrp="1"/>
          </p:cNvSpPr>
          <p:nvPr>
            <p:ph idx="1"/>
          </p:nvPr>
        </p:nvSpPr>
        <p:spPr/>
        <p:txBody>
          <a:bodyPr/>
          <a:lstStyle/>
          <a:p>
            <a:pPr marL="0" indent="0">
              <a:buNone/>
            </a:pPr>
            <a:r>
              <a:rPr lang="en-US" dirty="0"/>
              <a:t>Much of advanced data-structure design is about organizing data to allow for fast CRUD operations, while meeting the requirements for some </a:t>
            </a:r>
            <a:r>
              <a:rPr lang="en-US" dirty="0" smtClean="0"/>
              <a:t>dataset and application environment.</a:t>
            </a:r>
            <a:endParaRPr lang="en-US" dirty="0"/>
          </a:p>
          <a:p>
            <a:pPr marL="0" indent="0">
              <a:buNone/>
            </a:pPr>
            <a:r>
              <a:rPr lang="en-US" b="1" dirty="0"/>
              <a:t>Searching</a:t>
            </a:r>
            <a:r>
              <a:rPr lang="en-US" dirty="0"/>
              <a:t> means finding whether a dataset contains a given key, and, if so, where. Each of the CRUD operations generally requires searching to be done. F</a:t>
            </a:r>
            <a:r>
              <a:rPr lang="en-US" dirty="0" smtClean="0"/>
              <a:t>ast </a:t>
            </a:r>
            <a:r>
              <a:rPr lang="en-US" dirty="0"/>
              <a:t>searching </a:t>
            </a:r>
            <a:r>
              <a:rPr lang="en-US" dirty="0" smtClean="0"/>
              <a:t>is therefore </a:t>
            </a:r>
            <a:r>
              <a:rPr lang="en-US" dirty="0"/>
              <a:t>of great interest</a:t>
            </a:r>
            <a:r>
              <a:rPr lang="en-US" dirty="0" smtClean="0"/>
              <a:t>.</a:t>
            </a:r>
            <a:endParaRPr lang="en-US" dirty="0"/>
          </a:p>
        </p:txBody>
      </p:sp>
    </p:spTree>
    <p:extLst>
      <p:ext uri="{BB962C8B-B14F-4D97-AF65-F5344CB8AC3E}">
        <p14:creationId xmlns:p14="http://schemas.microsoft.com/office/powerpoint/2010/main" val="73255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&amp; Sorting I</a:t>
            </a:r>
            <a:br>
              <a:rPr lang="en-US" dirty="0"/>
            </a:br>
            <a:r>
              <a:rPr lang="en-US" dirty="0" smtClean="0"/>
              <a:t>Sequential Search [1/2]</a:t>
            </a:r>
            <a:endParaRPr lang="en-US" dirty="0"/>
          </a:p>
        </p:txBody>
      </p:sp>
      <p:sp>
        <p:nvSpPr>
          <p:cNvPr id="3" name="Content Placeholder 2"/>
          <p:cNvSpPr>
            <a:spLocks noGrp="1"/>
          </p:cNvSpPr>
          <p:nvPr>
            <p:ph idx="1"/>
          </p:nvPr>
        </p:nvSpPr>
        <p:spPr/>
        <p:txBody>
          <a:bodyPr/>
          <a:lstStyle/>
          <a:p>
            <a:pPr marL="0" indent="0">
              <a:buNone/>
            </a:pPr>
            <a:r>
              <a:rPr lang="en-US" dirty="0"/>
              <a:t>A </a:t>
            </a:r>
            <a:r>
              <a:rPr lang="en-US" dirty="0" smtClean="0"/>
              <a:t>very simple </a:t>
            </a:r>
            <a:r>
              <a:rPr lang="en-US" dirty="0"/>
              <a:t>search algorithm is </a:t>
            </a:r>
            <a:r>
              <a:rPr lang="en-US" b="1" dirty="0" smtClean="0"/>
              <a:t>Sequential Search </a:t>
            </a:r>
            <a:r>
              <a:rPr lang="en-US" dirty="0"/>
              <a:t>(also called </a:t>
            </a:r>
            <a:r>
              <a:rPr lang="en-US" b="1" dirty="0" smtClean="0"/>
              <a:t>Linear Search</a:t>
            </a:r>
            <a:r>
              <a:rPr lang="en-US" dirty="0"/>
              <a:t>). This algorithm requires that our keys be stored in an ordered list or </a:t>
            </a:r>
            <a:r>
              <a:rPr lang="en-US" dirty="0" smtClean="0"/>
              <a:t>sequence</a:t>
            </a:r>
            <a:r>
              <a:rPr lang="en-US" dirty="0"/>
              <a:t>—</a:t>
            </a:r>
            <a:r>
              <a:rPr lang="en-US" dirty="0" smtClean="0"/>
              <a:t>for </a:t>
            </a:r>
            <a:r>
              <a:rPr lang="en-US" dirty="0"/>
              <a:t>example, a C++ </a:t>
            </a:r>
            <a:r>
              <a:rPr lang="en-US" dirty="0" smtClean="0">
                <a:latin typeface="Courier" charset="0"/>
                <a:ea typeface="Courier" charset="0"/>
                <a:cs typeface="Courier" charset="0"/>
              </a:rPr>
              <a:t>vector</a:t>
            </a:r>
            <a:r>
              <a:rPr lang="en-US" dirty="0" smtClean="0"/>
              <a:t>.</a:t>
            </a:r>
          </a:p>
          <a:p>
            <a:pPr marL="0" indent="0">
              <a:buNone/>
            </a:pPr>
            <a:r>
              <a:rPr lang="en-US" dirty="0" smtClean="0"/>
              <a:t>The </a:t>
            </a:r>
            <a:r>
              <a:rPr lang="en-US" dirty="0"/>
              <a:t>algorithm examines the sequence from start to finish, looking for a given key. If it finds the key, then it stops, and, if appropriate, returns the associated value. If it proceeds to the end of the dataset without finding the given key, then it indicates </a:t>
            </a:r>
            <a:r>
              <a:rPr lang="en-US" dirty="0" smtClean="0"/>
              <a:t>that </a:t>
            </a:r>
            <a:r>
              <a:rPr lang="en-US" dirty="0"/>
              <a:t>the key was not found</a:t>
            </a:r>
            <a:r>
              <a:rPr lang="en-US" dirty="0" smtClean="0"/>
              <a:t>.</a:t>
            </a:r>
            <a:endParaRPr lang="en-US" dirty="0"/>
          </a:p>
        </p:txBody>
      </p:sp>
    </p:spTree>
    <p:extLst>
      <p:ext uri="{BB962C8B-B14F-4D97-AF65-F5344CB8AC3E}">
        <p14:creationId xmlns:p14="http://schemas.microsoft.com/office/powerpoint/2010/main" val="75676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&amp; Sorting I</a:t>
            </a:r>
            <a:br>
              <a:rPr lang="en-US" dirty="0"/>
            </a:br>
            <a:r>
              <a:rPr lang="en-US" dirty="0" smtClean="0"/>
              <a:t>Sequential Search [2/2]</a:t>
            </a:r>
            <a:endParaRPr lang="en-US" dirty="0"/>
          </a:p>
        </p:txBody>
      </p:sp>
      <p:sp>
        <p:nvSpPr>
          <p:cNvPr id="3" name="Content Placeholder 2"/>
          <p:cNvSpPr>
            <a:spLocks noGrp="1"/>
          </p:cNvSpPr>
          <p:nvPr>
            <p:ph idx="1"/>
          </p:nvPr>
        </p:nvSpPr>
        <p:spPr/>
        <p:txBody>
          <a:bodyPr/>
          <a:lstStyle/>
          <a:p>
            <a:pPr marL="0" indent="0">
              <a:buNone/>
            </a:pPr>
            <a:r>
              <a:rPr lang="en-US" dirty="0" smtClean="0"/>
              <a:t>We often describe algorithms using </a:t>
            </a:r>
            <a:r>
              <a:rPr lang="en-US" b="1" dirty="0" smtClean="0"/>
              <a:t>pseudocode</a:t>
            </a:r>
            <a:r>
              <a:rPr lang="en-US" dirty="0" smtClean="0"/>
              <a:t>. Here is a pseudocode description of Sequential Search.</a:t>
            </a:r>
          </a:p>
          <a:p>
            <a:pPr marL="0" indent="0">
              <a:buNone/>
            </a:pPr>
            <a:r>
              <a:rPr lang="en-US" b="1" dirty="0" smtClean="0"/>
              <a:t>Algorithm SEQUENTIAL SEARCH </a:t>
            </a:r>
            <a:endParaRPr lang="en-US" b="1" dirty="0"/>
          </a:p>
          <a:p>
            <a:pPr marL="0" indent="0">
              <a:buNone/>
            </a:pPr>
            <a:r>
              <a:rPr lang="en-US" b="1" dirty="0"/>
              <a:t>Input:</a:t>
            </a:r>
            <a:r>
              <a:rPr lang="en-US" dirty="0"/>
              <a:t> An associative </a:t>
            </a:r>
            <a:r>
              <a:rPr lang="en-US" dirty="0" smtClean="0"/>
              <a:t>dataset </a:t>
            </a:r>
            <a:r>
              <a:rPr lang="en-US" i="1" dirty="0" smtClean="0"/>
              <a:t>A</a:t>
            </a:r>
            <a:r>
              <a:rPr lang="en-US" dirty="0" smtClean="0"/>
              <a:t> </a:t>
            </a:r>
            <a:r>
              <a:rPr lang="en-US" dirty="0"/>
              <a:t>and a key </a:t>
            </a:r>
            <a:r>
              <a:rPr lang="en-US" i="1" dirty="0"/>
              <a:t>k</a:t>
            </a:r>
            <a:r>
              <a:rPr lang="en-US" dirty="0"/>
              <a:t>. </a:t>
            </a:r>
          </a:p>
          <a:p>
            <a:pPr marL="0" indent="0">
              <a:buNone/>
            </a:pPr>
            <a:r>
              <a:rPr lang="en-US" b="1" dirty="0"/>
              <a:t>Output:</a:t>
            </a:r>
            <a:r>
              <a:rPr lang="en-US" dirty="0"/>
              <a:t> </a:t>
            </a:r>
            <a:r>
              <a:rPr lang="en-US" i="1" dirty="0"/>
              <a:t>true</a:t>
            </a:r>
            <a:r>
              <a:rPr lang="en-US" dirty="0"/>
              <a:t>/</a:t>
            </a:r>
            <a:r>
              <a:rPr lang="en-US" i="1" dirty="0"/>
              <a:t>false</a:t>
            </a:r>
            <a:r>
              <a:rPr lang="en-US" dirty="0"/>
              <a:t> indicating whether key was found; if found, then the associated value is output as well. </a:t>
            </a:r>
          </a:p>
          <a:p>
            <a:pPr marL="0" indent="0">
              <a:buNone/>
            </a:pPr>
            <a:r>
              <a:rPr lang="en-US" b="1" dirty="0" smtClean="0"/>
              <a:t>Procedure</a:t>
            </a:r>
            <a:endParaRPr lang="en-US" b="1" dirty="0"/>
          </a:p>
          <a:p>
            <a:pPr lvl="1"/>
            <a:r>
              <a:rPr lang="en-US" dirty="0"/>
              <a:t>For each item in </a:t>
            </a:r>
            <a:r>
              <a:rPr lang="en-US" dirty="0" smtClean="0"/>
              <a:t>dataset </a:t>
            </a:r>
            <a:r>
              <a:rPr lang="en-US" i="1" dirty="0" smtClean="0"/>
              <a:t>A</a:t>
            </a:r>
            <a:r>
              <a:rPr lang="en-US" dirty="0" smtClean="0"/>
              <a:t>:</a:t>
            </a:r>
            <a:endParaRPr lang="en-US" dirty="0"/>
          </a:p>
          <a:p>
            <a:pPr lvl="2"/>
            <a:r>
              <a:rPr lang="en-US" dirty="0"/>
              <a:t>If the key in this item is </a:t>
            </a:r>
            <a:r>
              <a:rPr lang="en-US" i="1" dirty="0"/>
              <a:t>k</a:t>
            </a:r>
            <a:r>
              <a:rPr lang="en-US" dirty="0"/>
              <a:t>, </a:t>
            </a:r>
            <a:r>
              <a:rPr lang="en-US" dirty="0" smtClean="0"/>
              <a:t>then:</a:t>
            </a:r>
          </a:p>
          <a:p>
            <a:pPr lvl="3"/>
            <a:r>
              <a:rPr lang="en-US" dirty="0"/>
              <a:t>R</a:t>
            </a:r>
            <a:r>
              <a:rPr lang="en-US" dirty="0" smtClean="0"/>
              <a:t>eturn </a:t>
            </a:r>
            <a:r>
              <a:rPr lang="en-US" i="1" dirty="0"/>
              <a:t>true</a:t>
            </a:r>
            <a:r>
              <a:rPr lang="en-US" dirty="0"/>
              <a:t>, along with the associated value</a:t>
            </a:r>
            <a:r>
              <a:rPr lang="en-US" dirty="0" smtClean="0"/>
              <a:t>. DONE.</a:t>
            </a:r>
            <a:endParaRPr lang="en-US" dirty="0"/>
          </a:p>
          <a:p>
            <a:pPr lvl="1"/>
            <a:r>
              <a:rPr lang="en-US" dirty="0"/>
              <a:t>Return </a:t>
            </a:r>
            <a:r>
              <a:rPr lang="en-US" i="1" dirty="0"/>
              <a:t>false</a:t>
            </a:r>
            <a:r>
              <a:rPr lang="en-US" dirty="0" smtClean="0"/>
              <a:t>. DONE.</a:t>
            </a:r>
            <a:endParaRPr lang="en-US" dirty="0"/>
          </a:p>
        </p:txBody>
      </p:sp>
    </p:spTree>
    <p:extLst>
      <p:ext uri="{BB962C8B-B14F-4D97-AF65-F5344CB8AC3E}">
        <p14:creationId xmlns:p14="http://schemas.microsoft.com/office/powerpoint/2010/main" val="14525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Review</a:t>
            </a:r>
            <a:br>
              <a:rPr lang="en-US" dirty="0" smtClean="0">
                <a:cs typeface="Courier"/>
              </a:rPr>
            </a:br>
            <a:r>
              <a:rPr lang="en-US" dirty="0" smtClean="0">
                <a:cs typeface="Courier"/>
              </a:rPr>
              <a:t>Strings II</a:t>
            </a:r>
            <a:r>
              <a:rPr lang="en-US" dirty="0" smtClean="0"/>
              <a:t> — </a:t>
            </a:r>
            <a:r>
              <a:rPr lang="en-US" dirty="0" smtClean="0">
                <a:cs typeface="Courier"/>
              </a:rPr>
              <a:t>More on Characters [1/2]</a:t>
            </a:r>
            <a:r>
              <a:rPr lang="en-US" dirty="0">
                <a:latin typeface="Courier" charset="0"/>
                <a:ea typeface="Courier" charset="0"/>
                <a:cs typeface="Courier" charset="0"/>
              </a:rPr>
              <a:t> </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 </a:t>
            </a:r>
            <a:r>
              <a:rPr lang="en-US" dirty="0" smtClean="0">
                <a:latin typeface="Courier" charset="0"/>
                <a:ea typeface="Courier" charset="0"/>
                <a:cs typeface="Courier" charset="0"/>
              </a:rPr>
              <a:t>char</a:t>
            </a:r>
            <a:r>
              <a:rPr lang="en-US" dirty="0" smtClean="0"/>
              <a:t> actually stores an integer. We can do this:</a:t>
            </a:r>
          </a:p>
          <a:p>
            <a:pPr marL="0" indent="0">
              <a:buNone/>
            </a:pPr>
            <a:r>
              <a:rPr lang="en-US" dirty="0">
                <a:latin typeface="Courier" charset="0"/>
                <a:ea typeface="Courier" charset="0"/>
                <a:cs typeface="Courier" charset="0"/>
              </a:rPr>
              <a:t>c</a:t>
            </a:r>
            <a:r>
              <a:rPr lang="en-US" dirty="0" smtClean="0">
                <a:latin typeface="Courier" charset="0"/>
                <a:ea typeface="Courier" charset="0"/>
                <a:cs typeface="Courier" charset="0"/>
              </a:rPr>
              <a:t>har c = 71;</a:t>
            </a:r>
          </a:p>
          <a:p>
            <a:pPr marL="0" indent="0">
              <a:buNone/>
            </a:pPr>
            <a:r>
              <a:rPr lang="en-US" dirty="0" smtClean="0"/>
              <a:t>But we prefer this:</a:t>
            </a:r>
          </a:p>
          <a:p>
            <a:pPr marL="0" indent="0">
              <a:buNone/>
            </a:pPr>
            <a:r>
              <a:rPr lang="en-US" dirty="0">
                <a:latin typeface="Courier" charset="0"/>
                <a:ea typeface="Courier" charset="0"/>
                <a:cs typeface="Courier" charset="0"/>
              </a:rPr>
              <a:t>c</a:t>
            </a:r>
            <a:r>
              <a:rPr lang="en-US" dirty="0" smtClean="0">
                <a:latin typeface="Courier" charset="0"/>
                <a:ea typeface="Courier" charset="0"/>
                <a:cs typeface="Courier" charset="0"/>
              </a:rPr>
              <a:t>har c = 'G';</a:t>
            </a:r>
          </a:p>
          <a:p>
            <a:pPr marL="0" indent="0">
              <a:buNone/>
            </a:pPr>
            <a:r>
              <a:rPr lang="en-US" dirty="0"/>
              <a:t>The character represented by each number is specified by the </a:t>
            </a:r>
            <a:r>
              <a:rPr lang="en-US" b="1" dirty="0"/>
              <a:t>American Standard Code for Information Interchange</a:t>
            </a:r>
            <a:r>
              <a:rPr lang="en-US" dirty="0"/>
              <a:t> (</a:t>
            </a:r>
            <a:r>
              <a:rPr lang="en-US" b="1" dirty="0"/>
              <a:t>ASCII</a:t>
            </a:r>
            <a:r>
              <a:rPr lang="en-US" dirty="0"/>
              <a:t>—say “ASK-</a:t>
            </a:r>
            <a:r>
              <a:rPr lang="en-US" dirty="0" err="1"/>
              <a:t>ee</a:t>
            </a:r>
            <a:r>
              <a:rPr lang="en-US" dirty="0"/>
              <a:t>”). 71 is the ASCII code for a capital G. So the above </a:t>
            </a:r>
            <a:r>
              <a:rPr lang="en-US" dirty="0" smtClean="0"/>
              <a:t>lines of code have the same effect.</a:t>
            </a:r>
            <a:endParaRPr lang="en-US" dirty="0" smtClean="0">
              <a:latin typeface="Courier" charset="0"/>
              <a:ea typeface="Courier" charset="0"/>
              <a:cs typeface="Courier" charset="0"/>
            </a:endParaRPr>
          </a:p>
        </p:txBody>
      </p:sp>
    </p:spTree>
    <p:extLst>
      <p:ext uri="{BB962C8B-B14F-4D97-AF65-F5344CB8AC3E}">
        <p14:creationId xmlns:p14="http://schemas.microsoft.com/office/powerpoint/2010/main" val="199387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Review</a:t>
            </a:r>
            <a:br>
              <a:rPr lang="en-US" dirty="0">
                <a:cs typeface="Courier"/>
              </a:rPr>
            </a:br>
            <a:r>
              <a:rPr lang="en-US" dirty="0">
                <a:cs typeface="Courier"/>
              </a:rPr>
              <a:t>Strings II</a:t>
            </a:r>
            <a:r>
              <a:rPr lang="en-US" dirty="0"/>
              <a:t> — </a:t>
            </a:r>
            <a:r>
              <a:rPr lang="en-US" dirty="0" smtClean="0">
                <a:cs typeface="Courier"/>
              </a:rPr>
              <a:t>More on Characters [2/2]</a:t>
            </a:r>
            <a:r>
              <a:rPr lang="en-US" dirty="0">
                <a:latin typeface="Courier" charset="0"/>
                <a:ea typeface="Courier" charset="0"/>
                <a:cs typeface="Courier" charset="0"/>
              </a:rPr>
              <a:t> </a:t>
            </a:r>
            <a:endParaRPr lang="en-US" dirty="0"/>
          </a:p>
        </p:txBody>
      </p:sp>
      <p:sp>
        <p:nvSpPr>
          <p:cNvPr id="3" name="Content Placeholder 2"/>
          <p:cNvSpPr>
            <a:spLocks noGrp="1"/>
          </p:cNvSpPr>
          <p:nvPr>
            <p:ph idx="1"/>
          </p:nvPr>
        </p:nvSpPr>
        <p:spPr/>
        <p:txBody>
          <a:bodyPr/>
          <a:lstStyle/>
          <a:p>
            <a:pPr marL="0" indent="0">
              <a:buNone/>
            </a:pPr>
            <a:r>
              <a:rPr lang="en-US" dirty="0" smtClean="0"/>
              <a:t>There are </a:t>
            </a:r>
            <a:r>
              <a:rPr lang="en-US" b="1" dirty="0" smtClean="0"/>
              <a:t>escape sequences</a:t>
            </a:r>
            <a:r>
              <a:rPr lang="en-US" dirty="0"/>
              <a:t> </a:t>
            </a:r>
            <a:r>
              <a:rPr lang="en-US" dirty="0" smtClean="0"/>
              <a:t>for some </a:t>
            </a:r>
            <a:r>
              <a:rPr lang="en-US" dirty="0" smtClean="0">
                <a:latin typeface="Courier" charset="0"/>
                <a:ea typeface="Courier" charset="0"/>
                <a:cs typeface="Courier" charset="0"/>
              </a:rPr>
              <a:t>char</a:t>
            </a:r>
            <a:r>
              <a:rPr lang="en-US" dirty="0" smtClean="0"/>
              <a:t> values. These include non-printable</a:t>
            </a:r>
            <a:br>
              <a:rPr lang="en-US" dirty="0" smtClean="0"/>
            </a:br>
            <a:r>
              <a:rPr lang="en-US" dirty="0" smtClean="0"/>
              <a:t>characters, like newline.</a:t>
            </a:r>
          </a:p>
          <a:p>
            <a:pPr marL="0" indent="0">
              <a:buNone/>
            </a:pPr>
            <a:r>
              <a:rPr lang="en-US" dirty="0">
                <a:latin typeface="Courier" charset="0"/>
                <a:ea typeface="Courier" charset="0"/>
                <a:cs typeface="Courier" charset="0"/>
              </a:rPr>
              <a:t>char </a:t>
            </a:r>
            <a:r>
              <a:rPr lang="en-US" dirty="0" err="1">
                <a:latin typeface="Courier" charset="0"/>
                <a:ea typeface="Courier" charset="0"/>
                <a:cs typeface="Courier" charset="0"/>
              </a:rPr>
              <a:t>squote</a:t>
            </a:r>
            <a:r>
              <a:rPr lang="en-US" dirty="0">
                <a:latin typeface="Courier" charset="0"/>
                <a:ea typeface="Courier" charset="0"/>
                <a:cs typeface="Courier" charset="0"/>
              </a:rPr>
              <a:t> = </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string s = "\"Hello\"";</a:t>
            </a:r>
            <a:br>
              <a:rPr lang="en-US" dirty="0" smtClean="0">
                <a:latin typeface="Courier" charset="0"/>
                <a:ea typeface="Courier" charset="0"/>
                <a:cs typeface="Courier" charset="0"/>
              </a:rPr>
            </a:br>
            <a:r>
              <a:rPr lang="en-US" dirty="0" smtClean="0">
                <a:latin typeface="Courier" charset="0"/>
                <a:ea typeface="Courier" charset="0"/>
                <a:cs typeface="Courier" charset="0"/>
              </a:rPr>
              <a:t>string t = "/\\/\\";</a:t>
            </a:r>
            <a:br>
              <a:rPr lang="en-US" dirty="0" smtClean="0">
                <a:latin typeface="Courier" charset="0"/>
                <a:ea typeface="Courier" charset="0"/>
                <a:cs typeface="Courier" charset="0"/>
              </a:rPr>
            </a:br>
            <a:endParaRPr lang="en-US" dirty="0">
              <a:latin typeface="Courier" charset="0"/>
              <a:ea typeface="Courier" charset="0"/>
              <a:cs typeface="Courier" charset="0"/>
            </a:endParaRPr>
          </a:p>
          <a:p>
            <a:pPr marL="0" indent="0">
              <a:buNone/>
            </a:pP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a:t>
            </a:r>
            <a:r>
              <a:rPr lang="en-US" dirty="0">
                <a:latin typeface="Courier" charset="0"/>
                <a:ea typeface="Courier" charset="0"/>
                <a:cs typeface="Courier" charset="0"/>
              </a:rPr>
              <a:t>&lt;&lt; "A line" &lt;&lt; </a:t>
            </a:r>
            <a:r>
              <a:rPr lang="en-US" dirty="0" err="1">
                <a:latin typeface="Courier" charset="0"/>
                <a:ea typeface="Courier" charset="0"/>
                <a:cs typeface="Courier" charset="0"/>
              </a:rPr>
              <a:t>endl</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"A line\n";  // ALMOST the same</a:t>
            </a:r>
          </a:p>
          <a:p>
            <a:pPr marL="0" indent="0">
              <a:buNone/>
            </a:pPr>
            <a:r>
              <a:rPr lang="en-US" dirty="0"/>
              <a:t>When printing, we prefer </a:t>
            </a:r>
            <a:r>
              <a:rPr lang="en-US" dirty="0" err="1">
                <a:latin typeface="Courier" charset="0"/>
                <a:ea typeface="Courier" charset="0"/>
                <a:cs typeface="Courier" charset="0"/>
              </a:rPr>
              <a:t>endl</a:t>
            </a:r>
            <a:r>
              <a:rPr lang="en-US" dirty="0"/>
              <a:t> to </a:t>
            </a:r>
            <a:r>
              <a:rPr lang="en-US" dirty="0">
                <a:latin typeface="Courier" charset="0"/>
                <a:ea typeface="Courier" charset="0"/>
                <a:cs typeface="Courier" charset="0"/>
              </a:rPr>
              <a:t>"\n"</a:t>
            </a:r>
            <a:r>
              <a:rPr lang="en-US" dirty="0"/>
              <a:t>, because it not only prints a newline; it also </a:t>
            </a:r>
            <a:r>
              <a:rPr lang="en-US" b="1" dirty="0"/>
              <a:t>flushes</a:t>
            </a:r>
            <a:r>
              <a:rPr lang="en-US" dirty="0"/>
              <a:t> the output stream</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9007003"/>
              </p:ext>
            </p:extLst>
          </p:nvPr>
        </p:nvGraphicFramePr>
        <p:xfrm>
          <a:off x="4648200" y="2133600"/>
          <a:ext cx="4191000" cy="2595880"/>
        </p:xfrm>
        <a:graphic>
          <a:graphicData uri="http://schemas.openxmlformats.org/drawingml/2006/table">
            <a:tbl>
              <a:tblPr firstRow="1" bandRow="1">
                <a:tableStyleId>{5C22544A-7EE6-4342-B048-85BDC9FD1C3A}</a:tableStyleId>
              </a:tblPr>
              <a:tblGrid>
                <a:gridCol w="2438400"/>
                <a:gridCol w="1752600"/>
              </a:tblGrid>
              <a:tr h="370840">
                <a:tc>
                  <a:txBody>
                    <a:bodyPr/>
                    <a:lstStyle/>
                    <a:p>
                      <a:r>
                        <a:rPr lang="en-US" dirty="0" smtClean="0"/>
                        <a:t>Escape</a:t>
                      </a:r>
                      <a:r>
                        <a:rPr lang="en-US" baseline="0" dirty="0" smtClean="0"/>
                        <a:t> Sequence</a:t>
                      </a:r>
                      <a:endParaRPr lang="en-US" dirty="0"/>
                    </a:p>
                  </a:txBody>
                  <a:tcPr/>
                </a:tc>
                <a:tc>
                  <a:txBody>
                    <a:bodyPr/>
                    <a:lstStyle/>
                    <a:p>
                      <a:r>
                        <a:rPr lang="en-US" dirty="0" smtClean="0"/>
                        <a:t>Meaning</a:t>
                      </a:r>
                      <a:endParaRPr lang="en-US" dirty="0"/>
                    </a:p>
                  </a:txBody>
                  <a:tcPr/>
                </a:tc>
              </a:tr>
              <a:tr h="370840">
                <a:tc>
                  <a:txBody>
                    <a:bodyPr/>
                    <a:lstStyle/>
                    <a:p>
                      <a:r>
                        <a:rPr lang="en-US" dirty="0" smtClean="0">
                          <a:latin typeface="Courier" charset="0"/>
                          <a:ea typeface="Courier" charset="0"/>
                          <a:cs typeface="Courier" charset="0"/>
                        </a:rPr>
                        <a:t>\n</a:t>
                      </a:r>
                      <a:endParaRPr lang="en-US" dirty="0">
                        <a:latin typeface="Courier" charset="0"/>
                        <a:ea typeface="Courier" charset="0"/>
                        <a:cs typeface="Courier" charset="0"/>
                      </a:endParaRPr>
                    </a:p>
                  </a:txBody>
                  <a:tcPr/>
                </a:tc>
                <a:tc>
                  <a:txBody>
                    <a:bodyPr/>
                    <a:lstStyle/>
                    <a:p>
                      <a:r>
                        <a:rPr lang="en-US" dirty="0" smtClean="0"/>
                        <a:t>Newline</a:t>
                      </a:r>
                      <a:endParaRPr lang="en-US" dirty="0"/>
                    </a:p>
                  </a:txBody>
                  <a:tcPr/>
                </a:tc>
              </a:tr>
              <a:tr h="370840">
                <a:tc>
                  <a:txBody>
                    <a:bodyPr/>
                    <a:lstStyle/>
                    <a:p>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tc>
                <a:tc>
                  <a:txBody>
                    <a:bodyPr/>
                    <a:lstStyle/>
                    <a:p>
                      <a:r>
                        <a:rPr lang="en-US" dirty="0" smtClean="0"/>
                        <a:t>Single quote</a:t>
                      </a:r>
                    </a:p>
                  </a:txBody>
                  <a:tcPr/>
                </a:tc>
              </a:tr>
              <a:tr h="370840">
                <a:tc>
                  <a:txBody>
                    <a:bodyPr/>
                    <a:lstStyle/>
                    <a:p>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tc>
                <a:tc>
                  <a:txBody>
                    <a:bodyPr/>
                    <a:lstStyle/>
                    <a:p>
                      <a:r>
                        <a:rPr lang="en-US" dirty="0" smtClean="0"/>
                        <a:t>Double quote</a:t>
                      </a:r>
                      <a:endParaRPr lang="en-US" dirty="0"/>
                    </a:p>
                  </a:txBody>
                  <a:tcPr/>
                </a:tc>
              </a:tr>
              <a:tr h="370840">
                <a:tc>
                  <a:txBody>
                    <a:bodyPr/>
                    <a:lstStyle/>
                    <a:p>
                      <a:r>
                        <a:rPr lang="en-US" dirty="0" smtClean="0">
                          <a:latin typeface="Courier" charset="0"/>
                          <a:ea typeface="Courier" charset="0"/>
                          <a:cs typeface="Courier" charset="0"/>
                        </a:rPr>
                        <a:t>\\</a:t>
                      </a:r>
                      <a:endParaRPr lang="en-US" dirty="0">
                        <a:latin typeface="Courier" charset="0"/>
                        <a:ea typeface="Courier" charset="0"/>
                        <a:cs typeface="Courier" charset="0"/>
                      </a:endParaRPr>
                    </a:p>
                  </a:txBody>
                  <a:tcPr/>
                </a:tc>
                <a:tc>
                  <a:txBody>
                    <a:bodyPr/>
                    <a:lstStyle/>
                    <a:p>
                      <a:r>
                        <a:rPr lang="en-US" dirty="0" smtClean="0"/>
                        <a:t>Backslash</a:t>
                      </a:r>
                      <a:endParaRPr lang="en-US" dirty="0"/>
                    </a:p>
                  </a:txBody>
                  <a:tcPr/>
                </a:tc>
              </a:tr>
              <a:tr h="370840">
                <a:tc>
                  <a:txBody>
                    <a:bodyPr/>
                    <a:lstStyle/>
                    <a:p>
                      <a:r>
                        <a:rPr lang="en-US" dirty="0" smtClean="0">
                          <a:latin typeface="Courier" charset="0"/>
                          <a:ea typeface="Courier" charset="0"/>
                          <a:cs typeface="Courier" charset="0"/>
                        </a:rPr>
                        <a:t>\t</a:t>
                      </a:r>
                      <a:endParaRPr lang="en-US" dirty="0">
                        <a:latin typeface="Courier" charset="0"/>
                        <a:ea typeface="Courier" charset="0"/>
                        <a:cs typeface="Courier" charset="0"/>
                      </a:endParaRPr>
                    </a:p>
                  </a:txBody>
                  <a:tcPr/>
                </a:tc>
                <a:tc>
                  <a:txBody>
                    <a:bodyPr/>
                    <a:lstStyle/>
                    <a:p>
                      <a:r>
                        <a:rPr lang="en-US" dirty="0" smtClean="0"/>
                        <a:t>Tab</a:t>
                      </a:r>
                      <a:endParaRPr lang="en-US" dirty="0"/>
                    </a:p>
                  </a:txBody>
                  <a:tcPr/>
                </a:tc>
              </a:tr>
              <a:tr h="370840">
                <a:tc>
                  <a:txBody>
                    <a:bodyPr/>
                    <a:lstStyle/>
                    <a:p>
                      <a:r>
                        <a:rPr lang="en-US" dirty="0" smtClean="0">
                          <a:latin typeface="Courier" charset="0"/>
                          <a:ea typeface="Courier" charset="0"/>
                          <a:cs typeface="Courier" charset="0"/>
                        </a:rPr>
                        <a:t>\0</a:t>
                      </a:r>
                      <a:r>
                        <a:rPr lang="en-US" baseline="0" dirty="0" smtClean="0">
                          <a:latin typeface="+mn-lt"/>
                          <a:ea typeface="Courier" charset="0"/>
                          <a:cs typeface="Courier" charset="0"/>
                        </a:rPr>
                        <a:t> (that’s a zero)</a:t>
                      </a:r>
                      <a:endParaRPr lang="en-US" dirty="0">
                        <a:latin typeface="+mn-lt"/>
                        <a:ea typeface="Courier" charset="0"/>
                        <a:cs typeface="Courier" charset="0"/>
                      </a:endParaRPr>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73082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Review</a:t>
            </a:r>
            <a:br>
              <a:rPr lang="en-US" dirty="0">
                <a:cs typeface="Courier"/>
              </a:rPr>
            </a:br>
            <a:r>
              <a:rPr lang="en-US" dirty="0">
                <a:cs typeface="Courier"/>
              </a:rPr>
              <a:t>Strings II</a:t>
            </a:r>
            <a:r>
              <a:rPr lang="en-US" dirty="0"/>
              <a:t> — </a:t>
            </a:r>
            <a:r>
              <a:rPr lang="en-US" dirty="0" smtClean="0">
                <a:cs typeface="Courier"/>
              </a:rPr>
              <a:t>Reading from a </a:t>
            </a:r>
            <a:r>
              <a:rPr lang="en-US" dirty="0" smtClean="0">
                <a:latin typeface="Courier" charset="0"/>
                <a:ea typeface="Courier" charset="0"/>
                <a:cs typeface="Courier" charset="0"/>
              </a:rPr>
              <a:t>string</a:t>
            </a:r>
            <a:r>
              <a:rPr lang="en-US" dirty="0" smtClean="0">
                <a:cs typeface="Courier"/>
              </a:rPr>
              <a:t> [1/4]</a:t>
            </a:r>
            <a:endParaRPr lang="en-US" dirty="0">
              <a:latin typeface="Courier" charset="0"/>
              <a:ea typeface="Courier" charset="0"/>
              <a:cs typeface="Courier" charset="0"/>
            </a:endParaRPr>
          </a:p>
        </p:txBody>
      </p:sp>
      <p:sp>
        <p:nvSpPr>
          <p:cNvPr id="3" name="Content Placeholder 2"/>
          <p:cNvSpPr>
            <a:spLocks noGrp="1"/>
          </p:cNvSpPr>
          <p:nvPr>
            <p:ph idx="1"/>
          </p:nvPr>
        </p:nvSpPr>
        <p:spPr/>
        <p:txBody>
          <a:bodyPr/>
          <a:lstStyle/>
          <a:p>
            <a:pPr marL="0" indent="0">
              <a:buNone/>
            </a:pPr>
            <a:r>
              <a:rPr lang="en-US" dirty="0"/>
              <a:t>Consider the following code:</a:t>
            </a:r>
          </a:p>
          <a:p>
            <a:pPr marL="0" indent="0">
              <a:buNone/>
            </a:pPr>
            <a:r>
              <a:rPr lang="en-US" dirty="0">
                <a:latin typeface="Courier" charset="0"/>
                <a:ea typeface="Courier" charset="0"/>
                <a:cs typeface="Courier" charset="0"/>
              </a:rPr>
              <a:t>string text("692");</a:t>
            </a:r>
          </a:p>
          <a:p>
            <a:pPr marL="0" indent="0">
              <a:buNone/>
            </a:pPr>
            <a:r>
              <a:rPr lang="en-US" dirty="0">
                <a:latin typeface="Courier" charset="0"/>
                <a:ea typeface="Courier" charset="0"/>
                <a:cs typeface="Courier" charset="0"/>
              </a:rPr>
              <a:t>text </a:t>
            </a:r>
            <a:r>
              <a:rPr lang="en-US" dirty="0"/>
              <a:t>is the characters  </a:t>
            </a:r>
            <a:r>
              <a:rPr lang="en-US" dirty="0">
                <a:latin typeface="Courier" charset="0"/>
                <a:ea typeface="Courier" charset="0"/>
                <a:cs typeface="Courier" charset="0"/>
              </a:rPr>
              <a:t>’6’</a:t>
            </a:r>
            <a:r>
              <a:rPr lang="en-US" dirty="0"/>
              <a:t>, </a:t>
            </a:r>
            <a:r>
              <a:rPr lang="en-US" dirty="0">
                <a:latin typeface="Courier" charset="0"/>
                <a:ea typeface="Courier" charset="0"/>
                <a:cs typeface="Courier" charset="0"/>
              </a:rPr>
              <a:t>‘9’</a:t>
            </a:r>
            <a:r>
              <a:rPr lang="en-US" dirty="0"/>
              <a:t>, and </a:t>
            </a:r>
            <a:r>
              <a:rPr lang="en-US" dirty="0">
                <a:latin typeface="Courier" charset="0"/>
                <a:ea typeface="Courier" charset="0"/>
                <a:cs typeface="Courier" charset="0"/>
              </a:rPr>
              <a:t>‘2’</a:t>
            </a:r>
            <a:r>
              <a:rPr lang="en-US" dirty="0"/>
              <a:t>. How can we get the </a:t>
            </a:r>
            <a:r>
              <a:rPr lang="en-US" dirty="0" err="1">
                <a:latin typeface="Courier" charset="0"/>
                <a:ea typeface="Courier" charset="0"/>
                <a:cs typeface="Courier" charset="0"/>
              </a:rPr>
              <a:t>int</a:t>
            </a:r>
            <a:r>
              <a:rPr lang="en-US" dirty="0"/>
              <a:t> 692 from </a:t>
            </a:r>
            <a:r>
              <a:rPr lang="en-US" dirty="0">
                <a:latin typeface="Courier" charset="0"/>
                <a:ea typeface="Courier" charset="0"/>
                <a:cs typeface="Courier" charset="0"/>
              </a:rPr>
              <a:t>text</a:t>
            </a:r>
            <a:r>
              <a:rPr lang="en-US" dirty="0"/>
              <a:t>?</a:t>
            </a:r>
          </a:p>
          <a:p>
            <a:pPr lvl="1"/>
            <a:r>
              <a:rPr lang="en-US" dirty="0"/>
              <a:t>It’s actually a very nice exercise to figure out how to do this without using the standard library. But! ...</a:t>
            </a:r>
          </a:p>
          <a:p>
            <a:pPr marL="0" indent="0">
              <a:buNone/>
            </a:pPr>
            <a:r>
              <a:rPr lang="en-US" dirty="0"/>
              <a:t>There is an easy way to do this. We can read from a </a:t>
            </a:r>
            <a:r>
              <a:rPr lang="en-US" dirty="0">
                <a:latin typeface="Courier" charset="0"/>
                <a:ea typeface="Courier" charset="0"/>
                <a:cs typeface="Courier" charset="0"/>
              </a:rPr>
              <a:t>string</a:t>
            </a:r>
            <a:r>
              <a:rPr lang="en-US" dirty="0"/>
              <a:t> using a </a:t>
            </a:r>
            <a:r>
              <a:rPr lang="en-US" b="1" dirty="0"/>
              <a:t>string stream</a:t>
            </a:r>
            <a:r>
              <a:rPr lang="en-US" dirty="0"/>
              <a:t>.</a:t>
            </a:r>
          </a:p>
        </p:txBody>
      </p:sp>
    </p:spTree>
    <p:extLst>
      <p:ext uri="{BB962C8B-B14F-4D97-AF65-F5344CB8AC3E}">
        <p14:creationId xmlns:p14="http://schemas.microsoft.com/office/powerpoint/2010/main" val="173043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Review</a:t>
            </a:r>
            <a:br>
              <a:rPr lang="en-US" dirty="0">
                <a:cs typeface="Courier"/>
              </a:rPr>
            </a:br>
            <a:r>
              <a:rPr lang="en-US" dirty="0">
                <a:cs typeface="Courier"/>
              </a:rPr>
              <a:t>Strings II</a:t>
            </a:r>
            <a:r>
              <a:rPr lang="en-US" dirty="0"/>
              <a:t> — </a:t>
            </a:r>
            <a:r>
              <a:rPr lang="en-US" dirty="0" smtClean="0">
                <a:cs typeface="Courier"/>
              </a:rPr>
              <a:t>Reading from a </a:t>
            </a:r>
            <a:r>
              <a:rPr lang="en-US" dirty="0" smtClean="0">
                <a:latin typeface="Courier" charset="0"/>
                <a:ea typeface="Courier" charset="0"/>
                <a:cs typeface="Courier" charset="0"/>
              </a:rPr>
              <a:t>string</a:t>
            </a:r>
            <a:r>
              <a:rPr lang="en-US" dirty="0" smtClean="0">
                <a:cs typeface="Courier"/>
              </a:rPr>
              <a:t> [2/4]</a:t>
            </a:r>
            <a:endParaRPr lang="en-US" dirty="0">
              <a:latin typeface="Courier" charset="0"/>
              <a:ea typeface="Courier" charset="0"/>
              <a:cs typeface="Courier" charset="0"/>
            </a:endParaRPr>
          </a:p>
        </p:txBody>
      </p:sp>
      <p:sp>
        <p:nvSpPr>
          <p:cNvPr id="3" name="Content Placeholder 2"/>
          <p:cNvSpPr>
            <a:spLocks noGrp="1"/>
          </p:cNvSpPr>
          <p:nvPr>
            <p:ph idx="1"/>
          </p:nvPr>
        </p:nvSpPr>
        <p:spPr/>
        <p:txBody>
          <a:bodyPr/>
          <a:lstStyle/>
          <a:p>
            <a:pPr marL="0" indent="0">
              <a:buNone/>
            </a:pPr>
            <a:r>
              <a:rPr lang="en-US" dirty="0"/>
              <a:t>Read from a string using an object of type </a:t>
            </a:r>
            <a:r>
              <a:rPr lang="en-US" dirty="0" err="1">
                <a:latin typeface="Courier" charset="0"/>
                <a:ea typeface="Courier" charset="0"/>
                <a:cs typeface="Courier" charset="0"/>
              </a:rPr>
              <a:t>istringstream</a:t>
            </a:r>
            <a:r>
              <a:rPr lang="en-US" dirty="0"/>
              <a:t>, declared in header </a:t>
            </a:r>
            <a:r>
              <a:rPr lang="en-US" dirty="0">
                <a:latin typeface="Courier" charset="0"/>
                <a:ea typeface="Courier" charset="0"/>
                <a:cs typeface="Courier" charset="0"/>
              </a:rPr>
              <a:t>&lt;</a:t>
            </a:r>
            <a:r>
              <a:rPr lang="en-US" dirty="0" err="1">
                <a:latin typeface="Courier" charset="0"/>
                <a:ea typeface="Courier" charset="0"/>
                <a:cs typeface="Courier" charset="0"/>
              </a:rPr>
              <a:t>sstream</a:t>
            </a:r>
            <a:r>
              <a:rPr lang="en-US" dirty="0">
                <a:latin typeface="Courier" charset="0"/>
                <a:ea typeface="Courier" charset="0"/>
                <a:cs typeface="Courier" charset="0"/>
              </a:rPr>
              <a:t>&gt;</a:t>
            </a:r>
            <a:r>
              <a:rPr lang="en-US" dirty="0"/>
              <a:t>.</a:t>
            </a:r>
          </a:p>
          <a:p>
            <a:pPr marL="0" indent="0">
              <a:buNone/>
            </a:pPr>
            <a:r>
              <a:rPr lang="en-US" dirty="0">
                <a:latin typeface="Courier" charset="0"/>
                <a:ea typeface="Courier" charset="0"/>
                <a:cs typeface="Courier" charset="0"/>
              </a:rPr>
              <a:t>#include &lt;</a:t>
            </a:r>
            <a:r>
              <a:rPr lang="en-US" dirty="0" err="1">
                <a:latin typeface="Courier" charset="0"/>
                <a:ea typeface="Courier" charset="0"/>
                <a:cs typeface="Courier" charset="0"/>
              </a:rPr>
              <a:t>sstream</a:t>
            </a:r>
            <a:r>
              <a:rPr lang="en-US" dirty="0">
                <a:latin typeface="Courier" charset="0"/>
                <a:ea typeface="Courier" charset="0"/>
                <a:cs typeface="Courier" charset="0"/>
              </a:rPr>
              <a:t>&gt;</a:t>
            </a:r>
            <a:br>
              <a:rPr lang="en-US" dirty="0">
                <a:latin typeface="Courier" charset="0"/>
                <a:ea typeface="Courier" charset="0"/>
                <a:cs typeface="Courier" charset="0"/>
              </a:rPr>
            </a:br>
            <a:r>
              <a:rPr lang="en-US" dirty="0">
                <a:latin typeface="Courier" charset="0"/>
                <a:ea typeface="Courier" charset="0"/>
                <a:cs typeface="Courier" charset="0"/>
              </a:rPr>
              <a:t>using </a:t>
            </a:r>
            <a:r>
              <a:rPr lang="en-US" dirty="0" err="1">
                <a:latin typeface="Courier" charset="0"/>
                <a:ea typeface="Courier" charset="0"/>
                <a:cs typeface="Courier" charset="0"/>
              </a:rPr>
              <a:t>std</a:t>
            </a:r>
            <a:r>
              <a:rPr lang="en-US" dirty="0">
                <a:latin typeface="Courier" charset="0"/>
                <a:ea typeface="Courier" charset="0"/>
                <a:cs typeface="Courier" charset="0"/>
              </a:rPr>
              <a:t>::</a:t>
            </a:r>
            <a:r>
              <a:rPr lang="en-US" dirty="0" err="1">
                <a:latin typeface="Courier" charset="0"/>
                <a:ea typeface="Courier" charset="0"/>
                <a:cs typeface="Courier" charset="0"/>
              </a:rPr>
              <a:t>istringstream</a:t>
            </a:r>
            <a:r>
              <a:rPr lang="en-US" dirty="0">
                <a:latin typeface="Courier" charset="0"/>
                <a:ea typeface="Courier" charset="0"/>
                <a:cs typeface="Courier" charset="0"/>
              </a:rPr>
              <a:t>;</a:t>
            </a:r>
          </a:p>
          <a:p>
            <a:pPr marL="0" indent="0">
              <a:buNone/>
            </a:pPr>
            <a:r>
              <a:rPr lang="en-US" dirty="0"/>
              <a:t>Say we want to read from a </a:t>
            </a:r>
            <a:r>
              <a:rPr lang="en-US" dirty="0">
                <a:latin typeface="Courier" charset="0"/>
                <a:ea typeface="Courier" charset="0"/>
                <a:cs typeface="Courier" charset="0"/>
              </a:rPr>
              <a:t>string</a:t>
            </a:r>
            <a:r>
              <a:rPr lang="en-US" dirty="0"/>
              <a:t> named </a:t>
            </a:r>
            <a:r>
              <a:rPr lang="en-US" dirty="0">
                <a:latin typeface="Courier" charset="0"/>
                <a:ea typeface="Courier" charset="0"/>
                <a:cs typeface="Courier" charset="0"/>
              </a:rPr>
              <a:t>text</a:t>
            </a:r>
            <a:r>
              <a:rPr lang="en-US" dirty="0"/>
              <a:t>.</a:t>
            </a:r>
          </a:p>
          <a:p>
            <a:pPr marL="0" indent="0">
              <a:buNone/>
            </a:pPr>
            <a:r>
              <a:rPr lang="en-US" dirty="0"/>
              <a:t>Create an </a:t>
            </a:r>
            <a:r>
              <a:rPr lang="en-US" dirty="0" err="1">
                <a:latin typeface="Courier" charset="0"/>
                <a:ea typeface="Courier" charset="0"/>
                <a:cs typeface="Courier" charset="0"/>
              </a:rPr>
              <a:t>istringstream</a:t>
            </a:r>
            <a:r>
              <a:rPr lang="en-US" dirty="0"/>
              <a:t> variable, passing </a:t>
            </a:r>
            <a:r>
              <a:rPr lang="en-US" dirty="0">
                <a:latin typeface="Courier" charset="0"/>
                <a:ea typeface="Courier" charset="0"/>
                <a:cs typeface="Courier" charset="0"/>
              </a:rPr>
              <a:t>text </a:t>
            </a:r>
            <a:r>
              <a:rPr lang="en-US" dirty="0"/>
              <a:t>as a constructor argument. Then read from the </a:t>
            </a:r>
            <a:r>
              <a:rPr lang="en-US" dirty="0" err="1">
                <a:latin typeface="Courier" charset="0"/>
                <a:ea typeface="Courier" charset="0"/>
                <a:cs typeface="Courier" charset="0"/>
              </a:rPr>
              <a:t>istringstream</a:t>
            </a:r>
            <a:r>
              <a:rPr lang="en-US" dirty="0"/>
              <a:t> variable </a:t>
            </a:r>
            <a:r>
              <a:rPr lang="en-US" i="1" dirty="0"/>
              <a:t>exactly the same way </a:t>
            </a:r>
            <a:r>
              <a:rPr lang="en-US" dirty="0"/>
              <a:t>we read from </a:t>
            </a:r>
            <a:r>
              <a:rPr lang="en-US" dirty="0" err="1">
                <a:latin typeface="Courier" charset="0"/>
                <a:ea typeface="Courier" charset="0"/>
                <a:cs typeface="Courier" charset="0"/>
              </a:rPr>
              <a:t>cin</a:t>
            </a:r>
            <a:r>
              <a:rPr lang="en-US" dirty="0"/>
              <a:t>.</a:t>
            </a:r>
          </a:p>
          <a:p>
            <a:pPr marL="0" indent="0">
              <a:buNone/>
            </a:pPr>
            <a:r>
              <a:rPr lang="en-US" dirty="0" err="1">
                <a:latin typeface="Courier" charset="0"/>
                <a:ea typeface="Courier" charset="0"/>
                <a:cs typeface="Courier" charset="0"/>
              </a:rPr>
              <a:t>istringstream</a:t>
            </a:r>
            <a:r>
              <a:rPr lang="en-US" dirty="0">
                <a:latin typeface="Courier" charset="0"/>
                <a:ea typeface="Courier" charset="0"/>
                <a:cs typeface="Courier" charset="0"/>
              </a:rPr>
              <a:t> </a:t>
            </a:r>
            <a:r>
              <a:rPr lang="en-US" dirty="0" err="1">
                <a:latin typeface="Courier" charset="0"/>
                <a:ea typeface="Courier" charset="0"/>
                <a:cs typeface="Courier" charset="0"/>
              </a:rPr>
              <a:t>instream</a:t>
            </a:r>
            <a:r>
              <a:rPr lang="en-US" dirty="0">
                <a:latin typeface="Courier" charset="0"/>
                <a:ea typeface="Courier" charset="0"/>
                <a:cs typeface="Courier" charset="0"/>
              </a:rPr>
              <a:t>(text);</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err="1">
                <a:latin typeface="Courier" charset="0"/>
                <a:ea typeface="Courier" charset="0"/>
                <a:cs typeface="Courier" charset="0"/>
              </a:rPr>
              <a:t>num</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instream</a:t>
            </a:r>
            <a:r>
              <a:rPr lang="en-US" dirty="0">
                <a:latin typeface="Courier" charset="0"/>
                <a:ea typeface="Courier" charset="0"/>
                <a:cs typeface="Courier" charset="0"/>
              </a:rPr>
              <a:t> &gt;&gt; </a:t>
            </a:r>
            <a:r>
              <a:rPr lang="en-US" dirty="0" err="1">
                <a:latin typeface="Courier" charset="0"/>
                <a:ea typeface="Courier" charset="0"/>
                <a:cs typeface="Courier" charset="0"/>
              </a:rPr>
              <a:t>num</a:t>
            </a:r>
            <a:r>
              <a:rPr lang="en-US" dirty="0">
                <a:latin typeface="Courier" charset="0"/>
                <a:ea typeface="Courier" charset="0"/>
                <a:cs typeface="Courier" charset="0"/>
              </a:rPr>
              <a:t>;  // Read from </a:t>
            </a:r>
            <a:r>
              <a:rPr lang="en-US" dirty="0" err="1">
                <a:latin typeface="Courier" charset="0"/>
                <a:ea typeface="Courier" charset="0"/>
                <a:cs typeface="Courier" charset="0"/>
              </a:rPr>
              <a:t>istringstream</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55235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Review</a:t>
            </a:r>
            <a:br>
              <a:rPr lang="en-US" dirty="0">
                <a:cs typeface="Courier"/>
              </a:rPr>
            </a:br>
            <a:r>
              <a:rPr lang="en-US" dirty="0">
                <a:cs typeface="Courier"/>
              </a:rPr>
              <a:t>Strings II</a:t>
            </a:r>
            <a:r>
              <a:rPr lang="en-US" dirty="0"/>
              <a:t> — </a:t>
            </a:r>
            <a:r>
              <a:rPr lang="en-US" dirty="0" smtClean="0">
                <a:cs typeface="Courier"/>
              </a:rPr>
              <a:t>Reading from a </a:t>
            </a:r>
            <a:r>
              <a:rPr lang="en-US" dirty="0" smtClean="0">
                <a:latin typeface="Courier" charset="0"/>
                <a:ea typeface="Courier" charset="0"/>
                <a:cs typeface="Courier" charset="0"/>
              </a:rPr>
              <a:t>string</a:t>
            </a:r>
            <a:r>
              <a:rPr lang="en-US" dirty="0" smtClean="0">
                <a:cs typeface="Courier"/>
              </a:rPr>
              <a:t> [3/4]</a:t>
            </a:r>
            <a:endParaRPr lang="en-US" dirty="0">
              <a:latin typeface="Courier" charset="0"/>
              <a:ea typeface="Courier" charset="0"/>
              <a:cs typeface="Courier" charset="0"/>
            </a:endParaRPr>
          </a:p>
        </p:txBody>
      </p:sp>
      <p:sp>
        <p:nvSpPr>
          <p:cNvPr id="3" name="Content Placeholder 2"/>
          <p:cNvSpPr>
            <a:spLocks noGrp="1"/>
          </p:cNvSpPr>
          <p:nvPr>
            <p:ph idx="1"/>
          </p:nvPr>
        </p:nvSpPr>
        <p:spPr/>
        <p:txBody>
          <a:bodyPr/>
          <a:lstStyle/>
          <a:p>
            <a:pPr marL="0" indent="0">
              <a:buNone/>
            </a:pPr>
            <a:r>
              <a:rPr lang="en-US" dirty="0" smtClean="0"/>
              <a:t>What if the user did not type a number?</a:t>
            </a:r>
          </a:p>
          <a:p>
            <a:pPr marL="0" indent="0">
              <a:buNone/>
            </a:pPr>
            <a:r>
              <a:rPr lang="en-US" dirty="0" smtClean="0"/>
              <a:t>Then reading the number from the </a:t>
            </a:r>
            <a:r>
              <a:rPr lang="en-US" dirty="0" err="1">
                <a:latin typeface="Courier" charset="0"/>
                <a:ea typeface="Courier" charset="0"/>
                <a:cs typeface="Courier" charset="0"/>
              </a:rPr>
              <a:t>istringstream</a:t>
            </a:r>
            <a:r>
              <a:rPr lang="en-US" dirty="0" smtClean="0"/>
              <a:t> will fail, and an error will be flagged.</a:t>
            </a:r>
          </a:p>
          <a:p>
            <a:pPr marL="0" indent="0">
              <a:buNone/>
            </a:pPr>
            <a:r>
              <a:rPr lang="en-US" dirty="0" smtClean="0"/>
              <a:t>After attempting to read from a stream, we can determine whether there was an error using an if-statement in which we treat the stream as if it were a </a:t>
            </a:r>
            <a:r>
              <a:rPr lang="en-US" dirty="0">
                <a:latin typeface="Courier" charset="0"/>
                <a:ea typeface="Courier" charset="0"/>
                <a:cs typeface="Courier" charset="0"/>
              </a:rPr>
              <a:t>bool</a:t>
            </a:r>
            <a:r>
              <a:rPr lang="en-US" dirty="0" smtClean="0"/>
              <a:t>. </a:t>
            </a:r>
            <a:r>
              <a:rPr lang="en-US" dirty="0" smtClean="0">
                <a:latin typeface="Courier" charset="0"/>
                <a:ea typeface="Courier" charset="0"/>
                <a:cs typeface="Courier" charset="0"/>
              </a:rPr>
              <a:t>true</a:t>
            </a:r>
            <a:r>
              <a:rPr lang="en-US" dirty="0" smtClean="0"/>
              <a:t> means successful read; </a:t>
            </a:r>
            <a:r>
              <a:rPr lang="en-US" dirty="0">
                <a:latin typeface="Courier" charset="0"/>
                <a:ea typeface="Courier" charset="0"/>
                <a:cs typeface="Courier" charset="0"/>
              </a:rPr>
              <a:t>false</a:t>
            </a:r>
            <a:r>
              <a:rPr lang="en-US" dirty="0" smtClean="0"/>
              <a:t> means error.</a:t>
            </a:r>
          </a:p>
          <a:p>
            <a:pPr marL="0" indent="0">
              <a:buNone/>
            </a:pPr>
            <a:r>
              <a:rPr lang="en-US" dirty="0">
                <a:latin typeface="Courier" charset="0"/>
                <a:ea typeface="Courier" charset="0"/>
                <a:cs typeface="Courier" charset="0"/>
              </a:rPr>
              <a:t>i</a:t>
            </a:r>
            <a:r>
              <a:rPr lang="en-US" dirty="0" smtClean="0">
                <a:latin typeface="Courier" charset="0"/>
                <a:ea typeface="Courier" charset="0"/>
                <a:cs typeface="Courier" charset="0"/>
              </a:rPr>
              <a:t>nstream &gt;&gt;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if (!instream)  // Error?</a:t>
            </a:r>
            <a:br>
              <a:rPr lang="en-US" dirty="0" smtClean="0">
                <a:latin typeface="Courier" charset="0"/>
                <a:ea typeface="Courier" charset="0"/>
                <a:cs typeface="Courier" charset="0"/>
              </a:rPr>
            </a:br>
            <a:r>
              <a:rPr lang="en-US" dirty="0" smtClean="0">
                <a:latin typeface="Courier" charset="0"/>
                <a:ea typeface="Courier" charset="0"/>
                <a:cs typeface="Courier" charset="0"/>
              </a:rPr>
              <a:t>{</a:t>
            </a:r>
            <a:br>
              <a:rPr lang="en-US" dirty="0" smtClean="0">
                <a:latin typeface="Courier" charset="0"/>
                <a:ea typeface="Courier" charset="0"/>
                <a:cs typeface="Courier" charset="0"/>
              </a:rPr>
            </a:br>
            <a:r>
              <a:rPr lang="en-US" dirty="0" smtClean="0">
                <a:latin typeface="Courier" charset="0"/>
                <a:ea typeface="Courier" charset="0"/>
                <a:cs typeface="Courier" charset="0"/>
              </a:rPr>
              <a:t>    </a:t>
            </a:r>
            <a:r>
              <a:rPr lang="en-US" dirty="0" smtClean="0">
                <a:ea typeface="Courier" charset="0"/>
                <a:cs typeface="Courier" charset="0"/>
              </a:rPr>
              <a:t>[</a:t>
            </a:r>
            <a:r>
              <a:rPr lang="en-US" i="1" dirty="0" smtClean="0">
                <a:ea typeface="Courier" charset="0"/>
                <a:cs typeface="Courier" charset="0"/>
              </a:rPr>
              <a:t>Handle error here</a:t>
            </a:r>
            <a:r>
              <a:rPr lang="en-US" dirty="0" smtClean="0">
                <a:ea typeface="Courier" charset="0"/>
                <a:cs typeface="Courier" charset="0"/>
              </a:rPr>
              <a:t>]</a:t>
            </a:r>
            <a:r>
              <a:rPr lang="en-US" dirty="0" smtClean="0">
                <a:latin typeface="Courier" charset="0"/>
                <a:ea typeface="Courier" charset="0"/>
                <a:cs typeface="Courier" charset="0"/>
              </a:rPr>
              <a:t/>
            </a:r>
            <a:br>
              <a:rPr lang="en-US" dirty="0" smtClean="0">
                <a:latin typeface="Courier" charset="0"/>
                <a:ea typeface="Courier" charset="0"/>
                <a:cs typeface="Courier" charset="0"/>
              </a:rPr>
            </a:br>
            <a:r>
              <a:rPr lang="en-US" dirty="0" smtClean="0">
                <a:latin typeface="Courier" charset="0"/>
                <a:ea typeface="Courier" charset="0"/>
                <a:cs typeface="Courier" charset="0"/>
              </a:rPr>
              <a:t>}</a:t>
            </a:r>
          </a:p>
        </p:txBody>
      </p:sp>
      <p:sp>
        <p:nvSpPr>
          <p:cNvPr id="4" name="TextBox 3"/>
          <p:cNvSpPr txBox="1"/>
          <p:nvPr/>
        </p:nvSpPr>
        <p:spPr>
          <a:xfrm>
            <a:off x="4650891" y="5265003"/>
            <a:ext cx="3045309" cy="830997"/>
          </a:xfrm>
          <a:prstGeom prst="rect">
            <a:avLst/>
          </a:prstGeom>
          <a:noFill/>
        </p:spPr>
        <p:txBody>
          <a:bodyPr wrap="square" rtlCol="0">
            <a:spAutoFit/>
          </a:bodyPr>
          <a:lstStyle/>
          <a:p>
            <a:r>
              <a:rPr lang="en-US" sz="1600" dirty="0" smtClean="0">
                <a:solidFill>
                  <a:srgbClr val="C00000"/>
                </a:solidFill>
              </a:rPr>
              <a:t>An </a:t>
            </a:r>
            <a:r>
              <a:rPr lang="en-US" sz="1600" b="1" dirty="0" smtClean="0">
                <a:solidFill>
                  <a:srgbClr val="C00000"/>
                </a:solidFill>
              </a:rPr>
              <a:t>implicit type conversion </a:t>
            </a:r>
            <a:r>
              <a:rPr lang="en-US" sz="1600" dirty="0" smtClean="0">
                <a:solidFill>
                  <a:srgbClr val="C00000"/>
                </a:solidFill>
              </a:rPr>
              <a:t>from </a:t>
            </a:r>
            <a:r>
              <a:rPr lang="en-US" sz="1600" dirty="0" err="1" smtClean="0">
                <a:solidFill>
                  <a:srgbClr val="C00000"/>
                </a:solidFill>
                <a:latin typeface="Courier" charset="0"/>
                <a:ea typeface="Courier" charset="0"/>
                <a:cs typeface="Courier" charset="0"/>
              </a:rPr>
              <a:t>istringstream</a:t>
            </a:r>
            <a:r>
              <a:rPr lang="en-US" sz="1600" dirty="0" smtClean="0">
                <a:solidFill>
                  <a:srgbClr val="C00000"/>
                </a:solidFill>
              </a:rPr>
              <a:t> to </a:t>
            </a:r>
            <a:r>
              <a:rPr lang="en-US" sz="1600" dirty="0" smtClean="0">
                <a:solidFill>
                  <a:srgbClr val="C00000"/>
                </a:solidFill>
                <a:latin typeface="Courier" charset="0"/>
                <a:ea typeface="Courier" charset="0"/>
                <a:cs typeface="Courier" charset="0"/>
              </a:rPr>
              <a:t>bool</a:t>
            </a:r>
            <a:r>
              <a:rPr lang="en-US" sz="1600" dirty="0" smtClean="0">
                <a:solidFill>
                  <a:srgbClr val="C00000"/>
                </a:solidFill>
              </a:rPr>
              <a:t> is done here.</a:t>
            </a:r>
            <a:endParaRPr lang="en-US" sz="1600" dirty="0">
              <a:solidFill>
                <a:srgbClr val="C00000"/>
              </a:solidFill>
            </a:endParaRPr>
          </a:p>
        </p:txBody>
      </p:sp>
      <p:cxnSp>
        <p:nvCxnSpPr>
          <p:cNvPr id="5" name="Straight Connector 4"/>
          <p:cNvCxnSpPr/>
          <p:nvPr/>
        </p:nvCxnSpPr>
        <p:spPr>
          <a:xfrm flipH="1" flipV="1">
            <a:off x="2743200" y="5119305"/>
            <a:ext cx="1853454" cy="391418"/>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86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a:rPr>
              <a:t>Review</a:t>
            </a:r>
            <a:br>
              <a:rPr lang="en-US" dirty="0">
                <a:cs typeface="Courier"/>
              </a:rPr>
            </a:br>
            <a:r>
              <a:rPr lang="en-US" dirty="0">
                <a:cs typeface="Courier"/>
              </a:rPr>
              <a:t>Strings II</a:t>
            </a:r>
            <a:r>
              <a:rPr lang="en-US" dirty="0"/>
              <a:t> — </a:t>
            </a:r>
            <a:r>
              <a:rPr lang="en-US" dirty="0" smtClean="0">
                <a:cs typeface="Courier"/>
              </a:rPr>
              <a:t>Reading from a </a:t>
            </a:r>
            <a:r>
              <a:rPr lang="en-US" dirty="0" smtClean="0">
                <a:latin typeface="Courier" charset="0"/>
                <a:ea typeface="Courier" charset="0"/>
                <a:cs typeface="Courier" charset="0"/>
              </a:rPr>
              <a:t>string</a:t>
            </a:r>
            <a:r>
              <a:rPr lang="en-US" dirty="0" smtClean="0">
                <a:cs typeface="Courier"/>
              </a:rPr>
              <a:t> [4/4]</a:t>
            </a:r>
            <a:endParaRPr lang="en-US" dirty="0">
              <a:latin typeface="Courier" charset="0"/>
              <a:ea typeface="Courier" charset="0"/>
              <a:cs typeface="Courier" charset="0"/>
            </a:endParaRPr>
          </a:p>
        </p:txBody>
      </p:sp>
      <p:sp>
        <p:nvSpPr>
          <p:cNvPr id="3" name="Content Placeholder 2"/>
          <p:cNvSpPr>
            <a:spLocks noGrp="1"/>
          </p:cNvSpPr>
          <p:nvPr>
            <p:ph idx="1"/>
          </p:nvPr>
        </p:nvSpPr>
        <p:spPr/>
        <p:txBody>
          <a:bodyPr/>
          <a:lstStyle/>
          <a:p>
            <a:pPr marL="0" indent="0">
              <a:buNone/>
            </a:pPr>
            <a:r>
              <a:rPr lang="en-US" sz="1800" dirty="0"/>
              <a:t>Putting this all together, we get the following:</a:t>
            </a:r>
          </a:p>
          <a:p>
            <a:pPr marL="0" indent="0">
              <a:buNone/>
            </a:pPr>
            <a:r>
              <a:rPr lang="en-US" sz="1800" dirty="0">
                <a:latin typeface="Courier" charset="0"/>
                <a:ea typeface="Courier" charset="0"/>
                <a:cs typeface="Courier" charset="0"/>
              </a:rPr>
              <a:t>string text("692");</a:t>
            </a:r>
          </a:p>
          <a:p>
            <a:pPr marL="0" indent="0">
              <a:buNone/>
            </a:pPr>
            <a:r>
              <a:rPr lang="en-US" sz="1800" dirty="0" err="1">
                <a:latin typeface="Courier" charset="0"/>
                <a:ea typeface="Courier" charset="0"/>
                <a:cs typeface="Courier" charset="0"/>
              </a:rPr>
              <a:t>istringstream</a:t>
            </a:r>
            <a:r>
              <a:rPr lang="en-US" sz="1800" dirty="0">
                <a:latin typeface="Courier" charset="0"/>
                <a:ea typeface="Courier" charset="0"/>
                <a:cs typeface="Courier" charset="0"/>
              </a:rPr>
              <a:t> </a:t>
            </a:r>
            <a:r>
              <a:rPr lang="en-US" sz="1800" dirty="0" err="1">
                <a:latin typeface="Courier" charset="0"/>
                <a:ea typeface="Courier" charset="0"/>
                <a:cs typeface="Courier" charset="0"/>
              </a:rPr>
              <a:t>instream</a:t>
            </a:r>
            <a:r>
              <a:rPr lang="en-US" sz="1800" dirty="0">
                <a:latin typeface="Courier" charset="0"/>
                <a:ea typeface="Courier" charset="0"/>
                <a:cs typeface="Courier" charset="0"/>
              </a:rPr>
              <a:t>(text);</a:t>
            </a:r>
            <a:br>
              <a:rPr lang="en-US" sz="1800" dirty="0">
                <a:latin typeface="Courier" charset="0"/>
                <a:ea typeface="Courier" charset="0"/>
                <a:cs typeface="Courier" charset="0"/>
              </a:rPr>
            </a:b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num</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err="1">
                <a:latin typeface="Courier" charset="0"/>
                <a:ea typeface="Courier" charset="0"/>
                <a:cs typeface="Courier" charset="0"/>
              </a:rPr>
              <a:t>instream</a:t>
            </a:r>
            <a:r>
              <a:rPr lang="en-US" sz="1800" dirty="0">
                <a:latin typeface="Courier" charset="0"/>
                <a:ea typeface="Courier" charset="0"/>
                <a:cs typeface="Courier" charset="0"/>
              </a:rPr>
              <a:t> &gt;&gt; </a:t>
            </a:r>
            <a:r>
              <a:rPr lang="en-US" sz="1800" dirty="0" err="1">
                <a:latin typeface="Courier" charset="0"/>
                <a:ea typeface="Courier" charset="0"/>
                <a:cs typeface="Courier" charset="0"/>
              </a:rPr>
              <a:t>num</a:t>
            </a:r>
            <a:r>
              <a:rPr lang="en-US" sz="1800" dirty="0">
                <a:latin typeface="Courier" charset="0"/>
                <a:ea typeface="Courier" charset="0"/>
                <a:cs typeface="Courier" charset="0"/>
              </a:rPr>
              <a:t>;        // Read number from text</a:t>
            </a:r>
            <a:br>
              <a:rPr lang="en-US" sz="1800" dirty="0">
                <a:latin typeface="Courier" charset="0"/>
                <a:ea typeface="Courier" charset="0"/>
                <a:cs typeface="Courier" charset="0"/>
              </a:rPr>
            </a:br>
            <a:r>
              <a:rPr lang="en-US" sz="1800" dirty="0">
                <a:latin typeface="Courier" charset="0"/>
                <a:ea typeface="Courier" charset="0"/>
                <a:cs typeface="Courier" charset="0"/>
              </a:rPr>
              <a:t/>
            </a:r>
            <a:br>
              <a:rPr lang="en-US" sz="1800" dirty="0">
                <a:latin typeface="Courier" charset="0"/>
                <a:ea typeface="Courier" charset="0"/>
                <a:cs typeface="Courier" charset="0"/>
              </a:rPr>
            </a:br>
            <a:r>
              <a:rPr lang="en-US" sz="1800" dirty="0">
                <a:latin typeface="Courier" charset="0"/>
                <a:ea typeface="Courier" charset="0"/>
                <a:cs typeface="Courier" charset="0"/>
              </a:rPr>
              <a:t>if (!</a:t>
            </a:r>
            <a:r>
              <a:rPr lang="en-US" sz="1800" dirty="0" err="1">
                <a:latin typeface="Courier" charset="0"/>
                <a:ea typeface="Courier" charset="0"/>
                <a:cs typeface="Courier" charset="0"/>
              </a:rPr>
              <a:t>instream</a:t>
            </a:r>
            <a:r>
              <a:rPr lang="en-US" sz="1800" dirty="0">
                <a:latin typeface="Courier" charset="0"/>
                <a:ea typeface="Courier" charset="0"/>
                <a:cs typeface="Courier" charset="0"/>
              </a:rPr>
              <a:t>)          // Error check</a:t>
            </a:r>
            <a:br>
              <a:rPr lang="en-US" sz="1800" dirty="0">
                <a:latin typeface="Courier" charset="0"/>
                <a:ea typeface="Courier" charset="0"/>
                <a:cs typeface="Courier" charset="0"/>
              </a:rPr>
            </a:b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"No, you idiot! text needs an </a:t>
            </a:r>
            <a:r>
              <a:rPr lang="en-US" sz="1800" dirty="0" err="1">
                <a:latin typeface="Courier" charset="0"/>
                <a:ea typeface="Courier" charset="0"/>
                <a:cs typeface="Courier" charset="0"/>
              </a:rPr>
              <a:t>int</a:t>
            </a: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mr-IN" sz="1800" dirty="0">
                <a:latin typeface="Courier" charset="0"/>
                <a:ea typeface="Courier" charset="0"/>
                <a:cs typeface="Courier" charset="0"/>
              </a:rPr>
              <a:t>…</a:t>
            </a:r>
            <a:r>
              <a:rPr lang="en-US" sz="1800" dirty="0">
                <a:latin typeface="Courier" charset="0"/>
                <a:ea typeface="Courier" charset="0"/>
                <a:cs typeface="Courier" charset="0"/>
              </a:rPr>
              <a:t/>
            </a:r>
            <a:br>
              <a:rPr lang="en-US" sz="1800" dirty="0">
                <a:latin typeface="Courier" charset="0"/>
                <a:ea typeface="Courier" charset="0"/>
                <a:cs typeface="Courier" charset="0"/>
              </a:rPr>
            </a:b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else</a:t>
            </a:r>
            <a:br>
              <a:rPr lang="en-US" sz="1800" dirty="0">
                <a:latin typeface="Courier" charset="0"/>
                <a:ea typeface="Courier" charset="0"/>
                <a:cs typeface="Courier" charset="0"/>
              </a:rPr>
            </a:br>
            <a:r>
              <a:rPr lang="en-US" sz="1800" dirty="0">
                <a:latin typeface="Courier" charset="0"/>
                <a:ea typeface="Courier" charset="0"/>
                <a:cs typeface="Courier" charset="0"/>
              </a:rPr>
              <a:t>{</a:t>
            </a:r>
            <a:br>
              <a:rPr lang="en-US" sz="1800" dirty="0">
                <a:latin typeface="Courier" charset="0"/>
                <a:ea typeface="Courier" charset="0"/>
                <a:cs typeface="Courier" charset="0"/>
              </a:rPr>
            </a:br>
            <a:r>
              <a:rPr lang="en-US" sz="1800" dirty="0">
                <a:latin typeface="Courier" charset="0"/>
                <a:ea typeface="Courier" charset="0"/>
                <a:cs typeface="Courier" charset="0"/>
              </a:rPr>
              <a:t>    </a:t>
            </a:r>
            <a:r>
              <a:rPr lang="en-US" sz="1800" dirty="0" err="1">
                <a:latin typeface="Courier" charset="0"/>
                <a:ea typeface="Courier" charset="0"/>
                <a:cs typeface="Courier" charset="0"/>
              </a:rPr>
              <a:t>cout</a:t>
            </a:r>
            <a:r>
              <a:rPr lang="en-US" sz="1800" dirty="0">
                <a:latin typeface="Courier" charset="0"/>
                <a:ea typeface="Courier" charset="0"/>
                <a:cs typeface="Courier" charset="0"/>
              </a:rPr>
              <a:t> &lt;&lt; "</a:t>
            </a:r>
            <a:r>
              <a:rPr lang="en-US" sz="1800" dirty="0" err="1">
                <a:latin typeface="Courier" charset="0"/>
                <a:ea typeface="Courier" charset="0"/>
                <a:cs typeface="Courier" charset="0"/>
              </a:rPr>
              <a:t>num</a:t>
            </a:r>
            <a:r>
              <a:rPr lang="en-US" sz="1800" dirty="0">
                <a:latin typeface="Courier" charset="0"/>
                <a:ea typeface="Courier" charset="0"/>
                <a:cs typeface="Courier" charset="0"/>
              </a:rPr>
              <a:t> is ” &lt;&lt; </a:t>
            </a:r>
            <a:r>
              <a:rPr lang="en-US" sz="1800" dirty="0" err="1">
                <a:latin typeface="Courier" charset="0"/>
                <a:ea typeface="Courier" charset="0"/>
                <a:cs typeface="Courier" charset="0"/>
              </a:rPr>
              <a:t>num</a:t>
            </a:r>
            <a:r>
              <a:rPr lang="en-US" sz="1800" dirty="0">
                <a:latin typeface="Courier" charset="0"/>
                <a:ea typeface="Courier" charset="0"/>
                <a:cs typeface="Courier" charset="0"/>
              </a:rPr>
              <a:t> &lt;&lt; </a:t>
            </a:r>
            <a:r>
              <a:rPr lang="en-US" sz="1800" dirty="0" err="1">
                <a:latin typeface="Courier" charset="0"/>
                <a:ea typeface="Courier" charset="0"/>
                <a:cs typeface="Courier" charset="0"/>
              </a:rPr>
              <a:t>endl</a:t>
            </a:r>
            <a:r>
              <a:rPr lang="en-US" sz="1800" dirty="0">
                <a:latin typeface="Courier" charset="0"/>
                <a:ea typeface="Courier" charset="0"/>
                <a:cs typeface="Courier" charset="0"/>
              </a:rPr>
              <a:t> ;</a:t>
            </a:r>
            <a:br>
              <a:rPr lang="en-US" sz="1800" dirty="0">
                <a:latin typeface="Courier" charset="0"/>
                <a:ea typeface="Courier" charset="0"/>
                <a:cs typeface="Courier" charset="0"/>
              </a:rPr>
            </a:br>
            <a:r>
              <a:rPr lang="en-US" sz="1800" dirty="0">
                <a:latin typeface="Courier" charset="0"/>
                <a:ea typeface="Courier" charset="0"/>
                <a:cs typeface="Courier" charset="0"/>
              </a:rPr>
              <a:t>}	</a:t>
            </a:r>
          </a:p>
        </p:txBody>
      </p:sp>
    </p:spTree>
    <p:extLst>
      <p:ext uri="{BB962C8B-B14F-4D97-AF65-F5344CB8AC3E}">
        <p14:creationId xmlns:p14="http://schemas.microsoft.com/office/powerpoint/2010/main" val="102021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Strings III</a:t>
            </a:r>
            <a:br>
              <a:rPr lang="en-US" dirty="0" smtClean="0">
                <a:cs typeface="Courier"/>
              </a:rPr>
            </a:br>
            <a:r>
              <a:rPr lang="en-US" dirty="0" smtClean="0">
                <a:cs typeface="Courier"/>
              </a:rPr>
              <a:t>Input Issues [1/2]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Standard C++ stream output (“</a:t>
            </a: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a:t>
            </a:r>
            <a:r>
              <a:rPr lang="mr-IN" dirty="0" smtClean="0">
                <a:latin typeface="Courier" charset="0"/>
                <a:ea typeface="Courier" charset="0"/>
                <a:cs typeface="Courier" charset="0"/>
              </a:rPr>
              <a:t>…</a:t>
            </a:r>
            <a:r>
              <a:rPr lang="en-US" dirty="0" smtClean="0"/>
              <a:t>”) works fine. But the obvious input method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mr-IN" dirty="0" smtClean="0">
                <a:latin typeface="Courier" charset="0"/>
                <a:ea typeface="Courier" charset="0"/>
                <a:cs typeface="Courier" charset="0"/>
              </a:rPr>
              <a:t>…</a:t>
            </a:r>
            <a:r>
              <a:rPr lang="en-US" dirty="0" smtClean="0"/>
              <a:t>”) can be problematic.</a:t>
            </a:r>
          </a:p>
          <a:p>
            <a:pPr marL="0" indent="0">
              <a:buNone/>
            </a:pPr>
            <a:r>
              <a:rPr lang="en-US" dirty="0" smtClean="0"/>
              <a:t>Why?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mr-IN" dirty="0" smtClean="0">
                <a:latin typeface="Courier" charset="0"/>
                <a:ea typeface="Courier" charset="0"/>
                <a:cs typeface="Courier" charset="0"/>
              </a:rPr>
              <a:t>…</a:t>
            </a:r>
            <a:r>
              <a:rPr lang="en-US" dirty="0" smtClean="0"/>
              <a:t>” does not process a whole line of input. Instead, it reads text delimited by </a:t>
            </a:r>
            <a:r>
              <a:rPr lang="en-US" b="1" dirty="0" smtClean="0"/>
              <a:t>whitespace</a:t>
            </a:r>
            <a:r>
              <a:rPr lang="en-US" dirty="0" smtClean="0"/>
              <a:t> characters.</a:t>
            </a:r>
          </a:p>
          <a:p>
            <a:pPr marL="0" indent="0">
              <a:buNone/>
            </a:pPr>
            <a:r>
              <a:rPr lang="en-US" dirty="0" smtClean="0"/>
              <a:t>Here is what “</a:t>
            </a: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en-US" dirty="0" err="1" smtClean="0">
                <a:latin typeface="Courier" charset="0"/>
                <a:ea typeface="Courier" charset="0"/>
                <a:cs typeface="Courier" charset="0"/>
              </a:rPr>
              <a:t>var</a:t>
            </a:r>
            <a:r>
              <a:rPr lang="en-US" dirty="0" smtClean="0"/>
              <a:t>” actually does.</a:t>
            </a:r>
          </a:p>
          <a:p>
            <a:pPr lvl="1"/>
            <a:r>
              <a:rPr lang="en-US" dirty="0" smtClean="0"/>
              <a:t>Skip any whitespace until non-whitespace is found.</a:t>
            </a:r>
          </a:p>
          <a:p>
            <a:pPr lvl="1"/>
            <a:r>
              <a:rPr lang="en-US" dirty="0" smtClean="0"/>
              <a:t>If </a:t>
            </a:r>
            <a:r>
              <a:rPr lang="en-US" dirty="0" err="1" smtClean="0"/>
              <a:t>var</a:t>
            </a:r>
            <a:r>
              <a:rPr lang="en-US" dirty="0" smtClean="0"/>
              <a:t> is a string, then read until the next whitespace and put the characters into var.</a:t>
            </a:r>
          </a:p>
          <a:p>
            <a:pPr lvl="1"/>
            <a:r>
              <a:rPr lang="en-US" dirty="0" smtClean="0"/>
              <a:t>If </a:t>
            </a:r>
            <a:r>
              <a:rPr lang="en-US" dirty="0" err="1" smtClean="0"/>
              <a:t>var</a:t>
            </a:r>
            <a:r>
              <a:rPr lang="en-US" dirty="0" smtClean="0"/>
              <a:t> is not a string, then read until the first character that does not match the type of </a:t>
            </a:r>
            <a:r>
              <a:rPr lang="en-US" dirty="0" err="1" smtClean="0"/>
              <a:t>var</a:t>
            </a:r>
            <a:r>
              <a:rPr lang="en-US" dirty="0" smtClean="0"/>
              <a:t> and put the result into var.</a:t>
            </a:r>
          </a:p>
          <a:p>
            <a:pPr lvl="1"/>
            <a:r>
              <a:rPr lang="en-US" dirty="0" smtClean="0"/>
              <a:t>If no characters were read, flag an error.</a:t>
            </a:r>
          </a:p>
        </p:txBody>
      </p:sp>
    </p:spTree>
    <p:extLst>
      <p:ext uri="{BB962C8B-B14F-4D97-AF65-F5344CB8AC3E}">
        <p14:creationId xmlns:p14="http://schemas.microsoft.com/office/powerpoint/2010/main" val="159837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ourier"/>
              </a:rPr>
              <a:t>Strings II</a:t>
            </a:r>
            <a:br>
              <a:rPr lang="en-US" dirty="0" smtClean="0">
                <a:cs typeface="Courier"/>
              </a:rPr>
            </a:br>
            <a:r>
              <a:rPr lang="en-US" dirty="0" smtClean="0">
                <a:cs typeface="Courier"/>
              </a:rPr>
              <a:t>Input Issues [2/2]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Furthermore, C++ stream input receives no characters until the user hits &lt;Enter&gt; (newline).</a:t>
            </a:r>
          </a:p>
          <a:p>
            <a:pPr marL="0" indent="0">
              <a:buNone/>
            </a:pPr>
            <a:r>
              <a:rPr lang="en-US" dirty="0" smtClean="0"/>
              <a:t>For example, suppose we do this:</a:t>
            </a:r>
          </a:p>
          <a:p>
            <a:pPr marL="0" indent="0">
              <a:buNone/>
            </a:pPr>
            <a:r>
              <a:rPr lang="en-US" dirty="0" err="1" smtClean="0">
                <a:latin typeface="Courier" charset="0"/>
                <a:ea typeface="Courier" charset="0"/>
                <a:cs typeface="Courier" charset="0"/>
              </a:rPr>
              <a:t>int</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a:t>
            </a:r>
            <a:r>
              <a:rPr lang="en-US" dirty="0">
                <a:latin typeface="Courier" charset="0"/>
                <a:ea typeface="Courier" charset="0"/>
                <a:cs typeface="Courier" charset="0"/>
              </a:rPr>
              <a:t/>
            </a:r>
            <a:br>
              <a:rPr lang="en-US" dirty="0">
                <a:latin typeface="Courier" charset="0"/>
                <a:ea typeface="Courier" charset="0"/>
                <a:cs typeface="Courier" charset="0"/>
              </a:rPr>
            </a:br>
            <a:r>
              <a:rPr lang="en-US" dirty="0" err="1" smtClean="0">
                <a:latin typeface="Courier" charset="0"/>
                <a:ea typeface="Courier" charset="0"/>
                <a:cs typeface="Courier" charset="0"/>
              </a:rPr>
              <a:t>cin</a:t>
            </a:r>
            <a:r>
              <a:rPr lang="en-US" dirty="0" smtClean="0">
                <a:latin typeface="Courier" charset="0"/>
                <a:ea typeface="Courier" charset="0"/>
                <a:cs typeface="Courier" charset="0"/>
              </a:rPr>
              <a:t> &gt;&gt; </a:t>
            </a:r>
            <a:r>
              <a:rPr lang="en-US" dirty="0" err="1" smtClean="0">
                <a:latin typeface="Courier" charset="0"/>
                <a:ea typeface="Courier" charset="0"/>
                <a:cs typeface="Courier" charset="0"/>
              </a:rPr>
              <a:t>num</a:t>
            </a:r>
            <a:r>
              <a:rPr lang="en-US" dirty="0" smtClean="0">
                <a:latin typeface="Courier" charset="0"/>
                <a:ea typeface="Courier" charset="0"/>
                <a:cs typeface="Courier" charset="0"/>
              </a:rPr>
              <a:t>;</a:t>
            </a:r>
          </a:p>
          <a:p>
            <a:pPr marL="0" indent="0">
              <a:buNone/>
            </a:pPr>
            <a:r>
              <a:rPr lang="en-US" dirty="0" smtClean="0"/>
              <a:t>Then our program waits for a newline.</a:t>
            </a:r>
          </a:p>
          <a:p>
            <a:pPr marL="0" indent="0">
              <a:buNone/>
            </a:pPr>
            <a:r>
              <a:rPr lang="en-US" dirty="0"/>
              <a:t>T</a:t>
            </a:r>
            <a:r>
              <a:rPr lang="en-US" dirty="0" smtClean="0"/>
              <a:t>he user types the following (</a:t>
            </a:r>
            <a:r>
              <a:rPr lang="en-US" dirty="0" smtClean="0">
                <a:latin typeface="Courier" charset="0"/>
                <a:ea typeface="Courier" charset="0"/>
                <a:cs typeface="Courier" charset="0"/>
              </a:rPr>
              <a:t>␣</a:t>
            </a:r>
            <a:r>
              <a:rPr lang="en-US" dirty="0" smtClean="0"/>
              <a:t> = blank; </a:t>
            </a:r>
            <a:r>
              <a:rPr lang="en-US" dirty="0" smtClean="0">
                <a:latin typeface="Courier" charset="0"/>
                <a:ea typeface="Courier" charset="0"/>
                <a:cs typeface="Courier" charset="0"/>
              </a:rPr>
              <a:t>⏎</a:t>
            </a:r>
            <a:r>
              <a:rPr lang="en-US" dirty="0" smtClean="0"/>
              <a:t> = newline).</a:t>
            </a:r>
          </a:p>
          <a:p>
            <a:pPr marL="0" indent="0">
              <a:buNone/>
            </a:pPr>
            <a:r>
              <a:rPr lang="en-US" dirty="0" smtClean="0">
                <a:latin typeface="Courier" charset="0"/>
                <a:ea typeface="Courier" charset="0"/>
                <a:cs typeface="Courier" charset="0"/>
              </a:rPr>
              <a:t>␣␣␣␣123␣␣␣</a:t>
            </a:r>
            <a:r>
              <a:rPr lang="en-US" dirty="0" err="1" smtClean="0">
                <a:latin typeface="Courier" charset="0"/>
                <a:ea typeface="Courier" charset="0"/>
                <a:cs typeface="Courier" charset="0"/>
              </a:rPr>
              <a:t>abc</a:t>
            </a:r>
            <a:r>
              <a:rPr lang="en-US" dirty="0" smtClean="0">
                <a:latin typeface="Courier" charset="0"/>
                <a:ea typeface="Courier" charset="0"/>
                <a:cs typeface="Courier" charset="0"/>
              </a:rPr>
              <a:t>␣␣␣⏎</a:t>
            </a:r>
          </a:p>
          <a:p>
            <a:pPr marL="0" indent="0">
              <a:buNone/>
            </a:pPr>
            <a:r>
              <a:rPr lang="en-US" dirty="0" smtClean="0">
                <a:ea typeface="Courier" charset="0"/>
                <a:cs typeface="Courier" charset="0"/>
              </a:rPr>
              <a:t>What happens?</a:t>
            </a:r>
          </a:p>
        </p:txBody>
      </p:sp>
    </p:spTree>
    <p:extLst>
      <p:ext uri="{BB962C8B-B14F-4D97-AF65-F5344CB8AC3E}">
        <p14:creationId xmlns:p14="http://schemas.microsoft.com/office/powerpoint/2010/main" val="3967265876"/>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1693</TotalTime>
  <Words>1364</Words>
  <Application>Microsoft Macintosh PowerPoint</Application>
  <PresentationFormat>On-screen Show (4:3)</PresentationFormat>
  <Paragraphs>112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Advantage</vt:lpstr>
      <vt:lpstr>CS 201 </vt:lpstr>
      <vt:lpstr>Review Strings II — More on Characters [1/2] </vt:lpstr>
      <vt:lpstr>Review Strings II — More on Characters [2/2] </vt:lpstr>
      <vt:lpstr>Review Strings II — Reading from a string [1/4]</vt:lpstr>
      <vt:lpstr>Review Strings II — Reading from a string [2/4]</vt:lpstr>
      <vt:lpstr>Review Strings II — Reading from a string [3/4]</vt:lpstr>
      <vt:lpstr>Review Strings II — Reading from a string [4/4]</vt:lpstr>
      <vt:lpstr>Strings III Input Issues [1/2]</vt:lpstr>
      <vt:lpstr>Strings II Input Issues [2/2]</vt:lpstr>
      <vt:lpstr>Strings III Line-Oriented Input [1/3]</vt:lpstr>
      <vt:lpstr>Strings III Reading from a line [2/3]</vt:lpstr>
      <vt:lpstr>Strings III Reading from a string [3/3]</vt:lpstr>
      <vt:lpstr>Searching &amp; Sorting I Algorithms</vt:lpstr>
      <vt:lpstr>Searching &amp; Sorting I Associative Datasets [1/2]</vt:lpstr>
      <vt:lpstr>Searching &amp; Sorting I Associative Datasets [2/2]</vt:lpstr>
      <vt:lpstr>Searching &amp; Sorting I Storing Key-Value pairs</vt:lpstr>
      <vt:lpstr>Searching &amp; Sorting I Searching</vt:lpstr>
      <vt:lpstr>Searching &amp; Sorting I Sequential Search [1/2]</vt:lpstr>
      <vt:lpstr>Searching &amp; Sorting I Sequential Search [2/2]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219</cp:revision>
  <dcterms:created xsi:type="dcterms:W3CDTF">2017-08-28T16:16:28Z</dcterms:created>
  <dcterms:modified xsi:type="dcterms:W3CDTF">2018-10-22T20:39:54Z</dcterms:modified>
</cp:coreProperties>
</file>