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75" r:id="rId2"/>
    <p:sldId id="591" r:id="rId3"/>
    <p:sldId id="592" r:id="rId4"/>
    <p:sldId id="593" r:id="rId5"/>
    <p:sldId id="594" r:id="rId6"/>
    <p:sldId id="563" r:id="rId7"/>
    <p:sldId id="564" r:id="rId8"/>
    <p:sldId id="568" r:id="rId9"/>
    <p:sldId id="581" r:id="rId10"/>
    <p:sldId id="584" r:id="rId11"/>
    <p:sldId id="577" r:id="rId12"/>
    <p:sldId id="586" r:id="rId13"/>
    <p:sldId id="579" r:id="rId14"/>
    <p:sldId id="587" r:id="rId15"/>
    <p:sldId id="588" r:id="rId16"/>
    <p:sldId id="589" r:id="rId17"/>
    <p:sldId id="580" r:id="rId18"/>
    <p:sldId id="59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489"/>
    <p:restoredTop sz="94674"/>
  </p:normalViewPr>
  <p:slideViewPr>
    <p:cSldViewPr snapToObjects="1">
      <p:cViewPr varScale="1">
        <p:scale>
          <a:sx n="87" d="100"/>
          <a:sy n="87" d="100"/>
        </p:scale>
        <p:origin x="-104"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39182-2479-1345-8296-6A63D334510D}" type="datetimeFigureOut">
              <a:rPr lang="en-US" smtClean="0"/>
              <a:t>10/3/18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BCA189-65D8-0241-A6DC-946B0E6D6094}" type="slidenum">
              <a:rPr lang="en-US" smtClean="0"/>
              <a:t>‹#›</a:t>
            </a:fld>
            <a:endParaRPr lang="en-US"/>
          </a:p>
        </p:txBody>
      </p:sp>
    </p:spTree>
    <p:extLst>
      <p:ext uri="{BB962C8B-B14F-4D97-AF65-F5344CB8AC3E}">
        <p14:creationId xmlns:p14="http://schemas.microsoft.com/office/powerpoint/2010/main" val="1871567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Autofit/>
          </a:bodyPr>
          <a:lstStyle>
            <a:lvl1pPr>
              <a:defRPr sz="2800"/>
            </a:lvl1pPr>
          </a:lstStyle>
          <a:p>
            <a:r>
              <a:rPr lang="en-US" dirty="0" smtClean="0"/>
              <a:t>Click to edit Master title style</a:t>
            </a:r>
            <a:endParaRPr dirty="0"/>
          </a:p>
        </p:txBody>
      </p:sp>
      <p:sp>
        <p:nvSpPr>
          <p:cNvPr id="3" name="Subtitle 2"/>
          <p:cNvSpPr>
            <a:spLocks noGrp="1"/>
          </p:cNvSpPr>
          <p:nvPr>
            <p:ph type="subTitle" idx="1"/>
          </p:nvPr>
        </p:nvSpPr>
        <p:spPr>
          <a:xfrm>
            <a:off x="4800600" y="5562599"/>
            <a:ext cx="4038600" cy="748553"/>
          </a:xfrm>
        </p:spPr>
        <p:txBody>
          <a:bodyPr>
            <a:no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10/3/18</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D728701E-CAF4-4159-9B3E-41C86DFFA30D}" type="datetimeFigureOut">
              <a:rPr lang="en-US" smtClean="0"/>
              <a:t>10/3/18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728701E-CAF4-4159-9B3E-41C86DFFA30D}" type="datetimeFigureOut">
              <a:rPr lang="en-US" smtClean="0"/>
              <a:t>10/3/18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728701E-CAF4-4159-9B3E-41C86DFFA30D}" type="datetimeFigureOut">
              <a:rPr lang="en-US" smtClean="0"/>
              <a:t>10/3/18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10/3/18</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10/3/18</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10/3/18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D728701E-CAF4-4159-9B3E-41C86DFFA30D}" type="datetimeFigureOut">
              <a:rPr lang="en-US" smtClean="0"/>
              <a:t>10/3/18</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D728701E-CAF4-4159-9B3E-41C86DFFA30D}" type="datetimeFigureOut">
              <a:rPr lang="en-US" smtClean="0"/>
              <a:t>10/3/18</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10/3/18</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484094"/>
            <a:ext cx="7556313" cy="963706"/>
          </a:xfrm>
        </p:spPr>
        <p:txBody>
          <a:bodyPr/>
          <a:lstStyle>
            <a:lvl1pPr>
              <a:defRPr sz="2800"/>
            </a:lvl1pPr>
          </a:lstStyle>
          <a:p>
            <a:r>
              <a:rPr lang="en-US" dirty="0" smtClean="0"/>
              <a:t>Click to edit Master title style</a:t>
            </a:r>
            <a:endParaRPr dirty="0"/>
          </a:p>
        </p:txBody>
      </p:sp>
      <p:sp>
        <p:nvSpPr>
          <p:cNvPr id="3" name="Content Placeholder 2"/>
          <p:cNvSpPr>
            <a:spLocks noGrp="1"/>
          </p:cNvSpPr>
          <p:nvPr>
            <p:ph idx="1"/>
          </p:nvPr>
        </p:nvSpPr>
        <p:spPr>
          <a:xfrm>
            <a:off x="498474" y="1600200"/>
            <a:ext cx="7556313" cy="4724400"/>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10/3/18</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D728701E-CAF4-4159-9B3E-41C86DFFA30D}" type="datetimeFigureOut">
              <a:rPr lang="en-US" smtClean="0"/>
              <a:t>10/3/18</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162F1D00-BD13-4404-86B0-79703945A0A7}"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D728701E-CAF4-4159-9B3E-41C86DFFA30D}" type="datetimeFigureOut">
              <a:rPr lang="en-US" smtClean="0"/>
              <a:t>10/3/18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10/3/18</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752600"/>
            <a:ext cx="7556313" cy="4572000"/>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t>10/3/18</a:t>
            </a:fld>
            <a:endParaRPr lang="en-US" dirty="0"/>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 201</a:t>
            </a:r>
            <a:br>
              <a:rPr lang="en-US" dirty="0" smtClean="0"/>
            </a:br>
            <a:r>
              <a:rPr lang="en-US" sz="1800" dirty="0" smtClean="0"/>
              <a:t>Monday, February 26, 2018</a:t>
            </a:r>
            <a:endParaRPr lang="en-US" sz="1800" dirty="0"/>
          </a:p>
        </p:txBody>
      </p:sp>
      <p:sp>
        <p:nvSpPr>
          <p:cNvPr id="3" name="Subtitle 2"/>
          <p:cNvSpPr>
            <a:spLocks noGrp="1"/>
          </p:cNvSpPr>
          <p:nvPr>
            <p:ph type="subTitle" idx="1"/>
          </p:nvPr>
        </p:nvSpPr>
        <p:spPr/>
        <p:txBody>
          <a:bodyPr/>
          <a:lstStyle/>
          <a:p>
            <a:r>
              <a:rPr lang="en-US" dirty="0" smtClean="0"/>
              <a:t>Searching &amp; Sorting II</a:t>
            </a:r>
            <a:endParaRPr lang="en-US" dirty="0"/>
          </a:p>
        </p:txBody>
      </p:sp>
    </p:spTree>
    <p:extLst>
      <p:ext uri="{BB962C8B-B14F-4D97-AF65-F5344CB8AC3E}">
        <p14:creationId xmlns:p14="http://schemas.microsoft.com/office/powerpoint/2010/main" val="51714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&amp; Sorting II</a:t>
            </a:r>
            <a:br>
              <a:rPr lang="en-US" dirty="0" smtClean="0"/>
            </a:br>
            <a:r>
              <a:rPr lang="en-US" dirty="0"/>
              <a:t>Binary Search </a:t>
            </a:r>
            <a:r>
              <a:rPr lang="en-US" dirty="0" smtClean="0"/>
              <a:t>[2/3</a:t>
            </a:r>
            <a:r>
              <a:rPr lang="en-US" dirty="0"/>
              <a:t>]</a:t>
            </a:r>
          </a:p>
        </p:txBody>
      </p:sp>
      <p:sp>
        <p:nvSpPr>
          <p:cNvPr id="3" name="Content Placeholder 2"/>
          <p:cNvSpPr>
            <a:spLocks noGrp="1"/>
          </p:cNvSpPr>
          <p:nvPr>
            <p:ph idx="1"/>
          </p:nvPr>
        </p:nvSpPr>
        <p:spPr/>
        <p:txBody>
          <a:bodyPr/>
          <a:lstStyle/>
          <a:p>
            <a:pPr marL="0" indent="0">
              <a:buNone/>
            </a:pPr>
            <a:r>
              <a:rPr lang="en-US" dirty="0" smtClean="0"/>
              <a:t>Binary Search places requirements on the dataset beyond those of Sequential Search.</a:t>
            </a:r>
          </a:p>
          <a:p>
            <a:pPr lvl="1"/>
            <a:r>
              <a:rPr lang="en-US" dirty="0" smtClean="0"/>
              <a:t>The dataset must be </a:t>
            </a:r>
            <a:r>
              <a:rPr lang="en-US" b="1" dirty="0" smtClean="0"/>
              <a:t>sorted</a:t>
            </a:r>
            <a:r>
              <a:rPr lang="en-US" dirty="0" smtClean="0"/>
              <a:t> by key; </a:t>
            </a:r>
            <a:r>
              <a:rPr lang="en-US" dirty="0"/>
              <a:t>that is, </a:t>
            </a:r>
            <a:r>
              <a:rPr lang="en-US" dirty="0" smtClean="0"/>
              <a:t>the keys appear </a:t>
            </a:r>
            <a:r>
              <a:rPr lang="en-US" dirty="0"/>
              <a:t>in </a:t>
            </a:r>
            <a:r>
              <a:rPr lang="en-US" dirty="0" smtClean="0"/>
              <a:t>order.</a:t>
            </a:r>
          </a:p>
          <a:p>
            <a:pPr lvl="1"/>
            <a:r>
              <a:rPr lang="en-US" dirty="0" smtClean="0"/>
              <a:t>The dataset should be </a:t>
            </a:r>
            <a:r>
              <a:rPr lang="en-US" b="1" dirty="0" smtClean="0"/>
              <a:t>random-access</a:t>
            </a:r>
            <a:r>
              <a:rPr lang="en-US" dirty="0" smtClean="0"/>
              <a:t>; </a:t>
            </a:r>
            <a:r>
              <a:rPr lang="en-US" dirty="0"/>
              <a:t>that is, we can jump quickly to different spots in the dataset. (A </a:t>
            </a:r>
            <a:r>
              <a:rPr lang="en-US" dirty="0" smtClean="0"/>
              <a:t>C++ </a:t>
            </a:r>
            <a:r>
              <a:rPr lang="en-US" dirty="0" smtClean="0">
                <a:latin typeface="Courier" charset="0"/>
                <a:ea typeface="Courier" charset="0"/>
                <a:cs typeface="Courier" charset="0"/>
              </a:rPr>
              <a:t>vector</a:t>
            </a:r>
            <a:r>
              <a:rPr lang="en-US" dirty="0" smtClean="0"/>
              <a:t> </a:t>
            </a:r>
            <a:r>
              <a:rPr lang="en-US" dirty="0"/>
              <a:t>is random-access; but there are containers that are not random-access</a:t>
            </a:r>
            <a:r>
              <a:rPr lang="en-US" dirty="0" smtClean="0"/>
              <a:t>.)</a:t>
            </a:r>
            <a:endParaRPr lang="en-US" dirty="0"/>
          </a:p>
        </p:txBody>
      </p:sp>
    </p:spTree>
    <p:extLst>
      <p:ext uri="{BB962C8B-B14F-4D97-AF65-F5344CB8AC3E}">
        <p14:creationId xmlns:p14="http://schemas.microsoft.com/office/powerpoint/2010/main" val="899034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a:t>
            </a:r>
            <a:r>
              <a:rPr lang="en-US" dirty="0"/>
              <a:t>&amp; Sorting </a:t>
            </a:r>
            <a:r>
              <a:rPr lang="en-US" dirty="0" smtClean="0"/>
              <a:t>II</a:t>
            </a:r>
            <a:br>
              <a:rPr lang="en-US" dirty="0" smtClean="0"/>
            </a:br>
            <a:r>
              <a:rPr lang="en-US" dirty="0" smtClean="0"/>
              <a:t>Binary Search [3/3]</a:t>
            </a:r>
            <a:endParaRPr lang="en-US" dirty="0"/>
          </a:p>
        </p:txBody>
      </p:sp>
      <p:sp>
        <p:nvSpPr>
          <p:cNvPr id="3" name="Content Placeholder 2"/>
          <p:cNvSpPr>
            <a:spLocks noGrp="1"/>
          </p:cNvSpPr>
          <p:nvPr>
            <p:ph idx="1"/>
          </p:nvPr>
        </p:nvSpPr>
        <p:spPr/>
        <p:txBody>
          <a:bodyPr/>
          <a:lstStyle/>
          <a:p>
            <a:pPr marL="0" indent="0">
              <a:buNone/>
            </a:pPr>
            <a:r>
              <a:rPr lang="en-US" sz="1600" b="1" dirty="0" smtClean="0"/>
              <a:t>Algorithm BINARY SEARCH </a:t>
            </a:r>
            <a:endParaRPr lang="en-US" sz="1600" b="1" dirty="0"/>
          </a:p>
          <a:p>
            <a:pPr marL="0" indent="0">
              <a:buNone/>
            </a:pPr>
            <a:r>
              <a:rPr lang="en-US" sz="1600" b="1" dirty="0"/>
              <a:t>Input:</a:t>
            </a:r>
            <a:r>
              <a:rPr lang="en-US" sz="1600" dirty="0"/>
              <a:t> An associative </a:t>
            </a:r>
            <a:r>
              <a:rPr lang="en-US" sz="1600" dirty="0" smtClean="0"/>
              <a:t>dataset </a:t>
            </a:r>
            <a:r>
              <a:rPr lang="en-US" sz="1600" i="1" dirty="0" smtClean="0"/>
              <a:t>A</a:t>
            </a:r>
            <a:r>
              <a:rPr lang="en-US" sz="1600" dirty="0" smtClean="0"/>
              <a:t>, sorted by key, </a:t>
            </a:r>
            <a:r>
              <a:rPr lang="en-US" sz="1600" dirty="0"/>
              <a:t>and a key </a:t>
            </a:r>
            <a:r>
              <a:rPr lang="en-US" sz="1600" i="1" dirty="0" smtClean="0"/>
              <a:t>k</a:t>
            </a:r>
            <a:r>
              <a:rPr lang="en-US" sz="1600" dirty="0" smtClean="0"/>
              <a:t>. </a:t>
            </a:r>
          </a:p>
          <a:p>
            <a:pPr marL="0" indent="0">
              <a:buNone/>
            </a:pPr>
            <a:r>
              <a:rPr lang="en-US" sz="1600" b="1" dirty="0" smtClean="0"/>
              <a:t>Output:</a:t>
            </a:r>
            <a:r>
              <a:rPr lang="en-US" sz="1600" dirty="0" smtClean="0"/>
              <a:t> </a:t>
            </a:r>
            <a:r>
              <a:rPr lang="en-US" sz="1600" i="1" dirty="0" smtClean="0"/>
              <a:t>true</a:t>
            </a:r>
            <a:r>
              <a:rPr lang="en-US" sz="1600" dirty="0" smtClean="0"/>
              <a:t>/</a:t>
            </a:r>
            <a:r>
              <a:rPr lang="en-US" sz="1600" i="1" dirty="0" smtClean="0"/>
              <a:t>false</a:t>
            </a:r>
            <a:r>
              <a:rPr lang="en-US" sz="1600" dirty="0" smtClean="0"/>
              <a:t> indicating whether key was found; if found, then the associated value is output as well. </a:t>
            </a:r>
          </a:p>
          <a:p>
            <a:pPr marL="0" indent="0">
              <a:buNone/>
            </a:pPr>
            <a:r>
              <a:rPr lang="en-US" sz="1600" b="1" dirty="0" smtClean="0"/>
              <a:t>Procedure</a:t>
            </a:r>
          </a:p>
          <a:p>
            <a:pPr lvl="1"/>
            <a:r>
              <a:rPr lang="en-US" sz="1400" dirty="0" smtClean="0"/>
              <a:t>If dataset </a:t>
            </a:r>
            <a:r>
              <a:rPr lang="en-US" sz="1400" i="1" dirty="0" smtClean="0"/>
              <a:t>A</a:t>
            </a:r>
            <a:r>
              <a:rPr lang="en-US" sz="1400" dirty="0" smtClean="0"/>
              <a:t> </a:t>
            </a:r>
            <a:r>
              <a:rPr lang="en-US" sz="1400" dirty="0"/>
              <a:t>contains zero items, </a:t>
            </a:r>
            <a:r>
              <a:rPr lang="en-US" sz="1400" dirty="0" smtClean="0"/>
              <a:t>then: Return </a:t>
            </a:r>
            <a:r>
              <a:rPr lang="en-US" sz="1400" i="1" dirty="0"/>
              <a:t>false</a:t>
            </a:r>
            <a:r>
              <a:rPr lang="en-US" sz="1400" dirty="0" smtClean="0"/>
              <a:t>. DONE.</a:t>
            </a:r>
            <a:endParaRPr lang="en-US" sz="1400" dirty="0"/>
          </a:p>
          <a:p>
            <a:pPr lvl="1"/>
            <a:r>
              <a:rPr lang="en-US" sz="1400" dirty="0"/>
              <a:t>If </a:t>
            </a:r>
            <a:r>
              <a:rPr lang="en-US" sz="1400" dirty="0" smtClean="0"/>
              <a:t>dataset </a:t>
            </a:r>
            <a:r>
              <a:rPr lang="en-US" sz="1400" i="1" dirty="0" smtClean="0"/>
              <a:t>A</a:t>
            </a:r>
            <a:r>
              <a:rPr lang="en-US" sz="1400" dirty="0" smtClean="0"/>
              <a:t> </a:t>
            </a:r>
            <a:r>
              <a:rPr lang="en-US" sz="1400" dirty="0"/>
              <a:t>contains exactly one item:</a:t>
            </a:r>
          </a:p>
          <a:p>
            <a:pPr lvl="2"/>
            <a:r>
              <a:rPr lang="en-US" sz="1400" dirty="0"/>
              <a:t>If the key in </a:t>
            </a:r>
            <a:r>
              <a:rPr lang="en-US" sz="1400" dirty="0" smtClean="0"/>
              <a:t>this item is </a:t>
            </a:r>
            <a:r>
              <a:rPr lang="en-US" sz="1400" i="1" dirty="0" smtClean="0"/>
              <a:t>k</a:t>
            </a:r>
            <a:r>
              <a:rPr lang="en-US" sz="1400" dirty="0"/>
              <a:t>, </a:t>
            </a:r>
            <a:r>
              <a:rPr lang="en-US" sz="1400" dirty="0" smtClean="0"/>
              <a:t>then: Return </a:t>
            </a:r>
            <a:r>
              <a:rPr lang="en-US" sz="1400" i="1" dirty="0"/>
              <a:t>true</a:t>
            </a:r>
            <a:r>
              <a:rPr lang="en-US" sz="1400" dirty="0"/>
              <a:t>, along with the associated value</a:t>
            </a:r>
            <a:r>
              <a:rPr lang="en-US" sz="1400" dirty="0" smtClean="0"/>
              <a:t>. DONE.</a:t>
            </a:r>
            <a:endParaRPr lang="en-US" sz="1400" dirty="0"/>
          </a:p>
          <a:p>
            <a:pPr lvl="2"/>
            <a:r>
              <a:rPr lang="en-US" sz="1400" dirty="0" smtClean="0"/>
              <a:t>Otherwise: Return </a:t>
            </a:r>
            <a:r>
              <a:rPr lang="en-US" sz="1400" i="1" dirty="0"/>
              <a:t>false</a:t>
            </a:r>
            <a:r>
              <a:rPr lang="en-US" sz="1400" dirty="0" smtClean="0"/>
              <a:t>. DONE.</a:t>
            </a:r>
            <a:endParaRPr lang="en-US" sz="1400" dirty="0"/>
          </a:p>
          <a:p>
            <a:pPr lvl="1"/>
            <a:r>
              <a:rPr lang="en-US" sz="1400" dirty="0"/>
              <a:t>Find the middle item of </a:t>
            </a:r>
            <a:r>
              <a:rPr lang="en-US" sz="1400" dirty="0" smtClean="0"/>
              <a:t>dataset </a:t>
            </a:r>
            <a:r>
              <a:rPr lang="en-US" sz="1400" i="1" dirty="0" smtClean="0"/>
              <a:t>A</a:t>
            </a:r>
            <a:r>
              <a:rPr lang="en-US" sz="1400" dirty="0" smtClean="0"/>
              <a:t>.</a:t>
            </a:r>
            <a:endParaRPr lang="en-US" sz="1400" dirty="0"/>
          </a:p>
          <a:p>
            <a:pPr lvl="1"/>
            <a:r>
              <a:rPr lang="en-US" sz="1400" dirty="0"/>
              <a:t>If </a:t>
            </a:r>
            <a:r>
              <a:rPr lang="en-US" sz="1400" i="1" dirty="0"/>
              <a:t>k</a:t>
            </a:r>
            <a:r>
              <a:rPr lang="en-US" sz="1400" dirty="0"/>
              <a:t> is less than the key in the middle item, </a:t>
            </a:r>
            <a:r>
              <a:rPr lang="en-US" sz="1400" dirty="0" smtClean="0"/>
              <a:t>then: Redo </a:t>
            </a:r>
            <a:r>
              <a:rPr lang="en-US" sz="1400" dirty="0"/>
              <a:t>the search on the first half (items before the middle item).</a:t>
            </a:r>
          </a:p>
          <a:p>
            <a:pPr lvl="1"/>
            <a:r>
              <a:rPr lang="en-US" sz="1400" dirty="0" smtClean="0"/>
              <a:t>Otherwise: Redo </a:t>
            </a:r>
            <a:r>
              <a:rPr lang="en-US" sz="1400" dirty="0"/>
              <a:t>the search on the second half (the middle item and all later items).</a:t>
            </a:r>
          </a:p>
        </p:txBody>
      </p:sp>
    </p:spTree>
    <p:extLst>
      <p:ext uri="{BB962C8B-B14F-4D97-AF65-F5344CB8AC3E}">
        <p14:creationId xmlns:p14="http://schemas.microsoft.com/office/powerpoint/2010/main" val="278575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&amp; Sorting II</a:t>
            </a:r>
            <a:br>
              <a:rPr lang="en-US" dirty="0" smtClean="0"/>
            </a:br>
            <a:r>
              <a:rPr lang="en-US" dirty="0" smtClean="0"/>
              <a:t>Specifying a Range [1/2]</a:t>
            </a:r>
            <a:endParaRPr lang="en-US" dirty="0"/>
          </a:p>
        </p:txBody>
      </p:sp>
      <p:sp>
        <p:nvSpPr>
          <p:cNvPr id="3" name="Content Placeholder 2"/>
          <p:cNvSpPr>
            <a:spLocks noGrp="1"/>
          </p:cNvSpPr>
          <p:nvPr>
            <p:ph idx="1"/>
          </p:nvPr>
        </p:nvSpPr>
        <p:spPr/>
        <p:txBody>
          <a:bodyPr/>
          <a:lstStyle/>
          <a:p>
            <a:pPr marL="0" indent="0">
              <a:buNone/>
            </a:pPr>
            <a:r>
              <a:rPr lang="en-US" dirty="0"/>
              <a:t>When we do Binary Search, we need a way to specify a </a:t>
            </a:r>
            <a:r>
              <a:rPr lang="en-US" b="1" dirty="0"/>
              <a:t>range</a:t>
            </a:r>
            <a:r>
              <a:rPr lang="en-US" dirty="0"/>
              <a:t> of data </a:t>
            </a:r>
            <a:r>
              <a:rPr lang="en-US" dirty="0" smtClean="0"/>
              <a:t>items within a container.</a:t>
            </a:r>
            <a:endParaRPr lang="en-US" dirty="0"/>
          </a:p>
          <a:p>
            <a:pPr marL="0" indent="0">
              <a:buNone/>
            </a:pPr>
            <a:r>
              <a:rPr lang="en-US" dirty="0"/>
              <a:t>A </a:t>
            </a:r>
            <a:r>
              <a:rPr lang="en-US" dirty="0" smtClean="0"/>
              <a:t>standard convention is </a:t>
            </a:r>
            <a:r>
              <a:rPr lang="en-US" dirty="0"/>
              <a:t>to </a:t>
            </a:r>
            <a:r>
              <a:rPr lang="en-US" dirty="0" smtClean="0"/>
              <a:t>specify a range using </a:t>
            </a:r>
            <a:r>
              <a:rPr lang="en-US" dirty="0"/>
              <a:t>two indices:</a:t>
            </a:r>
          </a:p>
          <a:p>
            <a:pPr lvl="1"/>
            <a:r>
              <a:rPr lang="en-US" dirty="0"/>
              <a:t>The index of the first item in the range.</a:t>
            </a:r>
          </a:p>
          <a:p>
            <a:pPr lvl="1"/>
            <a:r>
              <a:rPr lang="en-US" dirty="0"/>
              <a:t>One more than the index of the last item in the range.</a:t>
            </a:r>
          </a:p>
          <a:p>
            <a:pPr marL="0" indent="0">
              <a:buNone/>
            </a:pPr>
            <a:r>
              <a:rPr lang="en-US" dirty="0" smtClean="0"/>
              <a:t>So we </a:t>
            </a:r>
            <a:r>
              <a:rPr lang="en-US" dirty="0"/>
              <a:t>would specify the range of items with indices 2</a:t>
            </a:r>
            <a:r>
              <a:rPr lang="en-US" dirty="0" smtClean="0"/>
              <a:t>, 3, 4, 5, 6 </a:t>
            </a:r>
            <a:r>
              <a:rPr lang="en-US" dirty="0"/>
              <a:t>using 2 &amp; 7</a:t>
            </a:r>
            <a:r>
              <a:rPr lang="en-US" dirty="0" smtClean="0"/>
              <a:t>.</a:t>
            </a:r>
            <a:endParaRPr lang="en-US" dirty="0"/>
          </a:p>
        </p:txBody>
      </p:sp>
      <p:sp>
        <p:nvSpPr>
          <p:cNvPr id="4" name="Rectangle 3"/>
          <p:cNvSpPr/>
          <p:nvPr/>
        </p:nvSpPr>
        <p:spPr>
          <a:xfrm>
            <a:off x="2286000" y="4986754"/>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2</a:t>
            </a:r>
            <a:endParaRPr lang="en-US" sz="2800" dirty="0">
              <a:solidFill>
                <a:schemeClr val="tx1"/>
              </a:solidFill>
            </a:endParaRPr>
          </a:p>
        </p:txBody>
      </p:sp>
      <p:sp>
        <p:nvSpPr>
          <p:cNvPr id="5" name="Rectangle 4"/>
          <p:cNvSpPr/>
          <p:nvPr/>
        </p:nvSpPr>
        <p:spPr>
          <a:xfrm>
            <a:off x="2743200" y="4986754"/>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5</a:t>
            </a:r>
            <a:endParaRPr lang="en-US" sz="2800" dirty="0">
              <a:solidFill>
                <a:schemeClr val="tx1"/>
              </a:solidFill>
            </a:endParaRPr>
          </a:p>
        </p:txBody>
      </p:sp>
      <p:sp>
        <p:nvSpPr>
          <p:cNvPr id="6" name="Rectangle 5"/>
          <p:cNvSpPr/>
          <p:nvPr/>
        </p:nvSpPr>
        <p:spPr>
          <a:xfrm>
            <a:off x="3200400" y="4986754"/>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7</a:t>
            </a:r>
            <a:endParaRPr lang="en-US" sz="2800" dirty="0">
              <a:solidFill>
                <a:schemeClr val="tx1"/>
              </a:solidFill>
            </a:endParaRPr>
          </a:p>
        </p:txBody>
      </p:sp>
      <p:sp>
        <p:nvSpPr>
          <p:cNvPr id="7" name="Rectangle 6"/>
          <p:cNvSpPr/>
          <p:nvPr/>
        </p:nvSpPr>
        <p:spPr>
          <a:xfrm>
            <a:off x="3657600" y="4986754"/>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9</a:t>
            </a:r>
            <a:endParaRPr lang="en-US" sz="2800" dirty="0">
              <a:solidFill>
                <a:schemeClr val="tx1"/>
              </a:solidFill>
            </a:endParaRPr>
          </a:p>
        </p:txBody>
      </p:sp>
      <p:sp>
        <p:nvSpPr>
          <p:cNvPr id="8" name="Rectangle 7"/>
          <p:cNvSpPr/>
          <p:nvPr/>
        </p:nvSpPr>
        <p:spPr>
          <a:xfrm>
            <a:off x="4572000" y="4986754"/>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1</a:t>
            </a:r>
            <a:endParaRPr lang="en-US" sz="2800" dirty="0">
              <a:solidFill>
                <a:schemeClr val="tx1"/>
              </a:solidFill>
            </a:endParaRPr>
          </a:p>
        </p:txBody>
      </p:sp>
      <p:sp>
        <p:nvSpPr>
          <p:cNvPr id="9" name="Rectangle 8"/>
          <p:cNvSpPr/>
          <p:nvPr/>
        </p:nvSpPr>
        <p:spPr>
          <a:xfrm>
            <a:off x="5029200" y="4986754"/>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7</a:t>
            </a:r>
            <a:endParaRPr lang="en-US" sz="2800" dirty="0">
              <a:solidFill>
                <a:schemeClr val="tx1"/>
              </a:solidFill>
            </a:endParaRPr>
          </a:p>
        </p:txBody>
      </p:sp>
      <p:sp>
        <p:nvSpPr>
          <p:cNvPr id="10" name="Rectangle 9"/>
          <p:cNvSpPr/>
          <p:nvPr/>
        </p:nvSpPr>
        <p:spPr>
          <a:xfrm>
            <a:off x="5486400" y="4986754"/>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3</a:t>
            </a:r>
            <a:endParaRPr lang="en-US" sz="2800" dirty="0">
              <a:solidFill>
                <a:schemeClr val="tx1"/>
              </a:solidFill>
            </a:endParaRPr>
          </a:p>
        </p:txBody>
      </p:sp>
      <p:sp>
        <p:nvSpPr>
          <p:cNvPr id="11" name="Rectangle 10"/>
          <p:cNvSpPr/>
          <p:nvPr/>
        </p:nvSpPr>
        <p:spPr>
          <a:xfrm>
            <a:off x="5943600" y="4986754"/>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6</a:t>
            </a:r>
            <a:endParaRPr lang="en-US" sz="2800" dirty="0">
              <a:solidFill>
                <a:schemeClr val="tx1"/>
              </a:solidFill>
            </a:endParaRPr>
          </a:p>
        </p:txBody>
      </p:sp>
      <p:sp>
        <p:nvSpPr>
          <p:cNvPr id="12" name="Rectangle 11"/>
          <p:cNvSpPr/>
          <p:nvPr/>
        </p:nvSpPr>
        <p:spPr>
          <a:xfrm>
            <a:off x="4114800" y="4986754"/>
            <a:ext cx="457200" cy="457200"/>
          </a:xfrm>
          <a:prstGeom prst="rect">
            <a:avLst/>
          </a:prstGeom>
          <a:solidFill>
            <a:srgbClr val="6AD9FF"/>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4</a:t>
            </a:r>
            <a:endParaRPr lang="en-US" sz="2800" dirty="0">
              <a:solidFill>
                <a:schemeClr val="tx1"/>
              </a:solidFill>
            </a:endParaRPr>
          </a:p>
        </p:txBody>
      </p:sp>
      <p:sp>
        <p:nvSpPr>
          <p:cNvPr id="13" name="TextBox 12"/>
          <p:cNvSpPr txBox="1"/>
          <p:nvPr/>
        </p:nvSpPr>
        <p:spPr>
          <a:xfrm>
            <a:off x="2286000" y="5443954"/>
            <a:ext cx="457200" cy="338554"/>
          </a:xfrm>
          <a:prstGeom prst="rect">
            <a:avLst/>
          </a:prstGeom>
          <a:noFill/>
        </p:spPr>
        <p:txBody>
          <a:bodyPr wrap="square" rtlCol="0">
            <a:spAutoFit/>
          </a:bodyPr>
          <a:lstStyle/>
          <a:p>
            <a:pPr algn="ctr"/>
            <a:r>
              <a:rPr lang="en-US" sz="1600" dirty="0" smtClean="0">
                <a:solidFill>
                  <a:srgbClr val="FF0000"/>
                </a:solidFill>
              </a:rPr>
              <a:t>0</a:t>
            </a:r>
            <a:endParaRPr lang="en-US" sz="1600" dirty="0">
              <a:solidFill>
                <a:srgbClr val="FF0000"/>
              </a:solidFill>
            </a:endParaRPr>
          </a:p>
        </p:txBody>
      </p:sp>
      <p:sp>
        <p:nvSpPr>
          <p:cNvPr id="14" name="TextBox 13"/>
          <p:cNvSpPr txBox="1"/>
          <p:nvPr/>
        </p:nvSpPr>
        <p:spPr>
          <a:xfrm>
            <a:off x="2743200" y="5443954"/>
            <a:ext cx="457200" cy="338554"/>
          </a:xfrm>
          <a:prstGeom prst="rect">
            <a:avLst/>
          </a:prstGeom>
          <a:noFill/>
        </p:spPr>
        <p:txBody>
          <a:bodyPr wrap="square" rtlCol="0">
            <a:spAutoFit/>
          </a:bodyPr>
          <a:lstStyle/>
          <a:p>
            <a:pPr algn="ctr"/>
            <a:r>
              <a:rPr lang="en-US" sz="1600" dirty="0">
                <a:solidFill>
                  <a:srgbClr val="FF0000"/>
                </a:solidFill>
              </a:rPr>
              <a:t>1</a:t>
            </a:r>
          </a:p>
        </p:txBody>
      </p:sp>
      <p:sp>
        <p:nvSpPr>
          <p:cNvPr id="15" name="TextBox 14"/>
          <p:cNvSpPr txBox="1"/>
          <p:nvPr/>
        </p:nvSpPr>
        <p:spPr>
          <a:xfrm>
            <a:off x="3200400" y="5443954"/>
            <a:ext cx="457200" cy="338554"/>
          </a:xfrm>
          <a:prstGeom prst="rect">
            <a:avLst/>
          </a:prstGeom>
          <a:noFill/>
        </p:spPr>
        <p:txBody>
          <a:bodyPr wrap="square" rtlCol="0">
            <a:spAutoFit/>
          </a:bodyPr>
          <a:lstStyle/>
          <a:p>
            <a:pPr algn="ctr"/>
            <a:r>
              <a:rPr lang="en-US" sz="1600" dirty="0">
                <a:solidFill>
                  <a:srgbClr val="FF0000"/>
                </a:solidFill>
              </a:rPr>
              <a:t>2</a:t>
            </a:r>
          </a:p>
        </p:txBody>
      </p:sp>
      <p:sp>
        <p:nvSpPr>
          <p:cNvPr id="16" name="TextBox 15"/>
          <p:cNvSpPr txBox="1"/>
          <p:nvPr/>
        </p:nvSpPr>
        <p:spPr>
          <a:xfrm>
            <a:off x="3657600" y="5443954"/>
            <a:ext cx="457200" cy="338554"/>
          </a:xfrm>
          <a:prstGeom prst="rect">
            <a:avLst/>
          </a:prstGeom>
          <a:noFill/>
        </p:spPr>
        <p:txBody>
          <a:bodyPr wrap="square" rtlCol="0">
            <a:spAutoFit/>
          </a:bodyPr>
          <a:lstStyle/>
          <a:p>
            <a:pPr algn="ctr"/>
            <a:r>
              <a:rPr lang="en-US" sz="1600" dirty="0" smtClean="0">
                <a:solidFill>
                  <a:srgbClr val="FF0000"/>
                </a:solidFill>
              </a:rPr>
              <a:t>3</a:t>
            </a:r>
            <a:endParaRPr lang="en-US" sz="1600" dirty="0">
              <a:solidFill>
                <a:srgbClr val="FF0000"/>
              </a:solidFill>
            </a:endParaRPr>
          </a:p>
        </p:txBody>
      </p:sp>
      <p:sp>
        <p:nvSpPr>
          <p:cNvPr id="17" name="TextBox 16"/>
          <p:cNvSpPr txBox="1"/>
          <p:nvPr/>
        </p:nvSpPr>
        <p:spPr>
          <a:xfrm>
            <a:off x="4114800" y="5443954"/>
            <a:ext cx="457200" cy="338554"/>
          </a:xfrm>
          <a:prstGeom prst="rect">
            <a:avLst/>
          </a:prstGeom>
          <a:noFill/>
        </p:spPr>
        <p:txBody>
          <a:bodyPr wrap="square" rtlCol="0">
            <a:spAutoFit/>
          </a:bodyPr>
          <a:lstStyle/>
          <a:p>
            <a:pPr algn="ctr"/>
            <a:r>
              <a:rPr lang="en-US" sz="1600" dirty="0" smtClean="0">
                <a:solidFill>
                  <a:srgbClr val="FF0000"/>
                </a:solidFill>
              </a:rPr>
              <a:t>4</a:t>
            </a:r>
            <a:endParaRPr lang="en-US" sz="1600" dirty="0">
              <a:solidFill>
                <a:srgbClr val="FF0000"/>
              </a:solidFill>
            </a:endParaRPr>
          </a:p>
        </p:txBody>
      </p:sp>
      <p:sp>
        <p:nvSpPr>
          <p:cNvPr id="18" name="TextBox 17"/>
          <p:cNvSpPr txBox="1"/>
          <p:nvPr/>
        </p:nvSpPr>
        <p:spPr>
          <a:xfrm>
            <a:off x="4572000" y="5443954"/>
            <a:ext cx="457200" cy="338554"/>
          </a:xfrm>
          <a:prstGeom prst="rect">
            <a:avLst/>
          </a:prstGeom>
          <a:noFill/>
        </p:spPr>
        <p:txBody>
          <a:bodyPr wrap="square" rtlCol="0">
            <a:spAutoFit/>
          </a:bodyPr>
          <a:lstStyle/>
          <a:p>
            <a:pPr algn="ctr"/>
            <a:r>
              <a:rPr lang="en-US" sz="1600" dirty="0">
                <a:solidFill>
                  <a:srgbClr val="FF0000"/>
                </a:solidFill>
              </a:rPr>
              <a:t>5</a:t>
            </a:r>
          </a:p>
        </p:txBody>
      </p:sp>
      <p:sp>
        <p:nvSpPr>
          <p:cNvPr id="19" name="TextBox 18"/>
          <p:cNvSpPr txBox="1"/>
          <p:nvPr/>
        </p:nvSpPr>
        <p:spPr>
          <a:xfrm>
            <a:off x="5029200" y="5443954"/>
            <a:ext cx="457200" cy="338554"/>
          </a:xfrm>
          <a:prstGeom prst="rect">
            <a:avLst/>
          </a:prstGeom>
          <a:noFill/>
        </p:spPr>
        <p:txBody>
          <a:bodyPr wrap="square" rtlCol="0">
            <a:spAutoFit/>
          </a:bodyPr>
          <a:lstStyle/>
          <a:p>
            <a:pPr algn="ctr"/>
            <a:r>
              <a:rPr lang="en-US" sz="1600" dirty="0" smtClean="0">
                <a:solidFill>
                  <a:srgbClr val="FF0000"/>
                </a:solidFill>
              </a:rPr>
              <a:t>6</a:t>
            </a:r>
            <a:endParaRPr lang="en-US" sz="1600" dirty="0">
              <a:solidFill>
                <a:srgbClr val="FF0000"/>
              </a:solidFill>
            </a:endParaRPr>
          </a:p>
        </p:txBody>
      </p:sp>
      <p:sp>
        <p:nvSpPr>
          <p:cNvPr id="20" name="TextBox 19"/>
          <p:cNvSpPr txBox="1"/>
          <p:nvPr/>
        </p:nvSpPr>
        <p:spPr>
          <a:xfrm>
            <a:off x="5486400" y="5443954"/>
            <a:ext cx="457200" cy="338554"/>
          </a:xfrm>
          <a:prstGeom prst="rect">
            <a:avLst/>
          </a:prstGeom>
          <a:noFill/>
        </p:spPr>
        <p:txBody>
          <a:bodyPr wrap="square" rtlCol="0">
            <a:spAutoFit/>
          </a:bodyPr>
          <a:lstStyle/>
          <a:p>
            <a:pPr algn="ctr"/>
            <a:r>
              <a:rPr lang="en-US" sz="1600" dirty="0" smtClean="0">
                <a:solidFill>
                  <a:srgbClr val="FF0000"/>
                </a:solidFill>
              </a:rPr>
              <a:t>7</a:t>
            </a:r>
            <a:endParaRPr lang="en-US" sz="1600" dirty="0">
              <a:solidFill>
                <a:srgbClr val="FF0000"/>
              </a:solidFill>
            </a:endParaRPr>
          </a:p>
        </p:txBody>
      </p:sp>
      <p:sp>
        <p:nvSpPr>
          <p:cNvPr id="21" name="TextBox 20"/>
          <p:cNvSpPr txBox="1"/>
          <p:nvPr/>
        </p:nvSpPr>
        <p:spPr>
          <a:xfrm>
            <a:off x="5943600" y="5443954"/>
            <a:ext cx="457200" cy="338554"/>
          </a:xfrm>
          <a:prstGeom prst="rect">
            <a:avLst/>
          </a:prstGeom>
          <a:noFill/>
        </p:spPr>
        <p:txBody>
          <a:bodyPr wrap="square" rtlCol="0">
            <a:spAutoFit/>
          </a:bodyPr>
          <a:lstStyle/>
          <a:p>
            <a:pPr algn="ctr"/>
            <a:r>
              <a:rPr lang="en-US" sz="1600" dirty="0" smtClean="0">
                <a:solidFill>
                  <a:srgbClr val="FF0000"/>
                </a:solidFill>
              </a:rPr>
              <a:t>8</a:t>
            </a:r>
            <a:endParaRPr lang="en-US" sz="1600" dirty="0">
              <a:solidFill>
                <a:srgbClr val="FF0000"/>
              </a:solidFill>
            </a:endParaRPr>
          </a:p>
        </p:txBody>
      </p:sp>
      <p:sp>
        <p:nvSpPr>
          <p:cNvPr id="22" name="Rectangle 21"/>
          <p:cNvSpPr/>
          <p:nvPr/>
        </p:nvSpPr>
        <p:spPr>
          <a:xfrm>
            <a:off x="3200400" y="4986754"/>
            <a:ext cx="2286000" cy="457200"/>
          </a:xfrm>
          <a:prstGeom prst="rect">
            <a:avLst/>
          </a:prstGeom>
          <a:no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23" name="TextBox 22"/>
          <p:cNvSpPr txBox="1"/>
          <p:nvPr/>
        </p:nvSpPr>
        <p:spPr>
          <a:xfrm>
            <a:off x="2209800" y="5882044"/>
            <a:ext cx="4343400" cy="400110"/>
          </a:xfrm>
          <a:prstGeom prst="rect">
            <a:avLst/>
          </a:prstGeom>
          <a:noFill/>
        </p:spPr>
        <p:txBody>
          <a:bodyPr wrap="square" rtlCol="0">
            <a:spAutoFit/>
          </a:bodyPr>
          <a:lstStyle/>
          <a:p>
            <a:r>
              <a:rPr lang="en-US" sz="2000" dirty="0" smtClean="0"/>
              <a:t>Range specified using indices: </a:t>
            </a:r>
            <a:r>
              <a:rPr lang="en-US" sz="2000" dirty="0" smtClean="0">
                <a:solidFill>
                  <a:srgbClr val="FF0000"/>
                </a:solidFill>
              </a:rPr>
              <a:t>2</a:t>
            </a:r>
            <a:r>
              <a:rPr lang="en-US" sz="2000" dirty="0" smtClean="0"/>
              <a:t>, </a:t>
            </a:r>
            <a:r>
              <a:rPr lang="en-US" sz="2000" dirty="0" smtClean="0">
                <a:solidFill>
                  <a:srgbClr val="FF0000"/>
                </a:solidFill>
              </a:rPr>
              <a:t>7</a:t>
            </a:r>
            <a:r>
              <a:rPr lang="en-US" sz="2000" dirty="0" smtClean="0"/>
              <a:t>.</a:t>
            </a:r>
            <a:endParaRPr lang="en-US" sz="2000" dirty="0"/>
          </a:p>
        </p:txBody>
      </p:sp>
      <p:sp>
        <p:nvSpPr>
          <p:cNvPr id="24" name="TextBox 23"/>
          <p:cNvSpPr txBox="1"/>
          <p:nvPr/>
        </p:nvSpPr>
        <p:spPr>
          <a:xfrm>
            <a:off x="2209800" y="4681954"/>
            <a:ext cx="2286000" cy="338554"/>
          </a:xfrm>
          <a:prstGeom prst="rect">
            <a:avLst/>
          </a:prstGeom>
          <a:noFill/>
        </p:spPr>
        <p:txBody>
          <a:bodyPr wrap="square" rtlCol="0">
            <a:spAutoFit/>
          </a:bodyPr>
          <a:lstStyle/>
          <a:p>
            <a:r>
              <a:rPr lang="en-US" sz="1600" dirty="0" smtClean="0">
                <a:latin typeface="Courier" charset="0"/>
                <a:ea typeface="Courier" charset="0"/>
                <a:cs typeface="Courier" charset="0"/>
              </a:rPr>
              <a:t>vector</a:t>
            </a:r>
            <a:endParaRPr lang="en-US" sz="1600" dirty="0">
              <a:latin typeface="Courier" charset="0"/>
              <a:ea typeface="Courier" charset="0"/>
              <a:cs typeface="Courier" charset="0"/>
            </a:endParaRPr>
          </a:p>
        </p:txBody>
      </p:sp>
      <p:sp>
        <p:nvSpPr>
          <p:cNvPr id="25" name="TextBox 24"/>
          <p:cNvSpPr txBox="1"/>
          <p:nvPr/>
        </p:nvSpPr>
        <p:spPr>
          <a:xfrm>
            <a:off x="3200400" y="4343400"/>
            <a:ext cx="2286000" cy="338554"/>
          </a:xfrm>
          <a:prstGeom prst="rect">
            <a:avLst/>
          </a:prstGeom>
          <a:noFill/>
        </p:spPr>
        <p:txBody>
          <a:bodyPr wrap="square" rtlCol="0">
            <a:spAutoFit/>
          </a:bodyPr>
          <a:lstStyle/>
          <a:p>
            <a:pPr algn="ctr"/>
            <a:r>
              <a:rPr lang="en-US" sz="1600" dirty="0" smtClean="0">
                <a:solidFill>
                  <a:srgbClr val="C00000"/>
                </a:solidFill>
              </a:rPr>
              <a:t>Specified Range</a:t>
            </a:r>
            <a:endParaRPr lang="en-US" sz="1600" dirty="0">
              <a:solidFill>
                <a:srgbClr val="C00000"/>
              </a:solidFill>
            </a:endParaRPr>
          </a:p>
        </p:txBody>
      </p:sp>
      <p:sp>
        <p:nvSpPr>
          <p:cNvPr id="26" name="Left Brace 25"/>
          <p:cNvSpPr/>
          <p:nvPr/>
        </p:nvSpPr>
        <p:spPr>
          <a:xfrm rot="5400000">
            <a:off x="4229100" y="3653254"/>
            <a:ext cx="228600" cy="2286000"/>
          </a:xfrm>
          <a:prstGeom prst="leftBrace">
            <a:avLst>
              <a:gd name="adj1" fmla="val 53745"/>
              <a:gd name="adj2" fmla="val 50000"/>
            </a:avLst>
          </a:prstGeom>
          <a:ln>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98270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&amp; Sorting II</a:t>
            </a:r>
            <a:br>
              <a:rPr lang="en-US" dirty="0" smtClean="0"/>
            </a:br>
            <a:r>
              <a:rPr lang="en-US" dirty="0" smtClean="0"/>
              <a:t>Specifying a Range [2/2]</a:t>
            </a:r>
            <a:endParaRPr lang="en-US" dirty="0"/>
          </a:p>
        </p:txBody>
      </p:sp>
      <p:sp>
        <p:nvSpPr>
          <p:cNvPr id="3" name="Content Placeholder 2"/>
          <p:cNvSpPr>
            <a:spLocks noGrp="1"/>
          </p:cNvSpPr>
          <p:nvPr>
            <p:ph idx="1"/>
          </p:nvPr>
        </p:nvSpPr>
        <p:spPr/>
        <p:txBody>
          <a:bodyPr/>
          <a:lstStyle/>
          <a:p>
            <a:pPr marL="0" indent="0">
              <a:buNone/>
            </a:pPr>
            <a:r>
              <a:rPr lang="en-US" dirty="0" smtClean="0"/>
              <a:t>This </a:t>
            </a:r>
            <a:r>
              <a:rPr lang="en-US" dirty="0"/>
              <a:t>convention probably seems unintuitive, but I assure you that it is a good one. One important property it has is that the difference between the two indices is the number of items in the range. The range 2</a:t>
            </a:r>
            <a:r>
              <a:rPr lang="en-US" dirty="0" smtClean="0"/>
              <a:t>, 3, 4, 5, 6 </a:t>
            </a:r>
            <a:r>
              <a:rPr lang="en-US" dirty="0"/>
              <a:t>contains 5 items. And </a:t>
            </a:r>
            <a:r>
              <a:rPr lang="en-US" dirty="0" smtClean="0"/>
              <a:t>7 </a:t>
            </a:r>
            <a:r>
              <a:rPr lang="mr-IN" dirty="0" smtClean="0"/>
              <a:t>–</a:t>
            </a:r>
            <a:r>
              <a:rPr lang="en-US" dirty="0" smtClean="0"/>
              <a:t> 2 = 5</a:t>
            </a:r>
            <a:r>
              <a:rPr lang="en-US" dirty="0"/>
              <a:t>.</a:t>
            </a:r>
          </a:p>
          <a:p>
            <a:pPr marL="0" indent="0">
              <a:buNone/>
            </a:pPr>
            <a:r>
              <a:rPr lang="en-US" dirty="0"/>
              <a:t>Another important property is that these are the natural indices in a for loop:</a:t>
            </a:r>
          </a:p>
          <a:p>
            <a:pPr marL="0" indent="0">
              <a:buNone/>
            </a:pPr>
            <a:r>
              <a:rPr lang="en-US" dirty="0">
                <a:latin typeface="Courier" charset="0"/>
                <a:ea typeface="Courier" charset="0"/>
                <a:cs typeface="Courier" charset="0"/>
              </a:rPr>
              <a:t>f</a:t>
            </a:r>
            <a:r>
              <a:rPr lang="en-US" dirty="0" smtClean="0">
                <a:latin typeface="Courier" charset="0"/>
                <a:ea typeface="Courier" charset="0"/>
                <a:cs typeface="Courier" charset="0"/>
              </a:rPr>
              <a:t>or (</a:t>
            </a:r>
            <a:r>
              <a:rPr lang="en-US" dirty="0" err="1">
                <a:latin typeface="Courier" charset="0"/>
                <a:ea typeface="Courier" charset="0"/>
                <a:cs typeface="Courier" charset="0"/>
              </a:rPr>
              <a:t>int</a:t>
            </a:r>
            <a:r>
              <a:rPr lang="en-US" dirty="0">
                <a:latin typeface="Courier" charset="0"/>
                <a:ea typeface="Courier" charset="0"/>
                <a:cs typeface="Courier" charset="0"/>
              </a:rPr>
              <a:t> ii=2; ii&lt;7; ++ii</a:t>
            </a:r>
            <a:r>
              <a:rPr lang="en-US" dirty="0" smtClean="0">
                <a:latin typeface="Courier" charset="0"/>
                <a:ea typeface="Courier" charset="0"/>
                <a:cs typeface="Courier" charset="0"/>
              </a:rPr>
              <a:t>)</a:t>
            </a:r>
            <a:br>
              <a:rPr lang="en-US" dirty="0" smtClean="0">
                <a:latin typeface="Courier" charset="0"/>
                <a:ea typeface="Courier" charset="0"/>
                <a:cs typeface="Courier" charset="0"/>
              </a:rPr>
            </a:br>
            <a:r>
              <a:rPr lang="en-US" dirty="0" smtClean="0">
                <a:latin typeface="Courier" charset="0"/>
                <a:ea typeface="Courier" charset="0"/>
                <a:cs typeface="Courier" charset="0"/>
              </a:rPr>
              <a:t>    </a:t>
            </a:r>
            <a:r>
              <a:rPr lang="mr-IN" dirty="0" smtClean="0">
                <a:latin typeface="Courier" charset="0"/>
                <a:ea typeface="Courier" charset="0"/>
                <a:cs typeface="Courier" charset="0"/>
              </a:rPr>
              <a:t>…</a:t>
            </a:r>
            <a:endParaRPr lang="en-US" dirty="0">
              <a:latin typeface="Courier" charset="0"/>
              <a:ea typeface="Courier" charset="0"/>
              <a:cs typeface="Courier" charset="0"/>
            </a:endParaRPr>
          </a:p>
          <a:p>
            <a:pPr marL="0" indent="0">
              <a:buNone/>
            </a:pPr>
            <a:r>
              <a:rPr lang="en-US" dirty="0"/>
              <a:t>W</a:t>
            </a:r>
            <a:r>
              <a:rPr lang="en-US" dirty="0" smtClean="0"/>
              <a:t>e </a:t>
            </a:r>
            <a:r>
              <a:rPr lang="en-US" dirty="0"/>
              <a:t>specify a range containing zero items using two indices that are equal</a:t>
            </a:r>
            <a:r>
              <a:rPr lang="en-US" dirty="0" smtClean="0"/>
              <a:t>.</a:t>
            </a:r>
            <a:endParaRPr lang="en-US" dirty="0"/>
          </a:p>
        </p:txBody>
      </p:sp>
    </p:spTree>
    <p:extLst>
      <p:ext uri="{BB962C8B-B14F-4D97-AF65-F5344CB8AC3E}">
        <p14:creationId xmlns:p14="http://schemas.microsoft.com/office/powerpoint/2010/main" val="1451345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&amp; Sorting II</a:t>
            </a:r>
            <a:br>
              <a:rPr lang="en-US" dirty="0" smtClean="0"/>
            </a:br>
            <a:r>
              <a:rPr lang="en-US" dirty="0" smtClean="0"/>
              <a:t>Reference-to-</a:t>
            </a:r>
            <a:r>
              <a:rPr lang="en-US" dirty="0" err="1" smtClean="0"/>
              <a:t>Const</a:t>
            </a:r>
            <a:r>
              <a:rPr lang="en-US" dirty="0" smtClean="0"/>
              <a:t> [1/4]</a:t>
            </a:r>
            <a:endParaRPr lang="en-US" dirty="0"/>
          </a:p>
        </p:txBody>
      </p:sp>
      <p:sp>
        <p:nvSpPr>
          <p:cNvPr id="3" name="Content Placeholder 2"/>
          <p:cNvSpPr>
            <a:spLocks noGrp="1"/>
          </p:cNvSpPr>
          <p:nvPr>
            <p:ph idx="1"/>
          </p:nvPr>
        </p:nvSpPr>
        <p:spPr/>
        <p:txBody>
          <a:bodyPr/>
          <a:lstStyle/>
          <a:p>
            <a:pPr marL="0" indent="0">
              <a:buNone/>
            </a:pPr>
            <a:r>
              <a:rPr lang="en-US" dirty="0"/>
              <a:t>Binary Search lets us deal easily with large datasets. But </a:t>
            </a:r>
            <a:r>
              <a:rPr lang="en-US" dirty="0" smtClean="0"/>
              <a:t>the </a:t>
            </a:r>
            <a:r>
              <a:rPr lang="en-US" dirty="0"/>
              <a:t>two parameter-passing methods we have seen (by value, by reference) </a:t>
            </a:r>
            <a:r>
              <a:rPr lang="en-US" dirty="0" smtClean="0"/>
              <a:t>are often inappropriate </a:t>
            </a:r>
            <a:r>
              <a:rPr lang="en-US" dirty="0"/>
              <a:t>for use with </a:t>
            </a:r>
            <a:r>
              <a:rPr lang="en-US" dirty="0" smtClean="0"/>
              <a:t>large datasets.</a:t>
            </a:r>
          </a:p>
          <a:p>
            <a:pPr lvl="1"/>
            <a:r>
              <a:rPr lang="en-US" dirty="0" smtClean="0"/>
              <a:t>The </a:t>
            </a:r>
            <a:r>
              <a:rPr lang="en-US" dirty="0"/>
              <a:t>problem with passing </a:t>
            </a:r>
            <a:r>
              <a:rPr lang="en-US" b="1" dirty="0"/>
              <a:t>by value</a:t>
            </a:r>
            <a:r>
              <a:rPr lang="en-US" dirty="0"/>
              <a:t> is that it makes a copy, which can be time-consuming for a large </a:t>
            </a:r>
            <a:r>
              <a:rPr lang="en-US" dirty="0" smtClean="0"/>
              <a:t>dataset.</a:t>
            </a:r>
          </a:p>
          <a:p>
            <a:pPr lvl="1"/>
            <a:r>
              <a:rPr lang="en-US" dirty="0" smtClean="0"/>
              <a:t>The </a:t>
            </a:r>
            <a:r>
              <a:rPr lang="en-US" dirty="0"/>
              <a:t>problem with passing </a:t>
            </a:r>
            <a:r>
              <a:rPr lang="en-US" b="1" dirty="0"/>
              <a:t>by reference</a:t>
            </a:r>
            <a:r>
              <a:rPr lang="en-US" dirty="0"/>
              <a:t> is that it allows a function to modify the dataset</a:t>
            </a:r>
            <a:r>
              <a:rPr lang="en-US" dirty="0" smtClean="0"/>
              <a:t>. (If this is what we want, then fine; but often we do not want it.)</a:t>
            </a:r>
            <a:endParaRPr lang="en-US" dirty="0"/>
          </a:p>
          <a:p>
            <a:pPr marL="0" indent="0">
              <a:buNone/>
            </a:pPr>
            <a:r>
              <a:rPr lang="en-US" dirty="0"/>
              <a:t>A third method, which </a:t>
            </a:r>
            <a:r>
              <a:rPr lang="en-US" i="1" dirty="0"/>
              <a:t>is</a:t>
            </a:r>
            <a:r>
              <a:rPr lang="en-US" dirty="0"/>
              <a:t> </a:t>
            </a:r>
            <a:r>
              <a:rPr lang="en-US" dirty="0" smtClean="0"/>
              <a:t>appropriate, is </a:t>
            </a:r>
            <a:r>
              <a:rPr lang="en-US" dirty="0"/>
              <a:t>passing </a:t>
            </a:r>
            <a:r>
              <a:rPr lang="en-US" b="1" dirty="0"/>
              <a:t>by reference-to-const</a:t>
            </a:r>
            <a:r>
              <a:rPr lang="en-US" dirty="0"/>
              <a:t>. This does not copy the argument. However, it does not allow the function to modify </a:t>
            </a:r>
            <a:r>
              <a:rPr lang="en-US" dirty="0" smtClean="0"/>
              <a:t>it.</a:t>
            </a:r>
          </a:p>
        </p:txBody>
      </p:sp>
    </p:spTree>
    <p:extLst>
      <p:ext uri="{BB962C8B-B14F-4D97-AF65-F5344CB8AC3E}">
        <p14:creationId xmlns:p14="http://schemas.microsoft.com/office/powerpoint/2010/main" val="1591779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&amp; Sorting II</a:t>
            </a:r>
            <a:br>
              <a:rPr lang="en-US" dirty="0" smtClean="0"/>
            </a:br>
            <a:r>
              <a:rPr lang="en-US" dirty="0" smtClean="0"/>
              <a:t>Reference-to-</a:t>
            </a:r>
            <a:r>
              <a:rPr lang="en-US" dirty="0" err="1" smtClean="0"/>
              <a:t>Const</a:t>
            </a:r>
            <a:r>
              <a:rPr lang="en-US" dirty="0" smtClean="0"/>
              <a:t> [2/4]</a:t>
            </a:r>
            <a:endParaRPr lang="en-US" dirty="0"/>
          </a:p>
        </p:txBody>
      </p:sp>
      <p:sp>
        <p:nvSpPr>
          <p:cNvPr id="3" name="Content Placeholder 2"/>
          <p:cNvSpPr>
            <a:spLocks noGrp="1"/>
          </p:cNvSpPr>
          <p:nvPr>
            <p:ph idx="1"/>
          </p:nvPr>
        </p:nvSpPr>
        <p:spPr/>
        <p:txBody>
          <a:bodyPr/>
          <a:lstStyle/>
          <a:p>
            <a:pPr marL="0" indent="0">
              <a:buNone/>
            </a:pPr>
            <a:r>
              <a:rPr lang="en-US" dirty="0"/>
              <a:t>Passing by reference-to-</a:t>
            </a:r>
            <a:r>
              <a:rPr lang="en-US" dirty="0" err="1"/>
              <a:t>const</a:t>
            </a:r>
            <a:r>
              <a:rPr lang="en-US" dirty="0"/>
              <a:t> </a:t>
            </a:r>
            <a:r>
              <a:rPr lang="en-US" dirty="0" smtClean="0"/>
              <a:t>is written much </a:t>
            </a:r>
            <a:r>
              <a:rPr lang="en-US" dirty="0"/>
              <a:t>like passing </a:t>
            </a:r>
            <a:r>
              <a:rPr lang="en-US" dirty="0" smtClean="0"/>
              <a:t>by</a:t>
            </a:r>
            <a:r>
              <a:rPr lang="en-US" dirty="0">
                <a:latin typeface="Courier" charset="0"/>
                <a:ea typeface="Courier" charset="0"/>
                <a:cs typeface="Courier" charset="0"/>
              </a:rPr>
              <a:t> </a:t>
            </a:r>
            <a:r>
              <a:rPr lang="en-US" dirty="0" smtClean="0"/>
              <a:t> reference; however, </a:t>
            </a:r>
            <a:r>
              <a:rPr lang="en-US" dirty="0"/>
              <a:t>we place “</a:t>
            </a:r>
            <a:r>
              <a:rPr lang="en-US" dirty="0" err="1">
                <a:latin typeface="Courier" charset="0"/>
                <a:ea typeface="Courier" charset="0"/>
                <a:cs typeface="Courier" charset="0"/>
              </a:rPr>
              <a:t>const</a:t>
            </a:r>
            <a:r>
              <a:rPr lang="en-US" dirty="0"/>
              <a:t>” just before the parameter type</a:t>
            </a:r>
            <a:r>
              <a:rPr lang="en-US" dirty="0" smtClean="0"/>
              <a:t>.</a:t>
            </a:r>
            <a:r>
              <a:rPr lang="en-US" dirty="0">
                <a:latin typeface="Courier" charset="0"/>
                <a:ea typeface="Courier" charset="0"/>
                <a:cs typeface="Courier" charset="0"/>
              </a:rPr>
              <a:t> </a:t>
            </a:r>
            <a:endParaRPr lang="en-US" dirty="0"/>
          </a:p>
          <a:p>
            <a:pPr marL="0" indent="0">
              <a:buNone/>
            </a:pPr>
            <a:r>
              <a:rPr lang="en-US" dirty="0"/>
              <a:t>A</a:t>
            </a:r>
            <a:r>
              <a:rPr lang="en-US" dirty="0" smtClean="0"/>
              <a:t> </a:t>
            </a:r>
            <a:r>
              <a:rPr lang="en-US" dirty="0"/>
              <a:t>function </a:t>
            </a:r>
            <a:r>
              <a:rPr lang="en-US" dirty="0" smtClean="0"/>
              <a:t>taking a </a:t>
            </a:r>
            <a:r>
              <a:rPr lang="en-US" dirty="0">
                <a:latin typeface="Courier" charset="0"/>
                <a:ea typeface="Courier" charset="0"/>
                <a:cs typeface="Courier" charset="0"/>
              </a:rPr>
              <a:t>vector&lt;string&gt;</a:t>
            </a:r>
            <a:r>
              <a:rPr lang="en-US" dirty="0"/>
              <a:t> by </a:t>
            </a:r>
            <a:r>
              <a:rPr lang="en-US" dirty="0" smtClean="0"/>
              <a:t>reference-to-</a:t>
            </a:r>
            <a:r>
              <a:rPr lang="en-US" dirty="0" err="1" smtClean="0"/>
              <a:t>const</a:t>
            </a:r>
            <a:r>
              <a:rPr lang="en-US" dirty="0" smtClean="0"/>
              <a:t>:</a:t>
            </a:r>
            <a:endParaRPr lang="en-US" dirty="0"/>
          </a:p>
          <a:p>
            <a:pPr marL="0" indent="0">
              <a:buNone/>
            </a:pPr>
            <a:r>
              <a:rPr lang="en-US" dirty="0">
                <a:latin typeface="Courier"/>
                <a:cs typeface="Courier"/>
              </a:rPr>
              <a:t>void foo(</a:t>
            </a:r>
            <a:r>
              <a:rPr lang="en-US" dirty="0" err="1">
                <a:latin typeface="Courier"/>
                <a:cs typeface="Courier"/>
              </a:rPr>
              <a:t>const</a:t>
            </a:r>
            <a:r>
              <a:rPr lang="en-US" dirty="0">
                <a:latin typeface="Courier"/>
                <a:cs typeface="Courier"/>
              </a:rPr>
              <a:t> vector&lt;string&gt; &amp; data</a:t>
            </a:r>
            <a:r>
              <a:rPr lang="en-US" dirty="0" smtClean="0">
                <a:latin typeface="Courier"/>
                <a:cs typeface="Courier"/>
              </a:rPr>
              <a:t>)</a:t>
            </a:r>
            <a:br>
              <a:rPr lang="en-US" dirty="0" smtClean="0">
                <a:latin typeface="Courier"/>
                <a:cs typeface="Courier"/>
              </a:rPr>
            </a:br>
            <a:r>
              <a:rPr lang="en-US" dirty="0" smtClean="0">
                <a:latin typeface="Courier"/>
                <a:cs typeface="Courier"/>
              </a:rPr>
              <a:t>{</a:t>
            </a:r>
            <a:br>
              <a:rPr lang="en-US" dirty="0" smtClean="0">
                <a:latin typeface="Courier"/>
                <a:cs typeface="Courier"/>
              </a:rPr>
            </a:br>
            <a:r>
              <a:rPr lang="en-US" dirty="0" smtClean="0">
                <a:latin typeface="Courier"/>
                <a:cs typeface="Courier"/>
              </a:rPr>
              <a:t>    …</a:t>
            </a:r>
            <a:endParaRPr lang="en-US" dirty="0"/>
          </a:p>
          <a:p>
            <a:pPr marL="0" indent="0">
              <a:buNone/>
            </a:pPr>
            <a:r>
              <a:rPr lang="en-US" dirty="0"/>
              <a:t>Passing by reference-to-</a:t>
            </a:r>
            <a:r>
              <a:rPr lang="en-US" dirty="0" err="1"/>
              <a:t>const</a:t>
            </a:r>
            <a:r>
              <a:rPr lang="en-US" dirty="0"/>
              <a:t> is our preferred method </a:t>
            </a:r>
            <a:r>
              <a:rPr lang="en-US" dirty="0" smtClean="0"/>
              <a:t>when </a:t>
            </a:r>
            <a:r>
              <a:rPr lang="en-US" dirty="0"/>
              <a:t>passing things that may be large (</a:t>
            </a:r>
            <a:r>
              <a:rPr lang="en-US" dirty="0">
                <a:latin typeface="Courier" charset="0"/>
                <a:ea typeface="Courier" charset="0"/>
                <a:cs typeface="Courier" charset="0"/>
              </a:rPr>
              <a:t>vector</a:t>
            </a:r>
            <a:r>
              <a:rPr lang="en-US" dirty="0"/>
              <a:t>, </a:t>
            </a:r>
            <a:r>
              <a:rPr lang="en-US" dirty="0" smtClean="0">
                <a:latin typeface="Courier" charset="0"/>
                <a:ea typeface="Courier" charset="0"/>
                <a:cs typeface="Courier" charset="0"/>
              </a:rPr>
              <a:t>string</a:t>
            </a:r>
            <a:r>
              <a:rPr lang="en-US" dirty="0"/>
              <a:t>, etc.) to a function that is not supposed to modify them</a:t>
            </a:r>
            <a:r>
              <a:rPr lang="en-US" dirty="0" smtClean="0"/>
              <a:t>.</a:t>
            </a:r>
            <a:r>
              <a:rPr lang="en-US" dirty="0">
                <a:latin typeface="Courier" charset="0"/>
                <a:ea typeface="Courier" charset="0"/>
                <a:cs typeface="Courier" charset="0"/>
              </a:rPr>
              <a:t> </a:t>
            </a:r>
            <a:endParaRPr lang="en-US" dirty="0" smtClean="0"/>
          </a:p>
          <a:p>
            <a:pPr marL="0" indent="0">
              <a:buNone/>
            </a:pPr>
            <a:r>
              <a:rPr lang="en-US" dirty="0" smtClean="0"/>
              <a:t>Passing a large object by value is a </a:t>
            </a:r>
            <a:r>
              <a:rPr lang="en-US" i="1" dirty="0" smtClean="0"/>
              <a:t>code smell</a:t>
            </a:r>
            <a:r>
              <a:rPr lang="en-US" dirty="0" smtClean="0"/>
              <a:t>.</a:t>
            </a:r>
            <a:endParaRPr lang="en-US" dirty="0"/>
          </a:p>
        </p:txBody>
      </p:sp>
    </p:spTree>
    <p:extLst>
      <p:ext uri="{BB962C8B-B14F-4D97-AF65-F5344CB8AC3E}">
        <p14:creationId xmlns:p14="http://schemas.microsoft.com/office/powerpoint/2010/main" val="2003625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&amp; Sorting II</a:t>
            </a:r>
            <a:br>
              <a:rPr lang="en-US" dirty="0" smtClean="0"/>
            </a:br>
            <a:r>
              <a:rPr lang="en-US" dirty="0" smtClean="0"/>
              <a:t>Reference-to-</a:t>
            </a:r>
            <a:r>
              <a:rPr lang="en-US" dirty="0" err="1" smtClean="0"/>
              <a:t>Const</a:t>
            </a:r>
            <a:r>
              <a:rPr lang="en-US" dirty="0" smtClean="0"/>
              <a:t> [3/4]</a:t>
            </a:r>
            <a:endParaRPr lang="en-US" dirty="0"/>
          </a:p>
        </p:txBody>
      </p:sp>
      <p:sp>
        <p:nvSpPr>
          <p:cNvPr id="3" name="Content Placeholder 2"/>
          <p:cNvSpPr>
            <a:spLocks noGrp="1"/>
          </p:cNvSpPr>
          <p:nvPr>
            <p:ph idx="1"/>
          </p:nvPr>
        </p:nvSpPr>
        <p:spPr/>
        <p:txBody>
          <a:bodyPr/>
          <a:lstStyle/>
          <a:p>
            <a:pPr marL="0" indent="0">
              <a:buNone/>
            </a:pPr>
            <a:r>
              <a:rPr lang="en-US" dirty="0" smtClean="0"/>
              <a:t>Passing </a:t>
            </a:r>
            <a:r>
              <a:rPr lang="en-US" dirty="0"/>
              <a:t>by reference </a:t>
            </a:r>
            <a:r>
              <a:rPr lang="en-US" dirty="0" smtClean="0"/>
              <a:t>means, “This </a:t>
            </a:r>
            <a:r>
              <a:rPr lang="en-US" dirty="0"/>
              <a:t>function </a:t>
            </a:r>
            <a:r>
              <a:rPr lang="en-US" dirty="0" smtClean="0"/>
              <a:t>can change </a:t>
            </a:r>
            <a:r>
              <a:rPr lang="en-US" dirty="0"/>
              <a:t>this </a:t>
            </a:r>
            <a:r>
              <a:rPr lang="en-US" dirty="0" smtClean="0"/>
              <a:t>value”.</a:t>
            </a:r>
            <a:endParaRPr lang="en-US" dirty="0"/>
          </a:p>
          <a:p>
            <a:pPr marL="0" indent="0">
              <a:buNone/>
            </a:pPr>
            <a:r>
              <a:rPr lang="en-US" dirty="0">
                <a:latin typeface="Courier" charset="0"/>
                <a:ea typeface="Courier" charset="0"/>
                <a:cs typeface="Courier" charset="0"/>
              </a:rPr>
              <a:t>void capitalize(string </a:t>
            </a:r>
            <a:r>
              <a:rPr lang="en-US" dirty="0" smtClean="0">
                <a:latin typeface="Courier" charset="0"/>
                <a:ea typeface="Courier" charset="0"/>
                <a:cs typeface="Courier" charset="0"/>
              </a:rPr>
              <a:t>&amp; word) {</a:t>
            </a:r>
            <a:endParaRPr lang="en-US" dirty="0">
              <a:latin typeface="Courier" charset="0"/>
              <a:ea typeface="Courier" charset="0"/>
              <a:cs typeface="Courier" charset="0"/>
            </a:endParaRPr>
          </a:p>
          <a:p>
            <a:pPr marL="0" indent="0">
              <a:buNone/>
            </a:pPr>
            <a:r>
              <a:rPr lang="en-US" dirty="0"/>
              <a:t>Passing by value, or by reference-to-</a:t>
            </a:r>
            <a:r>
              <a:rPr lang="en-US" dirty="0" err="1"/>
              <a:t>const</a:t>
            </a:r>
            <a:r>
              <a:rPr lang="en-US" dirty="0"/>
              <a:t>, </a:t>
            </a:r>
            <a:r>
              <a:rPr lang="en-US" dirty="0" smtClean="0"/>
              <a:t>means, “This </a:t>
            </a:r>
            <a:r>
              <a:rPr lang="en-US" dirty="0"/>
              <a:t>function will not change this value</a:t>
            </a:r>
            <a:r>
              <a:rPr lang="en-US" dirty="0" smtClean="0"/>
              <a:t>.”</a:t>
            </a:r>
          </a:p>
          <a:p>
            <a:pPr marL="0" indent="0">
              <a:buNone/>
            </a:pPr>
            <a:r>
              <a:rPr lang="en-US" dirty="0" smtClean="0"/>
              <a:t>Which method is chosen is not </a:t>
            </a:r>
            <a:r>
              <a:rPr lang="en-US" dirty="0"/>
              <a:t>important to the </a:t>
            </a:r>
            <a:r>
              <a:rPr lang="en-US" dirty="0" smtClean="0"/>
              <a:t>calling code, </a:t>
            </a:r>
            <a:r>
              <a:rPr lang="en-US" dirty="0"/>
              <a:t>but as </a:t>
            </a:r>
            <a:r>
              <a:rPr lang="en-US" dirty="0" smtClean="0"/>
              <a:t>function implementers, </a:t>
            </a:r>
            <a:r>
              <a:rPr lang="en-US" dirty="0"/>
              <a:t>we should pass small things by value, and </a:t>
            </a:r>
            <a:r>
              <a:rPr lang="en-US" dirty="0" smtClean="0"/>
              <a:t>possibly larger </a:t>
            </a:r>
            <a:r>
              <a:rPr lang="en-US" dirty="0"/>
              <a:t>things by reference-to-const.</a:t>
            </a:r>
          </a:p>
          <a:p>
            <a:pPr marL="0" indent="0">
              <a:buNone/>
            </a:pPr>
            <a:r>
              <a:rPr lang="en-US" dirty="0" err="1">
                <a:latin typeface="Courier" charset="0"/>
                <a:ea typeface="Courier" charset="0"/>
                <a:cs typeface="Courier" charset="0"/>
              </a:rPr>
              <a:t>int</a:t>
            </a:r>
            <a:r>
              <a:rPr lang="en-US" dirty="0">
                <a:latin typeface="Courier" charset="0"/>
                <a:ea typeface="Courier" charset="0"/>
                <a:cs typeface="Courier" charset="0"/>
              </a:rPr>
              <a:t> square(</a:t>
            </a:r>
            <a:r>
              <a:rPr lang="en-US" dirty="0" err="1">
                <a:latin typeface="Courier" charset="0"/>
                <a:ea typeface="Courier" charset="0"/>
                <a:cs typeface="Courier" charset="0"/>
              </a:rPr>
              <a:t>int</a:t>
            </a:r>
            <a:r>
              <a:rPr lang="en-US" dirty="0">
                <a:latin typeface="Courier" charset="0"/>
                <a:ea typeface="Courier" charset="0"/>
                <a:cs typeface="Courier" charset="0"/>
              </a:rPr>
              <a:t> x) {</a:t>
            </a:r>
          </a:p>
          <a:p>
            <a:pPr marL="0" indent="0">
              <a:buNone/>
            </a:pPr>
            <a:r>
              <a:rPr lang="en-US" dirty="0">
                <a:latin typeface="Courier" charset="0"/>
                <a:ea typeface="Courier" charset="0"/>
                <a:cs typeface="Courier" charset="0"/>
              </a:rPr>
              <a:t>void </a:t>
            </a:r>
            <a:r>
              <a:rPr lang="en-US" dirty="0" err="1">
                <a:latin typeface="Courier" charset="0"/>
                <a:ea typeface="Courier" charset="0"/>
                <a:cs typeface="Courier" charset="0"/>
              </a:rPr>
              <a:t>printTenTimes</a:t>
            </a:r>
            <a:r>
              <a:rPr lang="en-US" dirty="0">
                <a:latin typeface="Courier" charset="0"/>
                <a:ea typeface="Courier" charset="0"/>
                <a:cs typeface="Courier" charset="0"/>
              </a:rPr>
              <a:t>(</a:t>
            </a:r>
            <a:r>
              <a:rPr lang="en-US" dirty="0" err="1">
                <a:latin typeface="Courier" charset="0"/>
                <a:ea typeface="Courier" charset="0"/>
                <a:cs typeface="Courier" charset="0"/>
              </a:rPr>
              <a:t>const</a:t>
            </a:r>
            <a:r>
              <a:rPr lang="en-US" dirty="0">
                <a:latin typeface="Courier" charset="0"/>
                <a:ea typeface="Courier" charset="0"/>
                <a:cs typeface="Courier" charset="0"/>
              </a:rPr>
              <a:t> string </a:t>
            </a:r>
            <a:r>
              <a:rPr lang="en-US" dirty="0" smtClean="0">
                <a:latin typeface="Courier" charset="0"/>
                <a:ea typeface="Courier" charset="0"/>
                <a:cs typeface="Courier" charset="0"/>
              </a:rPr>
              <a:t>&amp; word</a:t>
            </a:r>
            <a:r>
              <a:rPr lang="en-US" dirty="0">
                <a:latin typeface="Courier" charset="0"/>
                <a:ea typeface="Courier" charset="0"/>
                <a:cs typeface="Courier" charset="0"/>
              </a:rPr>
              <a:t>) {</a:t>
            </a:r>
          </a:p>
        </p:txBody>
      </p:sp>
    </p:spTree>
    <p:extLst>
      <p:ext uri="{BB962C8B-B14F-4D97-AF65-F5344CB8AC3E}">
        <p14:creationId xmlns:p14="http://schemas.microsoft.com/office/powerpoint/2010/main" val="1161548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&amp; Sorting II</a:t>
            </a:r>
            <a:br>
              <a:rPr lang="en-US" dirty="0" smtClean="0"/>
            </a:br>
            <a:r>
              <a:rPr lang="en-US" dirty="0" smtClean="0"/>
              <a:t>Reference-to-</a:t>
            </a:r>
            <a:r>
              <a:rPr lang="en-US" dirty="0" err="1" smtClean="0"/>
              <a:t>Const</a:t>
            </a:r>
            <a:r>
              <a:rPr lang="en-US" dirty="0" smtClean="0"/>
              <a:t> [4/4]</a:t>
            </a:r>
            <a:endParaRPr lang="en-US" dirty="0"/>
          </a:p>
        </p:txBody>
      </p:sp>
      <p:sp>
        <p:nvSpPr>
          <p:cNvPr id="3" name="Content Placeholder 2"/>
          <p:cNvSpPr>
            <a:spLocks noGrp="1"/>
          </p:cNvSpPr>
          <p:nvPr>
            <p:ph idx="1"/>
          </p:nvPr>
        </p:nvSpPr>
        <p:spPr/>
        <p:txBody>
          <a:bodyPr/>
          <a:lstStyle/>
          <a:p>
            <a:pPr marL="0" indent="0">
              <a:buNone/>
            </a:pPr>
            <a:r>
              <a:rPr lang="en-US" dirty="0" smtClean="0"/>
              <a:t>We can also use reference-to-</a:t>
            </a:r>
            <a:r>
              <a:rPr lang="en-US" dirty="0" err="1" smtClean="0"/>
              <a:t>const</a:t>
            </a:r>
            <a:r>
              <a:rPr lang="en-US" dirty="0" smtClean="0"/>
              <a:t> in a range-based for-loop.</a:t>
            </a:r>
          </a:p>
          <a:p>
            <a:pPr marL="0" indent="0">
              <a:buNone/>
            </a:pPr>
            <a:r>
              <a:rPr lang="en-US" dirty="0" smtClean="0"/>
              <a:t>We would do this when each item in a dataset has the possibility of being large, and we do not wish to modify the items.</a:t>
            </a:r>
          </a:p>
          <a:p>
            <a:pPr marL="0" indent="0">
              <a:buNone/>
            </a:pPr>
            <a:r>
              <a:rPr lang="en-US" dirty="0">
                <a:latin typeface="Courier" charset="0"/>
                <a:ea typeface="Courier" charset="0"/>
                <a:cs typeface="Courier" charset="0"/>
              </a:rPr>
              <a:t>v</a:t>
            </a:r>
            <a:r>
              <a:rPr lang="en-US" dirty="0" smtClean="0">
                <a:latin typeface="Courier" charset="0"/>
                <a:ea typeface="Courier" charset="0"/>
                <a:cs typeface="Courier" charset="0"/>
              </a:rPr>
              <a:t>ector&lt;string&gt; data;  // A string can be large</a:t>
            </a:r>
            <a:br>
              <a:rPr lang="en-US" dirty="0" smtClean="0">
                <a:latin typeface="Courier" charset="0"/>
                <a:ea typeface="Courier" charset="0"/>
                <a:cs typeface="Courier" charset="0"/>
              </a:rPr>
            </a:br>
            <a:r>
              <a:rPr lang="en-US" dirty="0">
                <a:latin typeface="Courier" charset="0"/>
                <a:ea typeface="Courier" charset="0"/>
                <a:cs typeface="Courier" charset="0"/>
              </a:rPr>
              <a:t/>
            </a:r>
            <a:br>
              <a:rPr lang="en-US" dirty="0">
                <a:latin typeface="Courier" charset="0"/>
                <a:ea typeface="Courier" charset="0"/>
                <a:cs typeface="Courier" charset="0"/>
              </a:rPr>
            </a:br>
            <a:r>
              <a:rPr lang="en-US" dirty="0" smtClean="0">
                <a:latin typeface="Courier" charset="0"/>
                <a:ea typeface="Courier" charset="0"/>
                <a:cs typeface="Courier" charset="0"/>
              </a:rPr>
              <a:t>for (</a:t>
            </a:r>
            <a:r>
              <a:rPr lang="en-US" dirty="0" err="1" smtClean="0">
                <a:latin typeface="Courier" charset="0"/>
                <a:ea typeface="Courier" charset="0"/>
                <a:cs typeface="Courier" charset="0"/>
              </a:rPr>
              <a:t>const</a:t>
            </a:r>
            <a:r>
              <a:rPr lang="en-US" dirty="0" smtClean="0">
                <a:latin typeface="Courier" charset="0"/>
                <a:ea typeface="Courier" charset="0"/>
                <a:cs typeface="Courier" charset="0"/>
              </a:rPr>
              <a:t> auto &amp; s : data) </a:t>
            </a:r>
            <a:br>
              <a:rPr lang="en-US" dirty="0" smtClean="0">
                <a:latin typeface="Courier" charset="0"/>
                <a:ea typeface="Courier" charset="0"/>
                <a:cs typeface="Courier" charset="0"/>
              </a:rPr>
            </a:br>
            <a:r>
              <a:rPr lang="en-US" dirty="0" smtClean="0">
                <a:latin typeface="Courier" charset="0"/>
                <a:ea typeface="Courier" charset="0"/>
                <a:cs typeface="Courier" charset="0"/>
              </a:rPr>
              <a:t>{</a:t>
            </a:r>
            <a:br>
              <a:rPr lang="en-US" dirty="0" smtClean="0">
                <a:latin typeface="Courier" charset="0"/>
                <a:ea typeface="Courier" charset="0"/>
                <a:cs typeface="Courier" charset="0"/>
              </a:rPr>
            </a:br>
            <a:r>
              <a:rPr lang="en-US" dirty="0" smtClean="0">
                <a:latin typeface="Courier" charset="0"/>
                <a:ea typeface="Courier" charset="0"/>
                <a:cs typeface="Courier" charset="0"/>
              </a:rPr>
              <a:t>    </a:t>
            </a:r>
            <a:r>
              <a:rPr lang="mr-IN" dirty="0" smtClean="0">
                <a:latin typeface="Courier" charset="0"/>
                <a:ea typeface="Courier" charset="0"/>
                <a:cs typeface="Courier" charset="0"/>
              </a:rPr>
              <a:t>…</a:t>
            </a:r>
            <a:endParaRPr lang="en-US" dirty="0">
              <a:latin typeface="Courier" charset="0"/>
              <a:ea typeface="Courier" charset="0"/>
              <a:cs typeface="Courier" charset="0"/>
            </a:endParaRPr>
          </a:p>
        </p:txBody>
      </p:sp>
    </p:spTree>
    <p:extLst>
      <p:ext uri="{BB962C8B-B14F-4D97-AF65-F5344CB8AC3E}">
        <p14:creationId xmlns:p14="http://schemas.microsoft.com/office/powerpoint/2010/main" val="1141690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&amp; Sorting II</a:t>
            </a:r>
            <a:br>
              <a:rPr lang="en-US" dirty="0" smtClean="0"/>
            </a:br>
            <a:r>
              <a:rPr lang="en-US" dirty="0" smtClean="0"/>
              <a:t>Comparison</a:t>
            </a:r>
            <a:endParaRPr lang="en-US" dirty="0"/>
          </a:p>
        </p:txBody>
      </p:sp>
      <p:sp>
        <p:nvSpPr>
          <p:cNvPr id="3" name="Content Placeholder 2"/>
          <p:cNvSpPr>
            <a:spLocks noGrp="1"/>
          </p:cNvSpPr>
          <p:nvPr>
            <p:ph idx="1"/>
          </p:nvPr>
        </p:nvSpPr>
        <p:spPr/>
        <p:txBody>
          <a:bodyPr/>
          <a:lstStyle/>
          <a:p>
            <a:pPr marL="0" indent="0">
              <a:buNone/>
            </a:pPr>
            <a:r>
              <a:rPr lang="en-US" dirty="0"/>
              <a:t>Binary Search is </a:t>
            </a:r>
            <a:r>
              <a:rPr lang="en-US" i="1" dirty="0"/>
              <a:t>much</a:t>
            </a:r>
            <a:r>
              <a:rPr lang="en-US" dirty="0"/>
              <a:t> faster than </a:t>
            </a:r>
            <a:r>
              <a:rPr lang="en-US" dirty="0" smtClean="0"/>
              <a:t>Sequential Search</a:t>
            </a:r>
            <a:r>
              <a:rPr lang="en-US" dirty="0"/>
              <a:t>, particularly for large </a:t>
            </a:r>
            <a:r>
              <a:rPr lang="en-US" dirty="0" smtClean="0"/>
              <a:t>datasets. Sequential Search may require looking at every item. For </a:t>
            </a:r>
            <a:r>
              <a:rPr lang="en-US" dirty="0"/>
              <a:t>a dataset containing </a:t>
            </a:r>
            <a:r>
              <a:rPr lang="en-US" i="1" dirty="0"/>
              <a:t>n</a:t>
            </a:r>
            <a:r>
              <a:rPr lang="en-US" dirty="0"/>
              <a:t> items, </a:t>
            </a:r>
            <a:r>
              <a:rPr lang="en-US" dirty="0" smtClean="0"/>
              <a:t>it does up to </a:t>
            </a:r>
            <a:r>
              <a:rPr lang="en-US" i="1" dirty="0" smtClean="0"/>
              <a:t>n</a:t>
            </a:r>
            <a:r>
              <a:rPr lang="en-US" dirty="0" smtClean="0"/>
              <a:t> lookups</a:t>
            </a:r>
            <a:r>
              <a:rPr lang="en-US" dirty="0"/>
              <a:t>. Binary Search, on the other hand, only does </a:t>
            </a:r>
            <a:r>
              <a:rPr lang="en-US" dirty="0" smtClean="0"/>
              <a:t>roughly </a:t>
            </a:r>
            <a:r>
              <a:rPr lang="en-US" dirty="0"/>
              <a:t>log</a:t>
            </a:r>
            <a:r>
              <a:rPr lang="en-US" baseline="-25000" dirty="0"/>
              <a:t>2</a:t>
            </a:r>
            <a:r>
              <a:rPr lang="en-US" i="1" dirty="0"/>
              <a:t>n</a:t>
            </a:r>
            <a:r>
              <a:rPr lang="en-US" dirty="0"/>
              <a:t> </a:t>
            </a:r>
            <a:r>
              <a:rPr lang="en-US" dirty="0" smtClean="0"/>
              <a:t>lookups.</a:t>
            </a:r>
            <a:endParaRPr lang="en-US" dirty="0"/>
          </a:p>
          <a:p>
            <a:pPr marL="0" indent="0">
              <a:buNone/>
            </a:pPr>
            <a:r>
              <a:rPr lang="en-US" dirty="0" smtClean="0"/>
              <a:t>Compare these following values of </a:t>
            </a:r>
            <a:r>
              <a:rPr lang="en-US" i="1" dirty="0" smtClean="0"/>
              <a:t>n</a:t>
            </a:r>
            <a:r>
              <a:rPr lang="en-US" dirty="0" smtClean="0"/>
              <a:t> and log</a:t>
            </a:r>
            <a:r>
              <a:rPr lang="en-US" baseline="-25000" dirty="0" smtClean="0"/>
              <a:t>2</a:t>
            </a:r>
            <a:r>
              <a:rPr lang="en-US" i="1" dirty="0" smtClean="0"/>
              <a:t>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29030437"/>
              </p:ext>
            </p:extLst>
          </p:nvPr>
        </p:nvGraphicFramePr>
        <p:xfrm>
          <a:off x="1394653" y="3947160"/>
          <a:ext cx="6096000" cy="222504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i="1" dirty="0" smtClean="0"/>
                        <a:t>n</a:t>
                      </a:r>
                      <a:endParaRPr lang="en-US" i="1" dirty="0"/>
                    </a:p>
                  </a:txBody>
                  <a:tcPr/>
                </a:tc>
                <a:tc>
                  <a:txBody>
                    <a:bodyPr/>
                    <a:lstStyle/>
                    <a:p>
                      <a:pPr algn="ctr"/>
                      <a:r>
                        <a:rPr lang="en-US" dirty="0" smtClean="0"/>
                        <a:t>log</a:t>
                      </a:r>
                      <a:r>
                        <a:rPr lang="en-US" baseline="-25000" dirty="0" smtClean="0"/>
                        <a:t>2</a:t>
                      </a:r>
                      <a:r>
                        <a:rPr lang="en-US" i="1" dirty="0" smtClean="0"/>
                        <a:t>n</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1</a:t>
                      </a:r>
                    </a:p>
                  </a:txBody>
                  <a:tcPr/>
                </a:tc>
              </a:tr>
              <a:tr h="370840">
                <a:tc>
                  <a:txBody>
                    <a:bodyPr/>
                    <a:lstStyle/>
                    <a:p>
                      <a:pPr algn="ctr"/>
                      <a:r>
                        <a:rPr lang="en-US" dirty="0" smtClean="0"/>
                        <a:t>8</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t>1,000</a:t>
                      </a:r>
                      <a:endParaRPr lang="en-US" dirty="0"/>
                    </a:p>
                  </a:txBody>
                  <a:tcPr/>
                </a:tc>
                <a:tc>
                  <a:txBody>
                    <a:bodyPr/>
                    <a:lstStyle/>
                    <a:p>
                      <a:pPr algn="ctr"/>
                      <a:r>
                        <a:rPr lang="en-US" dirty="0" smtClean="0"/>
                        <a:t>about 10</a:t>
                      </a:r>
                      <a:endParaRPr lang="en-US" dirty="0"/>
                    </a:p>
                  </a:txBody>
                  <a:tcPr/>
                </a:tc>
              </a:tr>
              <a:tr h="370840">
                <a:tc>
                  <a:txBody>
                    <a:bodyPr/>
                    <a:lstStyle/>
                    <a:p>
                      <a:pPr algn="ctr"/>
                      <a:r>
                        <a:rPr lang="en-US" dirty="0" smtClean="0"/>
                        <a:t>1,000,000</a:t>
                      </a:r>
                      <a:endParaRPr lang="en-US" dirty="0"/>
                    </a:p>
                  </a:txBody>
                  <a:tcPr/>
                </a:tc>
                <a:tc>
                  <a:txBody>
                    <a:bodyPr/>
                    <a:lstStyle/>
                    <a:p>
                      <a:pPr algn="ctr"/>
                      <a:r>
                        <a:rPr lang="en-US" dirty="0" smtClean="0"/>
                        <a:t>about 20</a:t>
                      </a:r>
                      <a:endParaRPr lang="en-US" dirty="0"/>
                    </a:p>
                  </a:txBody>
                  <a:tcPr/>
                </a:tc>
              </a:tr>
              <a:tr h="370840">
                <a:tc>
                  <a:txBody>
                    <a:bodyPr/>
                    <a:lstStyle/>
                    <a:p>
                      <a:pPr algn="ctr"/>
                      <a:r>
                        <a:rPr lang="en-US" dirty="0" smtClean="0"/>
                        <a:t>1,000,000,000</a:t>
                      </a:r>
                      <a:endParaRPr lang="en-US" dirty="0"/>
                    </a:p>
                  </a:txBody>
                  <a:tcPr/>
                </a:tc>
                <a:tc>
                  <a:txBody>
                    <a:bodyPr/>
                    <a:lstStyle/>
                    <a:p>
                      <a:pPr algn="ctr"/>
                      <a:r>
                        <a:rPr lang="en-US" dirty="0" smtClean="0"/>
                        <a:t>about 30</a:t>
                      </a:r>
                      <a:endParaRPr lang="en-US" dirty="0"/>
                    </a:p>
                  </a:txBody>
                  <a:tcPr/>
                </a:tc>
              </a:tr>
            </a:tbl>
          </a:graphicData>
        </a:graphic>
      </p:graphicFrame>
    </p:spTree>
    <p:extLst>
      <p:ext uri="{BB962C8B-B14F-4D97-AF65-F5344CB8AC3E}">
        <p14:creationId xmlns:p14="http://schemas.microsoft.com/office/powerpoint/2010/main" val="2034638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ourier"/>
              </a:rPr>
              <a:t>Review</a:t>
            </a:r>
            <a:br>
              <a:rPr lang="en-US" dirty="0" smtClean="0">
                <a:cs typeface="Courier"/>
              </a:rPr>
            </a:br>
            <a:r>
              <a:rPr lang="en-US" dirty="0" smtClean="0">
                <a:cs typeface="Courier"/>
              </a:rPr>
              <a:t>Strings III - Input </a:t>
            </a:r>
            <a:r>
              <a:rPr lang="en-US" dirty="0" smtClean="0">
                <a:cs typeface="Courier"/>
              </a:rPr>
              <a:t>Issues [1/2]</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Standard C++ stream output (“</a:t>
            </a:r>
            <a:r>
              <a:rPr lang="en-US" dirty="0" err="1" smtClean="0">
                <a:latin typeface="Courier" charset="0"/>
                <a:ea typeface="Courier" charset="0"/>
                <a:cs typeface="Courier" charset="0"/>
              </a:rPr>
              <a:t>cout</a:t>
            </a:r>
            <a:r>
              <a:rPr lang="en-US" dirty="0" smtClean="0">
                <a:latin typeface="Courier" charset="0"/>
                <a:ea typeface="Courier" charset="0"/>
                <a:cs typeface="Courier" charset="0"/>
              </a:rPr>
              <a:t> &lt;&lt; </a:t>
            </a:r>
            <a:r>
              <a:rPr lang="mr-IN" dirty="0" smtClean="0">
                <a:latin typeface="Courier" charset="0"/>
                <a:ea typeface="Courier" charset="0"/>
                <a:cs typeface="Courier" charset="0"/>
              </a:rPr>
              <a:t>…</a:t>
            </a:r>
            <a:r>
              <a:rPr lang="en-US" dirty="0" smtClean="0"/>
              <a:t>”) works fine. But the obvious input method (“</a:t>
            </a:r>
            <a:r>
              <a:rPr lang="en-US" dirty="0" err="1" smtClean="0">
                <a:latin typeface="Courier" charset="0"/>
                <a:ea typeface="Courier" charset="0"/>
                <a:cs typeface="Courier" charset="0"/>
              </a:rPr>
              <a:t>cin</a:t>
            </a:r>
            <a:r>
              <a:rPr lang="en-US" dirty="0" smtClean="0">
                <a:latin typeface="Courier" charset="0"/>
                <a:ea typeface="Courier" charset="0"/>
                <a:cs typeface="Courier" charset="0"/>
              </a:rPr>
              <a:t> &gt;&gt; </a:t>
            </a:r>
            <a:r>
              <a:rPr lang="mr-IN" dirty="0" smtClean="0">
                <a:latin typeface="Courier" charset="0"/>
                <a:ea typeface="Courier" charset="0"/>
                <a:cs typeface="Courier" charset="0"/>
              </a:rPr>
              <a:t>…</a:t>
            </a:r>
            <a:r>
              <a:rPr lang="en-US" dirty="0" smtClean="0"/>
              <a:t>”) can be problematic.</a:t>
            </a:r>
          </a:p>
          <a:p>
            <a:pPr marL="0" indent="0">
              <a:buNone/>
            </a:pPr>
            <a:r>
              <a:rPr lang="en-US" dirty="0" smtClean="0"/>
              <a:t>Why? “</a:t>
            </a:r>
            <a:r>
              <a:rPr lang="en-US" dirty="0" err="1" smtClean="0">
                <a:latin typeface="Courier" charset="0"/>
                <a:ea typeface="Courier" charset="0"/>
                <a:cs typeface="Courier" charset="0"/>
              </a:rPr>
              <a:t>cin</a:t>
            </a:r>
            <a:r>
              <a:rPr lang="en-US" dirty="0" smtClean="0">
                <a:latin typeface="Courier" charset="0"/>
                <a:ea typeface="Courier" charset="0"/>
                <a:cs typeface="Courier" charset="0"/>
              </a:rPr>
              <a:t> &gt;&gt; </a:t>
            </a:r>
            <a:r>
              <a:rPr lang="mr-IN" dirty="0" smtClean="0">
                <a:latin typeface="Courier" charset="0"/>
                <a:ea typeface="Courier" charset="0"/>
                <a:cs typeface="Courier" charset="0"/>
              </a:rPr>
              <a:t>…</a:t>
            </a:r>
            <a:r>
              <a:rPr lang="en-US" dirty="0" smtClean="0"/>
              <a:t>” does not process a whole line of input. Instead, it reads text delimited by </a:t>
            </a:r>
            <a:r>
              <a:rPr lang="en-US" b="1" dirty="0" smtClean="0"/>
              <a:t>whitespace</a:t>
            </a:r>
            <a:r>
              <a:rPr lang="en-US" dirty="0" smtClean="0"/>
              <a:t> characters.</a:t>
            </a:r>
          </a:p>
          <a:p>
            <a:pPr marL="0" indent="0">
              <a:buNone/>
            </a:pPr>
            <a:r>
              <a:rPr lang="en-US" dirty="0" smtClean="0"/>
              <a:t>Here is what “</a:t>
            </a:r>
            <a:r>
              <a:rPr lang="en-US" dirty="0" err="1" smtClean="0">
                <a:latin typeface="Courier" charset="0"/>
                <a:ea typeface="Courier" charset="0"/>
                <a:cs typeface="Courier" charset="0"/>
              </a:rPr>
              <a:t>cin</a:t>
            </a:r>
            <a:r>
              <a:rPr lang="en-US" dirty="0" smtClean="0">
                <a:latin typeface="Courier" charset="0"/>
                <a:ea typeface="Courier" charset="0"/>
                <a:cs typeface="Courier" charset="0"/>
              </a:rPr>
              <a:t> &gt;&gt; </a:t>
            </a:r>
            <a:r>
              <a:rPr lang="en-US" dirty="0" err="1" smtClean="0">
                <a:latin typeface="Courier" charset="0"/>
                <a:ea typeface="Courier" charset="0"/>
                <a:cs typeface="Courier" charset="0"/>
              </a:rPr>
              <a:t>var</a:t>
            </a:r>
            <a:r>
              <a:rPr lang="en-US" dirty="0" smtClean="0"/>
              <a:t>” actually does.</a:t>
            </a:r>
          </a:p>
          <a:p>
            <a:pPr lvl="1"/>
            <a:r>
              <a:rPr lang="en-US" dirty="0" smtClean="0"/>
              <a:t>Skip any whitespace until non-whitespace is found.</a:t>
            </a:r>
          </a:p>
          <a:p>
            <a:pPr lvl="1"/>
            <a:r>
              <a:rPr lang="en-US" dirty="0" smtClean="0"/>
              <a:t>If </a:t>
            </a:r>
            <a:r>
              <a:rPr lang="en-US" dirty="0" err="1" smtClean="0"/>
              <a:t>var</a:t>
            </a:r>
            <a:r>
              <a:rPr lang="en-US" dirty="0" smtClean="0"/>
              <a:t> is a string, then read until the next whitespace and put the characters into var.</a:t>
            </a:r>
          </a:p>
          <a:p>
            <a:pPr lvl="1"/>
            <a:r>
              <a:rPr lang="en-US" dirty="0" smtClean="0"/>
              <a:t>If </a:t>
            </a:r>
            <a:r>
              <a:rPr lang="en-US" dirty="0" err="1" smtClean="0"/>
              <a:t>var</a:t>
            </a:r>
            <a:r>
              <a:rPr lang="en-US" dirty="0" smtClean="0"/>
              <a:t> is not a string, then read until the first character that does not match the type of </a:t>
            </a:r>
            <a:r>
              <a:rPr lang="en-US" dirty="0" err="1" smtClean="0"/>
              <a:t>var</a:t>
            </a:r>
            <a:r>
              <a:rPr lang="en-US" dirty="0" smtClean="0"/>
              <a:t> and put the result into var.</a:t>
            </a:r>
          </a:p>
          <a:p>
            <a:pPr lvl="1"/>
            <a:r>
              <a:rPr lang="en-US" dirty="0" smtClean="0"/>
              <a:t>If no characters were read, flag an error.</a:t>
            </a:r>
          </a:p>
        </p:txBody>
      </p:sp>
    </p:spTree>
    <p:extLst>
      <p:ext uri="{BB962C8B-B14F-4D97-AF65-F5344CB8AC3E}">
        <p14:creationId xmlns:p14="http://schemas.microsoft.com/office/powerpoint/2010/main" val="536502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ourier"/>
              </a:rPr>
              <a:t>Review:</a:t>
            </a:r>
            <a:br>
              <a:rPr lang="en-US" dirty="0" smtClean="0">
                <a:cs typeface="Courier"/>
              </a:rPr>
            </a:br>
            <a:r>
              <a:rPr lang="en-US" dirty="0" smtClean="0">
                <a:cs typeface="Courier"/>
              </a:rPr>
              <a:t>Strings II - Input </a:t>
            </a:r>
            <a:r>
              <a:rPr lang="en-US" dirty="0" smtClean="0">
                <a:cs typeface="Courier"/>
              </a:rPr>
              <a:t>Issues [2/2]</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Furthermore, C++ stream input receives no characters until the user hits &lt;Enter&gt; (newline).</a:t>
            </a:r>
          </a:p>
          <a:p>
            <a:pPr marL="0" indent="0">
              <a:buNone/>
            </a:pPr>
            <a:r>
              <a:rPr lang="en-US" dirty="0" smtClean="0"/>
              <a:t>For example, suppose we do this:</a:t>
            </a:r>
          </a:p>
          <a:p>
            <a:pPr marL="0" indent="0">
              <a:buNone/>
            </a:pPr>
            <a:r>
              <a:rPr lang="en-US" dirty="0" err="1" smtClean="0">
                <a:latin typeface="Courier" charset="0"/>
                <a:ea typeface="Courier" charset="0"/>
                <a:cs typeface="Courier" charset="0"/>
              </a:rPr>
              <a:t>int</a:t>
            </a:r>
            <a:r>
              <a:rPr lang="en-US" dirty="0" smtClean="0">
                <a:latin typeface="Courier" charset="0"/>
                <a:ea typeface="Courier" charset="0"/>
                <a:cs typeface="Courier" charset="0"/>
              </a:rPr>
              <a:t> </a:t>
            </a:r>
            <a:r>
              <a:rPr lang="en-US" dirty="0" err="1" smtClean="0">
                <a:latin typeface="Courier" charset="0"/>
                <a:ea typeface="Courier" charset="0"/>
                <a:cs typeface="Courier" charset="0"/>
              </a:rPr>
              <a:t>num</a:t>
            </a:r>
            <a:r>
              <a:rPr lang="en-US" dirty="0" smtClean="0">
                <a:latin typeface="Courier" charset="0"/>
                <a:ea typeface="Courier" charset="0"/>
                <a:cs typeface="Courier" charset="0"/>
              </a:rPr>
              <a:t>;</a:t>
            </a:r>
            <a:r>
              <a:rPr lang="en-US" dirty="0">
                <a:latin typeface="Courier" charset="0"/>
                <a:ea typeface="Courier" charset="0"/>
                <a:cs typeface="Courier" charset="0"/>
              </a:rPr>
              <a:t/>
            </a:r>
            <a:br>
              <a:rPr lang="en-US" dirty="0">
                <a:latin typeface="Courier" charset="0"/>
                <a:ea typeface="Courier" charset="0"/>
                <a:cs typeface="Courier" charset="0"/>
              </a:rPr>
            </a:br>
            <a:r>
              <a:rPr lang="en-US" dirty="0" err="1" smtClean="0">
                <a:latin typeface="Courier" charset="0"/>
                <a:ea typeface="Courier" charset="0"/>
                <a:cs typeface="Courier" charset="0"/>
              </a:rPr>
              <a:t>cin</a:t>
            </a:r>
            <a:r>
              <a:rPr lang="en-US" dirty="0" smtClean="0">
                <a:latin typeface="Courier" charset="0"/>
                <a:ea typeface="Courier" charset="0"/>
                <a:cs typeface="Courier" charset="0"/>
              </a:rPr>
              <a:t> &gt;&gt; </a:t>
            </a:r>
            <a:r>
              <a:rPr lang="en-US" dirty="0" err="1" smtClean="0">
                <a:latin typeface="Courier" charset="0"/>
                <a:ea typeface="Courier" charset="0"/>
                <a:cs typeface="Courier" charset="0"/>
              </a:rPr>
              <a:t>num</a:t>
            </a:r>
            <a:r>
              <a:rPr lang="en-US" dirty="0" smtClean="0">
                <a:latin typeface="Courier" charset="0"/>
                <a:ea typeface="Courier" charset="0"/>
                <a:cs typeface="Courier" charset="0"/>
              </a:rPr>
              <a:t>;</a:t>
            </a:r>
          </a:p>
          <a:p>
            <a:pPr marL="0" indent="0">
              <a:buNone/>
            </a:pPr>
            <a:r>
              <a:rPr lang="en-US" dirty="0" smtClean="0"/>
              <a:t>Then our program waits for a newline.</a:t>
            </a:r>
          </a:p>
          <a:p>
            <a:pPr marL="0" indent="0">
              <a:buNone/>
            </a:pPr>
            <a:r>
              <a:rPr lang="en-US" dirty="0"/>
              <a:t>T</a:t>
            </a:r>
            <a:r>
              <a:rPr lang="en-US" dirty="0" smtClean="0"/>
              <a:t>he user types the following (</a:t>
            </a:r>
            <a:r>
              <a:rPr lang="en-US" dirty="0" smtClean="0">
                <a:latin typeface="Courier" charset="0"/>
                <a:ea typeface="Courier" charset="0"/>
                <a:cs typeface="Courier" charset="0"/>
              </a:rPr>
              <a:t>␣</a:t>
            </a:r>
            <a:r>
              <a:rPr lang="en-US" dirty="0" smtClean="0"/>
              <a:t> = blank; </a:t>
            </a:r>
            <a:r>
              <a:rPr lang="en-US" dirty="0" smtClean="0">
                <a:latin typeface="Courier" charset="0"/>
                <a:ea typeface="Courier" charset="0"/>
                <a:cs typeface="Courier" charset="0"/>
              </a:rPr>
              <a:t>⏎</a:t>
            </a:r>
            <a:r>
              <a:rPr lang="en-US" dirty="0" smtClean="0"/>
              <a:t> = newline).</a:t>
            </a:r>
          </a:p>
          <a:p>
            <a:pPr marL="0" indent="0">
              <a:buNone/>
            </a:pPr>
            <a:r>
              <a:rPr lang="en-US" dirty="0" smtClean="0">
                <a:latin typeface="Courier" charset="0"/>
                <a:ea typeface="Courier" charset="0"/>
                <a:cs typeface="Courier" charset="0"/>
              </a:rPr>
              <a:t>␣␣␣␣123␣␣␣</a:t>
            </a:r>
            <a:r>
              <a:rPr lang="en-US" dirty="0" err="1" smtClean="0">
                <a:latin typeface="Courier" charset="0"/>
                <a:ea typeface="Courier" charset="0"/>
                <a:cs typeface="Courier" charset="0"/>
              </a:rPr>
              <a:t>abc</a:t>
            </a:r>
            <a:r>
              <a:rPr lang="en-US" dirty="0" smtClean="0">
                <a:latin typeface="Courier" charset="0"/>
                <a:ea typeface="Courier" charset="0"/>
                <a:cs typeface="Courier" charset="0"/>
              </a:rPr>
              <a:t>␣␣␣⏎</a:t>
            </a:r>
          </a:p>
          <a:p>
            <a:pPr marL="0" indent="0">
              <a:buNone/>
            </a:pPr>
            <a:r>
              <a:rPr lang="en-US" dirty="0" smtClean="0">
                <a:ea typeface="Courier" charset="0"/>
                <a:cs typeface="Courier" charset="0"/>
              </a:rPr>
              <a:t>What happens?</a:t>
            </a:r>
          </a:p>
        </p:txBody>
      </p:sp>
    </p:spTree>
    <p:extLst>
      <p:ext uri="{BB962C8B-B14F-4D97-AF65-F5344CB8AC3E}">
        <p14:creationId xmlns:p14="http://schemas.microsoft.com/office/powerpoint/2010/main" val="347200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ourier"/>
              </a:rPr>
              <a:t>Review:</a:t>
            </a:r>
            <a:br>
              <a:rPr lang="en-US" dirty="0" smtClean="0">
                <a:cs typeface="Courier"/>
              </a:rPr>
            </a:br>
            <a:r>
              <a:rPr lang="en-US" dirty="0" smtClean="0">
                <a:cs typeface="Courier"/>
              </a:rPr>
              <a:t>Strings III - Line</a:t>
            </a:r>
            <a:r>
              <a:rPr lang="en-US" dirty="0" smtClean="0">
                <a:cs typeface="Courier"/>
              </a:rPr>
              <a:t>-Oriented Input [1</a:t>
            </a:r>
            <a:r>
              <a:rPr lang="en-US" dirty="0" smtClean="0">
                <a:cs typeface="Courier"/>
              </a:rPr>
              <a:t>/2]</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Instead of the “</a:t>
            </a:r>
            <a:r>
              <a:rPr lang="en-US" dirty="0" err="1" smtClean="0">
                <a:latin typeface="Courier" charset="0"/>
                <a:ea typeface="Courier" charset="0"/>
                <a:cs typeface="Courier" charset="0"/>
              </a:rPr>
              <a:t>cin</a:t>
            </a:r>
            <a:r>
              <a:rPr lang="en-US" dirty="0" smtClean="0">
                <a:latin typeface="Courier" charset="0"/>
                <a:ea typeface="Courier" charset="0"/>
                <a:cs typeface="Courier" charset="0"/>
              </a:rPr>
              <a:t> &gt;&gt; </a:t>
            </a:r>
            <a:r>
              <a:rPr lang="mr-IN" dirty="0" smtClean="0">
                <a:latin typeface="Courier" charset="0"/>
                <a:ea typeface="Courier" charset="0"/>
                <a:cs typeface="Courier" charset="0"/>
              </a:rPr>
              <a:t>…</a:t>
            </a:r>
            <a:r>
              <a:rPr lang="en-US" dirty="0" smtClean="0"/>
              <a:t>” style of input, it is often more appropriate to do </a:t>
            </a:r>
            <a:r>
              <a:rPr lang="en-US" b="1" dirty="0" smtClean="0"/>
              <a:t>line-oriented input</a:t>
            </a:r>
            <a:r>
              <a:rPr lang="en-US" dirty="0" smtClean="0"/>
              <a:t>.</a:t>
            </a:r>
          </a:p>
          <a:p>
            <a:pPr marL="0" indent="0">
              <a:buNone/>
            </a:pPr>
            <a:r>
              <a:rPr lang="en-US" dirty="0" smtClean="0"/>
              <a:t>To input an entire line into a string, call function </a:t>
            </a:r>
            <a:r>
              <a:rPr lang="en-US" dirty="0" err="1">
                <a:latin typeface="Courier" charset="0"/>
                <a:ea typeface="Courier" charset="0"/>
                <a:cs typeface="Courier" charset="0"/>
              </a:rPr>
              <a:t>getline</a:t>
            </a:r>
            <a:r>
              <a:rPr lang="en-US" dirty="0" smtClean="0"/>
              <a:t>, declared in header </a:t>
            </a:r>
            <a:r>
              <a:rPr lang="en-US" dirty="0">
                <a:latin typeface="Courier" charset="0"/>
                <a:ea typeface="Courier" charset="0"/>
                <a:cs typeface="Courier" charset="0"/>
              </a:rPr>
              <a:t>&lt;string&gt;</a:t>
            </a:r>
            <a:r>
              <a:rPr lang="en-US" dirty="0" smtClean="0"/>
              <a:t>. This takes two arguments: an input stream (e.g., </a:t>
            </a:r>
            <a:r>
              <a:rPr lang="en-US" dirty="0" err="1">
                <a:latin typeface="Courier" charset="0"/>
                <a:ea typeface="Courier" charset="0"/>
                <a:cs typeface="Courier" charset="0"/>
              </a:rPr>
              <a:t>cin</a:t>
            </a:r>
            <a:r>
              <a:rPr lang="en-US" dirty="0" smtClean="0"/>
              <a:t>) and a </a:t>
            </a:r>
            <a:r>
              <a:rPr lang="en-US" dirty="0">
                <a:latin typeface="Courier" charset="0"/>
                <a:ea typeface="Courier" charset="0"/>
                <a:cs typeface="Courier" charset="0"/>
              </a:rPr>
              <a:t>string</a:t>
            </a:r>
            <a:r>
              <a:rPr lang="en-US" dirty="0" smtClean="0"/>
              <a:t> </a:t>
            </a:r>
            <a:r>
              <a:rPr lang="en-US" dirty="0" err="1" smtClean="0"/>
              <a:t>Lvalue</a:t>
            </a:r>
            <a:r>
              <a:rPr lang="en-US" dirty="0" smtClean="0"/>
              <a:t>. Characters are read, up to and </a:t>
            </a:r>
            <a:r>
              <a:rPr lang="en-US" i="1" dirty="0" smtClean="0"/>
              <a:t>including</a:t>
            </a:r>
            <a:r>
              <a:rPr lang="en-US" dirty="0" smtClean="0"/>
              <a:t> a newline. Then all these characters, except the newline, are placed into the </a:t>
            </a:r>
            <a:r>
              <a:rPr lang="en-US" dirty="0">
                <a:latin typeface="Courier" charset="0"/>
                <a:ea typeface="Courier" charset="0"/>
                <a:cs typeface="Courier" charset="0"/>
              </a:rPr>
              <a:t>string</a:t>
            </a:r>
            <a:r>
              <a:rPr lang="en-US" dirty="0" smtClean="0"/>
              <a:t>.</a:t>
            </a:r>
          </a:p>
          <a:p>
            <a:pPr marL="0" indent="0">
              <a:buNone/>
            </a:pPr>
            <a:r>
              <a:rPr lang="en-US" dirty="0">
                <a:latin typeface="Courier" charset="0"/>
                <a:ea typeface="Courier" charset="0"/>
                <a:cs typeface="Courier" charset="0"/>
              </a:rPr>
              <a:t>#include &lt;string&gt;</a:t>
            </a:r>
            <a:br>
              <a:rPr lang="en-US" dirty="0">
                <a:latin typeface="Courier" charset="0"/>
                <a:ea typeface="Courier" charset="0"/>
                <a:cs typeface="Courier" charset="0"/>
              </a:rPr>
            </a:br>
            <a:r>
              <a:rPr lang="en-US" dirty="0">
                <a:latin typeface="Courier" charset="0"/>
                <a:ea typeface="Courier" charset="0"/>
                <a:cs typeface="Courier" charset="0"/>
              </a:rPr>
              <a:t>using </a:t>
            </a:r>
            <a:r>
              <a:rPr lang="en-US" dirty="0" err="1">
                <a:latin typeface="Courier" charset="0"/>
                <a:ea typeface="Courier" charset="0"/>
                <a:cs typeface="Courier" charset="0"/>
              </a:rPr>
              <a:t>std</a:t>
            </a:r>
            <a:r>
              <a:rPr lang="en-US" dirty="0">
                <a:latin typeface="Courier" charset="0"/>
                <a:ea typeface="Courier" charset="0"/>
                <a:cs typeface="Courier" charset="0"/>
              </a:rPr>
              <a:t>::string;</a:t>
            </a:r>
            <a:br>
              <a:rPr lang="en-US" dirty="0">
                <a:latin typeface="Courier" charset="0"/>
                <a:ea typeface="Courier" charset="0"/>
                <a:cs typeface="Courier" charset="0"/>
              </a:rPr>
            </a:br>
            <a:r>
              <a:rPr lang="en-US" dirty="0">
                <a:latin typeface="Courier" charset="0"/>
                <a:ea typeface="Courier" charset="0"/>
                <a:cs typeface="Courier" charset="0"/>
              </a:rPr>
              <a:t>using </a:t>
            </a:r>
            <a:r>
              <a:rPr lang="en-US" dirty="0" err="1">
                <a:latin typeface="Courier" charset="0"/>
                <a:ea typeface="Courier" charset="0"/>
                <a:cs typeface="Courier" charset="0"/>
              </a:rPr>
              <a:t>std</a:t>
            </a:r>
            <a:r>
              <a:rPr lang="en-US" dirty="0">
                <a:latin typeface="Courier" charset="0"/>
                <a:ea typeface="Courier" charset="0"/>
                <a:cs typeface="Courier" charset="0"/>
              </a:rPr>
              <a:t>::</a:t>
            </a:r>
            <a:r>
              <a:rPr lang="en-US" dirty="0" err="1">
                <a:latin typeface="Courier" charset="0"/>
                <a:ea typeface="Courier" charset="0"/>
                <a:cs typeface="Courier" charset="0"/>
              </a:rPr>
              <a:t>getline</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r>
            <a:br>
              <a:rPr lang="en-US" dirty="0">
                <a:latin typeface="Courier" charset="0"/>
                <a:ea typeface="Courier" charset="0"/>
                <a:cs typeface="Courier" charset="0"/>
              </a:rPr>
            </a:br>
            <a:r>
              <a:rPr lang="en-US" dirty="0">
                <a:latin typeface="Courier" charset="0"/>
                <a:ea typeface="Courier" charset="0"/>
                <a:cs typeface="Courier" charset="0"/>
              </a:rPr>
              <a:t>string line;</a:t>
            </a:r>
            <a:br>
              <a:rPr lang="en-US" dirty="0">
                <a:latin typeface="Courier" charset="0"/>
                <a:ea typeface="Courier" charset="0"/>
                <a:cs typeface="Courier" charset="0"/>
              </a:rPr>
            </a:br>
            <a:r>
              <a:rPr lang="en-US" dirty="0" err="1">
                <a:latin typeface="Courier" charset="0"/>
                <a:ea typeface="Courier" charset="0"/>
                <a:cs typeface="Courier" charset="0"/>
              </a:rPr>
              <a:t>getline</a:t>
            </a:r>
            <a:r>
              <a:rPr lang="en-US" dirty="0">
                <a:latin typeface="Courier" charset="0"/>
                <a:ea typeface="Courier" charset="0"/>
                <a:cs typeface="Courier" charset="0"/>
              </a:rPr>
              <a:t>(</a:t>
            </a:r>
            <a:r>
              <a:rPr lang="en-US" dirty="0" err="1">
                <a:latin typeface="Courier" charset="0"/>
                <a:ea typeface="Courier" charset="0"/>
                <a:cs typeface="Courier" charset="0"/>
              </a:rPr>
              <a:t>cin</a:t>
            </a:r>
            <a:r>
              <a:rPr lang="en-US" dirty="0">
                <a:latin typeface="Courier" charset="0"/>
                <a:ea typeface="Courier" charset="0"/>
                <a:cs typeface="Courier" charset="0"/>
              </a:rPr>
              <a:t>, line);</a:t>
            </a:r>
          </a:p>
        </p:txBody>
      </p:sp>
    </p:spTree>
    <p:extLst>
      <p:ext uri="{BB962C8B-B14F-4D97-AF65-F5344CB8AC3E}">
        <p14:creationId xmlns:p14="http://schemas.microsoft.com/office/powerpoint/2010/main" val="3965859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ourier"/>
              </a:rPr>
              <a:t>Review:</a:t>
            </a:r>
            <a:br>
              <a:rPr lang="en-US" dirty="0" smtClean="0">
                <a:cs typeface="Courier"/>
              </a:rPr>
            </a:br>
            <a:r>
              <a:rPr lang="en-US" dirty="0" smtClean="0">
                <a:cs typeface="Courier"/>
              </a:rPr>
              <a:t>Strings III - Reading </a:t>
            </a:r>
            <a:r>
              <a:rPr lang="en-US" dirty="0" smtClean="0">
                <a:cs typeface="Courier"/>
              </a:rPr>
              <a:t>from a line [2</a:t>
            </a:r>
            <a:r>
              <a:rPr lang="en-US" dirty="0" smtClean="0">
                <a:cs typeface="Courier"/>
              </a:rPr>
              <a:t>/2]</a:t>
            </a:r>
            <a:endParaRPr lang="en-US" dirty="0">
              <a:latin typeface="Courier" charset="0"/>
              <a:ea typeface="Courier" charset="0"/>
              <a:cs typeface="Courier" charset="0"/>
            </a:endParaRPr>
          </a:p>
        </p:txBody>
      </p:sp>
      <p:sp>
        <p:nvSpPr>
          <p:cNvPr id="3" name="Content Placeholder 2"/>
          <p:cNvSpPr>
            <a:spLocks noGrp="1"/>
          </p:cNvSpPr>
          <p:nvPr>
            <p:ph idx="1"/>
          </p:nvPr>
        </p:nvSpPr>
        <p:spPr/>
        <p:txBody>
          <a:bodyPr>
            <a:normAutofit lnSpcReduction="10000"/>
          </a:bodyPr>
          <a:lstStyle/>
          <a:p>
            <a:pPr marL="0" indent="0">
              <a:buNone/>
            </a:pPr>
            <a:r>
              <a:rPr lang="en-US" dirty="0" smtClean="0"/>
              <a:t>Let’s put all this together and do line-oriented input of a number with a prompt and error checking.</a:t>
            </a:r>
          </a:p>
          <a:p>
            <a:pPr marL="0" indent="0">
              <a:buNone/>
            </a:pPr>
            <a:r>
              <a:rPr lang="en-US" dirty="0" err="1">
                <a:latin typeface="Courier" charset="0"/>
                <a:ea typeface="Courier" charset="0"/>
                <a:cs typeface="Courier" charset="0"/>
              </a:rPr>
              <a:t>c</a:t>
            </a:r>
            <a:r>
              <a:rPr lang="en-US" dirty="0" err="1" smtClean="0">
                <a:latin typeface="Courier" charset="0"/>
                <a:ea typeface="Courier" charset="0"/>
                <a:cs typeface="Courier" charset="0"/>
              </a:rPr>
              <a:t>out</a:t>
            </a:r>
            <a:r>
              <a:rPr lang="en-US" dirty="0" smtClean="0">
                <a:latin typeface="Courier" charset="0"/>
                <a:ea typeface="Courier" charset="0"/>
                <a:cs typeface="Courier" charset="0"/>
              </a:rPr>
              <a:t> &lt;&lt; "Type an integer: ";</a:t>
            </a:r>
            <a:r>
              <a:rPr lang="en-US" dirty="0">
                <a:latin typeface="Courier" charset="0"/>
                <a:ea typeface="Courier" charset="0"/>
                <a:cs typeface="Courier" charset="0"/>
              </a:rPr>
              <a:t/>
            </a:r>
            <a:br>
              <a:rPr lang="en-US" dirty="0">
                <a:latin typeface="Courier" charset="0"/>
                <a:ea typeface="Courier" charset="0"/>
                <a:cs typeface="Courier" charset="0"/>
              </a:rPr>
            </a:br>
            <a:r>
              <a:rPr lang="en-US" dirty="0" smtClean="0">
                <a:latin typeface="Courier" charset="0"/>
                <a:ea typeface="Courier" charset="0"/>
                <a:cs typeface="Courier" charset="0"/>
              </a:rPr>
              <a:t>string line;</a:t>
            </a:r>
            <a:br>
              <a:rPr lang="en-US" dirty="0" smtClean="0">
                <a:latin typeface="Courier" charset="0"/>
                <a:ea typeface="Courier" charset="0"/>
                <a:cs typeface="Courier" charset="0"/>
              </a:rPr>
            </a:br>
            <a:r>
              <a:rPr lang="en-US" dirty="0" err="1" smtClean="0">
                <a:latin typeface="Courier" charset="0"/>
                <a:ea typeface="Courier" charset="0"/>
                <a:cs typeface="Courier" charset="0"/>
              </a:rPr>
              <a:t>getline</a:t>
            </a:r>
            <a:r>
              <a:rPr lang="en-US" dirty="0" smtClean="0">
                <a:latin typeface="Courier" charset="0"/>
                <a:ea typeface="Courier" charset="0"/>
                <a:cs typeface="Courier" charset="0"/>
              </a:rPr>
              <a:t>(</a:t>
            </a:r>
            <a:r>
              <a:rPr lang="en-US" dirty="0" err="1" smtClean="0">
                <a:latin typeface="Courier" charset="0"/>
                <a:ea typeface="Courier" charset="0"/>
                <a:cs typeface="Courier" charset="0"/>
              </a:rPr>
              <a:t>cin</a:t>
            </a:r>
            <a:r>
              <a:rPr lang="en-US" dirty="0" smtClean="0">
                <a:latin typeface="Courier" charset="0"/>
                <a:ea typeface="Courier" charset="0"/>
                <a:cs typeface="Courier" charset="0"/>
              </a:rPr>
              <a:t>, line);     // Input a line</a:t>
            </a:r>
            <a:r>
              <a:rPr lang="en-US" dirty="0">
                <a:latin typeface="Courier" charset="0"/>
                <a:ea typeface="Courier" charset="0"/>
                <a:cs typeface="Courier" charset="0"/>
              </a:rPr>
              <a:t/>
            </a:r>
            <a:br>
              <a:rPr lang="en-US" dirty="0">
                <a:latin typeface="Courier" charset="0"/>
                <a:ea typeface="Courier" charset="0"/>
                <a:cs typeface="Courier" charset="0"/>
              </a:rPr>
            </a:br>
            <a:r>
              <a:rPr lang="en-US" dirty="0" smtClean="0">
                <a:latin typeface="Courier" charset="0"/>
                <a:ea typeface="Courier" charset="0"/>
                <a:cs typeface="Courier" charset="0"/>
              </a:rPr>
              <a:t/>
            </a:r>
            <a:br>
              <a:rPr lang="en-US" dirty="0" smtClean="0">
                <a:latin typeface="Courier" charset="0"/>
                <a:ea typeface="Courier" charset="0"/>
                <a:cs typeface="Courier" charset="0"/>
              </a:rPr>
            </a:br>
            <a:r>
              <a:rPr lang="en-US" dirty="0" err="1" smtClean="0">
                <a:latin typeface="Courier" charset="0"/>
                <a:ea typeface="Courier" charset="0"/>
                <a:cs typeface="Courier" charset="0"/>
              </a:rPr>
              <a:t>istringstream</a:t>
            </a:r>
            <a:r>
              <a:rPr lang="en-US" dirty="0" smtClean="0">
                <a:latin typeface="Courier" charset="0"/>
                <a:ea typeface="Courier" charset="0"/>
                <a:cs typeface="Courier" charset="0"/>
              </a:rPr>
              <a:t> instream(line);</a:t>
            </a:r>
            <a:br>
              <a:rPr lang="en-US" dirty="0" smtClean="0">
                <a:latin typeface="Courier" charset="0"/>
                <a:ea typeface="Courier" charset="0"/>
                <a:cs typeface="Courier" charset="0"/>
              </a:rPr>
            </a:br>
            <a:r>
              <a:rPr lang="en-US" dirty="0" err="1" smtClean="0">
                <a:latin typeface="Courier" charset="0"/>
                <a:ea typeface="Courier" charset="0"/>
                <a:cs typeface="Courier" charset="0"/>
              </a:rPr>
              <a:t>int</a:t>
            </a:r>
            <a:r>
              <a:rPr lang="en-US" dirty="0" smtClean="0">
                <a:latin typeface="Courier" charset="0"/>
                <a:ea typeface="Courier" charset="0"/>
                <a:cs typeface="Courier" charset="0"/>
              </a:rPr>
              <a:t> </a:t>
            </a:r>
            <a:r>
              <a:rPr lang="en-US" dirty="0" err="1" smtClean="0">
                <a:latin typeface="Courier" charset="0"/>
                <a:ea typeface="Courier" charset="0"/>
                <a:cs typeface="Courier" charset="0"/>
              </a:rPr>
              <a:t>num</a:t>
            </a:r>
            <a:r>
              <a:rPr lang="en-US" dirty="0" smtClean="0">
                <a:latin typeface="Courier" charset="0"/>
                <a:ea typeface="Courier" charset="0"/>
                <a:cs typeface="Courier" charset="0"/>
              </a:rPr>
              <a:t>;</a:t>
            </a:r>
            <a:br>
              <a:rPr lang="en-US" dirty="0" smtClean="0">
                <a:latin typeface="Courier" charset="0"/>
                <a:ea typeface="Courier" charset="0"/>
                <a:cs typeface="Courier" charset="0"/>
              </a:rPr>
            </a:br>
            <a:r>
              <a:rPr lang="en-US" dirty="0" smtClean="0">
                <a:latin typeface="Courier" charset="0"/>
                <a:ea typeface="Courier" charset="0"/>
                <a:cs typeface="Courier" charset="0"/>
              </a:rPr>
              <a:t>instream &gt;&gt; </a:t>
            </a:r>
            <a:r>
              <a:rPr lang="en-US" dirty="0" err="1" smtClean="0">
                <a:latin typeface="Courier" charset="0"/>
                <a:ea typeface="Courier" charset="0"/>
                <a:cs typeface="Courier" charset="0"/>
              </a:rPr>
              <a:t>num</a:t>
            </a:r>
            <a:r>
              <a:rPr lang="en-US" dirty="0" smtClean="0">
                <a:latin typeface="Courier" charset="0"/>
                <a:ea typeface="Courier" charset="0"/>
                <a:cs typeface="Courier" charset="0"/>
              </a:rPr>
              <a:t>;        // Read number from line</a:t>
            </a:r>
            <a:br>
              <a:rPr lang="en-US" dirty="0" smtClean="0">
                <a:latin typeface="Courier" charset="0"/>
                <a:ea typeface="Courier" charset="0"/>
                <a:cs typeface="Courier" charset="0"/>
              </a:rPr>
            </a:br>
            <a:r>
              <a:rPr lang="en-US" dirty="0" smtClean="0">
                <a:latin typeface="Courier" charset="0"/>
                <a:ea typeface="Courier" charset="0"/>
                <a:cs typeface="Courier" charset="0"/>
              </a:rPr>
              <a:t/>
            </a:r>
            <a:br>
              <a:rPr lang="en-US" dirty="0" smtClean="0">
                <a:latin typeface="Courier" charset="0"/>
                <a:ea typeface="Courier" charset="0"/>
                <a:cs typeface="Courier" charset="0"/>
              </a:rPr>
            </a:br>
            <a:r>
              <a:rPr lang="en-US" dirty="0" smtClean="0">
                <a:latin typeface="Courier" charset="0"/>
                <a:ea typeface="Courier" charset="0"/>
                <a:cs typeface="Courier" charset="0"/>
              </a:rPr>
              <a:t>if (!instream)          // Error check</a:t>
            </a:r>
            <a:br>
              <a:rPr lang="en-US" dirty="0" smtClean="0">
                <a:latin typeface="Courier" charset="0"/>
                <a:ea typeface="Courier" charset="0"/>
                <a:cs typeface="Courier" charset="0"/>
              </a:rPr>
            </a:br>
            <a:r>
              <a:rPr lang="en-US" dirty="0" smtClean="0">
                <a:latin typeface="Courier" charset="0"/>
                <a:ea typeface="Courier" charset="0"/>
                <a:cs typeface="Courier" charset="0"/>
              </a:rPr>
              <a:t>{</a:t>
            </a:r>
            <a:br>
              <a:rPr lang="en-US" dirty="0" smtClean="0">
                <a:latin typeface="Courier" charset="0"/>
                <a:ea typeface="Courier" charset="0"/>
                <a:cs typeface="Courier" charset="0"/>
              </a:rPr>
            </a:br>
            <a:r>
              <a:rPr lang="en-US" dirty="0" smtClean="0">
                <a:latin typeface="Courier" charset="0"/>
                <a:ea typeface="Courier" charset="0"/>
                <a:cs typeface="Courier" charset="0"/>
              </a:rPr>
              <a:t>    </a:t>
            </a:r>
            <a:r>
              <a:rPr lang="en-US" dirty="0" err="1" smtClean="0">
                <a:latin typeface="Courier" charset="0"/>
                <a:ea typeface="Courier" charset="0"/>
                <a:cs typeface="Courier" charset="0"/>
              </a:rPr>
              <a:t>cout</a:t>
            </a:r>
            <a:r>
              <a:rPr lang="en-US" dirty="0" smtClean="0">
                <a:latin typeface="Courier" charset="0"/>
                <a:ea typeface="Courier" charset="0"/>
                <a:cs typeface="Courier" charset="0"/>
              </a:rPr>
              <a:t> &lt;&lt; "No, you idiot! Type an INTEGER!";</a:t>
            </a:r>
            <a:br>
              <a:rPr lang="en-US" dirty="0" smtClean="0">
                <a:latin typeface="Courier" charset="0"/>
                <a:ea typeface="Courier" charset="0"/>
                <a:cs typeface="Courier" charset="0"/>
              </a:rPr>
            </a:br>
            <a:r>
              <a:rPr lang="en-US" dirty="0" smtClean="0">
                <a:latin typeface="Courier" charset="0"/>
                <a:ea typeface="Courier" charset="0"/>
                <a:cs typeface="Courier" charset="0"/>
              </a:rPr>
              <a:t>    </a:t>
            </a:r>
            <a:r>
              <a:rPr lang="mr-IN" dirty="0" smtClean="0">
                <a:latin typeface="Courier" charset="0"/>
                <a:ea typeface="Courier" charset="0"/>
                <a:cs typeface="Courier" charset="0"/>
              </a:rPr>
              <a:t>…</a:t>
            </a:r>
            <a:r>
              <a:rPr lang="en-US" dirty="0" smtClean="0">
                <a:latin typeface="Courier" charset="0"/>
                <a:ea typeface="Courier" charset="0"/>
                <a:cs typeface="Courier" charset="0"/>
              </a:rPr>
              <a:t/>
            </a:r>
            <a:br>
              <a:rPr lang="en-US" dirty="0" smtClean="0">
                <a:latin typeface="Courier" charset="0"/>
                <a:ea typeface="Courier" charset="0"/>
                <a:cs typeface="Courier" charset="0"/>
              </a:rPr>
            </a:br>
            <a:r>
              <a:rPr lang="en-US" dirty="0" smtClean="0">
                <a:latin typeface="Courier" charset="0"/>
                <a:ea typeface="Courier" charset="0"/>
                <a:cs typeface="Courier" charset="0"/>
              </a:rPr>
              <a:t>}</a:t>
            </a:r>
          </a:p>
        </p:txBody>
      </p:sp>
      <p:sp>
        <p:nvSpPr>
          <p:cNvPr id="4" name="TextBox 3"/>
          <p:cNvSpPr txBox="1"/>
          <p:nvPr/>
        </p:nvSpPr>
        <p:spPr>
          <a:xfrm>
            <a:off x="6858000" y="4343400"/>
            <a:ext cx="1828800" cy="830997"/>
          </a:xfrm>
          <a:prstGeom prst="rect">
            <a:avLst/>
          </a:prstGeom>
          <a:noFill/>
          <a:ln w="15875">
            <a:solidFill>
              <a:srgbClr val="989898"/>
            </a:solidFill>
          </a:ln>
        </p:spPr>
        <p:txBody>
          <a:bodyPr wrap="square" rtlCol="0">
            <a:spAutoFit/>
          </a:bodyPr>
          <a:lstStyle/>
          <a:p>
            <a:pPr algn="ctr"/>
            <a:r>
              <a:rPr lang="en-US" sz="1600" dirty="0" smtClean="0">
                <a:solidFill>
                  <a:srgbClr val="C00000"/>
                </a:solidFill>
              </a:rPr>
              <a:t>Properly done input includes error checking.</a:t>
            </a:r>
            <a:endParaRPr lang="en-US" sz="1600" dirty="0">
              <a:solidFill>
                <a:srgbClr val="C00000"/>
              </a:solidFill>
            </a:endParaRPr>
          </a:p>
        </p:txBody>
      </p:sp>
    </p:spTree>
    <p:extLst>
      <p:ext uri="{BB962C8B-B14F-4D97-AF65-F5344CB8AC3E}">
        <p14:creationId xmlns:p14="http://schemas.microsoft.com/office/powerpoint/2010/main" val="504885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br>
              <a:rPr lang="en-US" dirty="0" smtClean="0"/>
            </a:br>
            <a:r>
              <a:rPr lang="en-US" dirty="0" smtClean="0"/>
              <a:t>Searching &amp; Sorting I</a:t>
            </a:r>
            <a:r>
              <a:rPr lang="en-US" dirty="0"/>
              <a:t> </a:t>
            </a:r>
            <a:r>
              <a:rPr lang="en-US" dirty="0" smtClean="0"/>
              <a:t>— Algorithms</a:t>
            </a:r>
            <a:endParaRPr lang="en-US" dirty="0"/>
          </a:p>
        </p:txBody>
      </p:sp>
      <p:sp>
        <p:nvSpPr>
          <p:cNvPr id="3" name="Content Placeholder 2"/>
          <p:cNvSpPr>
            <a:spLocks noGrp="1"/>
          </p:cNvSpPr>
          <p:nvPr>
            <p:ph idx="1"/>
          </p:nvPr>
        </p:nvSpPr>
        <p:spPr/>
        <p:txBody>
          <a:bodyPr/>
          <a:lstStyle/>
          <a:p>
            <a:pPr marL="0" indent="0">
              <a:buNone/>
            </a:pPr>
            <a:r>
              <a:rPr lang="en-US" dirty="0"/>
              <a:t>An </a:t>
            </a:r>
            <a:r>
              <a:rPr lang="en-US" b="1" dirty="0"/>
              <a:t>algorithm</a:t>
            </a:r>
            <a:r>
              <a:rPr lang="en-US" dirty="0"/>
              <a:t> is a step-by-step procedure for accomplishing a task.</a:t>
            </a:r>
          </a:p>
          <a:p>
            <a:pPr lvl="1"/>
            <a:r>
              <a:rPr lang="en-US" dirty="0"/>
              <a:t>An algorithm must be clearly described and unambiguous.</a:t>
            </a:r>
          </a:p>
          <a:p>
            <a:pPr lvl="1"/>
            <a:r>
              <a:rPr lang="en-US" dirty="0"/>
              <a:t>An algorithm must eventually terminate, for every possible input.</a:t>
            </a:r>
          </a:p>
          <a:p>
            <a:pPr marL="0" indent="0">
              <a:buNone/>
            </a:pPr>
            <a:r>
              <a:rPr lang="en-US" dirty="0"/>
              <a:t>We </a:t>
            </a:r>
            <a:r>
              <a:rPr lang="en-US" dirty="0" smtClean="0"/>
              <a:t>are investigating algorithms </a:t>
            </a:r>
            <a:r>
              <a:rPr lang="en-US" dirty="0"/>
              <a:t>for </a:t>
            </a:r>
            <a:r>
              <a:rPr lang="en-US" b="1" dirty="0"/>
              <a:t>searching</a:t>
            </a:r>
            <a:r>
              <a:rPr lang="en-US" dirty="0"/>
              <a:t> (finding something in a dataset) and </a:t>
            </a:r>
            <a:r>
              <a:rPr lang="en-US" b="1" dirty="0"/>
              <a:t>sorting</a:t>
            </a:r>
            <a:r>
              <a:rPr lang="en-US" dirty="0"/>
              <a:t> (placing a dataset in order</a:t>
            </a:r>
            <a:r>
              <a:rPr lang="en-US" dirty="0" smtClean="0"/>
              <a:t>).</a:t>
            </a:r>
            <a:endParaRPr lang="en-US" dirty="0"/>
          </a:p>
        </p:txBody>
      </p:sp>
    </p:spTree>
    <p:extLst>
      <p:ext uri="{BB962C8B-B14F-4D97-AF65-F5344CB8AC3E}">
        <p14:creationId xmlns:p14="http://schemas.microsoft.com/office/powerpoint/2010/main" val="116479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Review</a:t>
            </a:r>
            <a:br>
              <a:rPr lang="en-US" sz="2400" dirty="0"/>
            </a:br>
            <a:r>
              <a:rPr lang="en-US" sz="2400" dirty="0"/>
              <a:t>Searching &amp; Sorting I — Associative </a:t>
            </a:r>
            <a:r>
              <a:rPr lang="en-US" sz="2400" dirty="0" smtClean="0"/>
              <a:t>Datasets</a:t>
            </a:r>
            <a:endParaRPr lang="en-US" sz="2400" dirty="0"/>
          </a:p>
        </p:txBody>
      </p:sp>
      <p:sp>
        <p:nvSpPr>
          <p:cNvPr id="3" name="Content Placeholder 2"/>
          <p:cNvSpPr>
            <a:spLocks noGrp="1"/>
          </p:cNvSpPr>
          <p:nvPr>
            <p:ph idx="1"/>
          </p:nvPr>
        </p:nvSpPr>
        <p:spPr/>
        <p:txBody>
          <a:bodyPr/>
          <a:lstStyle/>
          <a:p>
            <a:pPr marL="0" indent="0">
              <a:buNone/>
            </a:pPr>
            <a:r>
              <a:rPr lang="en-US" dirty="0"/>
              <a:t>An </a:t>
            </a:r>
            <a:r>
              <a:rPr lang="en-US" b="1" dirty="0"/>
              <a:t>associative dataset </a:t>
            </a:r>
            <a:r>
              <a:rPr lang="en-US" dirty="0"/>
              <a:t>is a collection of data composed of information that we look up using a </a:t>
            </a:r>
            <a:r>
              <a:rPr lang="en-US" b="1" dirty="0"/>
              <a:t>key</a:t>
            </a:r>
            <a:r>
              <a:rPr lang="en-US" dirty="0"/>
              <a:t>. Along with each key, there is often an associated </a:t>
            </a:r>
            <a:r>
              <a:rPr lang="en-US" b="1" dirty="0"/>
              <a:t>value</a:t>
            </a:r>
            <a:r>
              <a:rPr lang="en-US" dirty="0"/>
              <a:t>.</a:t>
            </a:r>
          </a:p>
          <a:p>
            <a:pPr marL="0" indent="0">
              <a:buNone/>
            </a:pPr>
            <a:r>
              <a:rPr lang="en-US" dirty="0" smtClean="0"/>
              <a:t>The </a:t>
            </a:r>
            <a:r>
              <a:rPr lang="en-US" dirty="0"/>
              <a:t>operations that can be performed on a single item in an associative dataset are the </a:t>
            </a:r>
            <a:r>
              <a:rPr lang="en-US" b="1" dirty="0"/>
              <a:t>CRUD</a:t>
            </a:r>
            <a:r>
              <a:rPr lang="en-US" dirty="0"/>
              <a:t> operations: Create, Read, Update, Delete.</a:t>
            </a:r>
          </a:p>
          <a:p>
            <a:pPr lvl="1"/>
            <a:r>
              <a:rPr lang="en-US" b="1" dirty="0"/>
              <a:t>Create</a:t>
            </a:r>
            <a:r>
              <a:rPr lang="en-US" dirty="0"/>
              <a:t>—Add a new </a:t>
            </a:r>
            <a:r>
              <a:rPr lang="en-US" b="1" dirty="0"/>
              <a:t>key-value pair</a:t>
            </a:r>
            <a:r>
              <a:rPr lang="en-US" dirty="0"/>
              <a:t> to a dataset.</a:t>
            </a:r>
          </a:p>
          <a:p>
            <a:pPr lvl="1"/>
            <a:r>
              <a:rPr lang="en-US" b="1" dirty="0"/>
              <a:t>Read</a:t>
            </a:r>
            <a:r>
              <a:rPr lang="en-US" dirty="0"/>
              <a:t>—Find a key in a dataset. Get the associated value.</a:t>
            </a:r>
          </a:p>
          <a:p>
            <a:pPr lvl="1"/>
            <a:r>
              <a:rPr lang="en-US" b="1" dirty="0"/>
              <a:t>Update</a:t>
            </a:r>
            <a:r>
              <a:rPr lang="en-US" dirty="0"/>
              <a:t>—Change the value associated with a given key.</a:t>
            </a:r>
          </a:p>
          <a:p>
            <a:pPr lvl="1"/>
            <a:r>
              <a:rPr lang="en-US" b="1" dirty="0"/>
              <a:t>Delete</a:t>
            </a:r>
            <a:r>
              <a:rPr lang="en-US" dirty="0"/>
              <a:t>—Remove a given key, and the associated value, from a dataset.</a:t>
            </a:r>
          </a:p>
        </p:txBody>
      </p:sp>
    </p:spTree>
    <p:extLst>
      <p:ext uri="{BB962C8B-B14F-4D97-AF65-F5344CB8AC3E}">
        <p14:creationId xmlns:p14="http://schemas.microsoft.com/office/powerpoint/2010/main" val="1476972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Review</a:t>
            </a:r>
            <a:br>
              <a:rPr lang="en-US" sz="2400" dirty="0"/>
            </a:br>
            <a:r>
              <a:rPr lang="en-US" sz="2400" dirty="0"/>
              <a:t>Searching &amp; Sorting I — Sequential </a:t>
            </a:r>
            <a:r>
              <a:rPr lang="en-US" sz="2400" dirty="0" smtClean="0"/>
              <a:t>Search</a:t>
            </a:r>
            <a:endParaRPr lang="en-US" sz="2400" dirty="0"/>
          </a:p>
        </p:txBody>
      </p:sp>
      <p:sp>
        <p:nvSpPr>
          <p:cNvPr id="3" name="Content Placeholder 2"/>
          <p:cNvSpPr>
            <a:spLocks noGrp="1"/>
          </p:cNvSpPr>
          <p:nvPr>
            <p:ph idx="1"/>
          </p:nvPr>
        </p:nvSpPr>
        <p:spPr/>
        <p:txBody>
          <a:bodyPr/>
          <a:lstStyle/>
          <a:p>
            <a:pPr marL="0" indent="0">
              <a:buNone/>
            </a:pPr>
            <a:r>
              <a:rPr lang="en-US" b="1" dirty="0" smtClean="0"/>
              <a:t>Algorithm SEQUENTIAL SEARCH </a:t>
            </a:r>
            <a:endParaRPr lang="en-US" b="1" dirty="0"/>
          </a:p>
          <a:p>
            <a:pPr marL="0" indent="0">
              <a:buNone/>
            </a:pPr>
            <a:r>
              <a:rPr lang="en-US" b="1" dirty="0"/>
              <a:t>Input:</a:t>
            </a:r>
            <a:r>
              <a:rPr lang="en-US" dirty="0"/>
              <a:t> An associative </a:t>
            </a:r>
            <a:r>
              <a:rPr lang="en-US" dirty="0" smtClean="0"/>
              <a:t>dataset </a:t>
            </a:r>
            <a:r>
              <a:rPr lang="en-US" i="1" dirty="0" smtClean="0"/>
              <a:t>A</a:t>
            </a:r>
            <a:r>
              <a:rPr lang="en-US" dirty="0" smtClean="0"/>
              <a:t> </a:t>
            </a:r>
            <a:r>
              <a:rPr lang="en-US" dirty="0"/>
              <a:t>and a key </a:t>
            </a:r>
            <a:r>
              <a:rPr lang="en-US" i="1" dirty="0"/>
              <a:t>k</a:t>
            </a:r>
            <a:r>
              <a:rPr lang="en-US" dirty="0"/>
              <a:t>. </a:t>
            </a:r>
          </a:p>
          <a:p>
            <a:pPr marL="0" indent="0">
              <a:buNone/>
            </a:pPr>
            <a:r>
              <a:rPr lang="en-US" b="1" dirty="0"/>
              <a:t>Output:</a:t>
            </a:r>
            <a:r>
              <a:rPr lang="en-US" dirty="0"/>
              <a:t> </a:t>
            </a:r>
            <a:r>
              <a:rPr lang="en-US" i="1" dirty="0"/>
              <a:t>true</a:t>
            </a:r>
            <a:r>
              <a:rPr lang="en-US" dirty="0"/>
              <a:t>/</a:t>
            </a:r>
            <a:r>
              <a:rPr lang="en-US" i="1" dirty="0"/>
              <a:t>false</a:t>
            </a:r>
            <a:r>
              <a:rPr lang="en-US" dirty="0"/>
              <a:t> indicating whether key was found; if found, then the associated value is output as well. </a:t>
            </a:r>
          </a:p>
          <a:p>
            <a:pPr marL="0" indent="0">
              <a:buNone/>
            </a:pPr>
            <a:r>
              <a:rPr lang="en-US" b="1" dirty="0" smtClean="0"/>
              <a:t>Procedure</a:t>
            </a:r>
            <a:endParaRPr lang="en-US" b="1" dirty="0"/>
          </a:p>
          <a:p>
            <a:pPr lvl="1"/>
            <a:r>
              <a:rPr lang="en-US" dirty="0"/>
              <a:t>For each item in </a:t>
            </a:r>
            <a:r>
              <a:rPr lang="en-US" dirty="0" smtClean="0"/>
              <a:t>dataset </a:t>
            </a:r>
            <a:r>
              <a:rPr lang="en-US" i="1" dirty="0" smtClean="0"/>
              <a:t>A</a:t>
            </a:r>
            <a:r>
              <a:rPr lang="en-US" dirty="0" smtClean="0"/>
              <a:t>:</a:t>
            </a:r>
            <a:endParaRPr lang="en-US" dirty="0"/>
          </a:p>
          <a:p>
            <a:pPr lvl="2"/>
            <a:r>
              <a:rPr lang="en-US" dirty="0"/>
              <a:t>If the key in this item is </a:t>
            </a:r>
            <a:r>
              <a:rPr lang="en-US" i="1" dirty="0"/>
              <a:t>k</a:t>
            </a:r>
            <a:r>
              <a:rPr lang="en-US" dirty="0"/>
              <a:t>, </a:t>
            </a:r>
            <a:r>
              <a:rPr lang="en-US" dirty="0" smtClean="0"/>
              <a:t>then:</a:t>
            </a:r>
          </a:p>
          <a:p>
            <a:pPr lvl="3"/>
            <a:r>
              <a:rPr lang="en-US" dirty="0"/>
              <a:t>R</a:t>
            </a:r>
            <a:r>
              <a:rPr lang="en-US" dirty="0" smtClean="0"/>
              <a:t>eturn </a:t>
            </a:r>
            <a:r>
              <a:rPr lang="en-US" i="1" dirty="0"/>
              <a:t>true</a:t>
            </a:r>
            <a:r>
              <a:rPr lang="en-US" dirty="0"/>
              <a:t>, along with the associated value</a:t>
            </a:r>
            <a:r>
              <a:rPr lang="en-US" dirty="0" smtClean="0"/>
              <a:t>. DONE.</a:t>
            </a:r>
            <a:endParaRPr lang="en-US" dirty="0"/>
          </a:p>
          <a:p>
            <a:pPr lvl="1"/>
            <a:r>
              <a:rPr lang="en-US" dirty="0"/>
              <a:t>Return </a:t>
            </a:r>
            <a:r>
              <a:rPr lang="en-US" i="1" dirty="0"/>
              <a:t>false</a:t>
            </a:r>
            <a:r>
              <a:rPr lang="en-US" dirty="0" smtClean="0"/>
              <a:t>. DONE.</a:t>
            </a:r>
            <a:endParaRPr lang="en-US" dirty="0"/>
          </a:p>
        </p:txBody>
      </p:sp>
    </p:spTree>
    <p:extLst>
      <p:ext uri="{BB962C8B-B14F-4D97-AF65-F5344CB8AC3E}">
        <p14:creationId xmlns:p14="http://schemas.microsoft.com/office/powerpoint/2010/main" val="145259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&amp; Sorting II</a:t>
            </a:r>
            <a:br>
              <a:rPr lang="en-US" dirty="0" smtClean="0"/>
            </a:br>
            <a:r>
              <a:rPr lang="en-US" dirty="0"/>
              <a:t>Binary Search </a:t>
            </a:r>
            <a:r>
              <a:rPr lang="en-US" dirty="0" smtClean="0"/>
              <a:t>[1/3</a:t>
            </a:r>
            <a:r>
              <a:rPr lang="en-US" dirty="0"/>
              <a:t>]</a:t>
            </a:r>
          </a:p>
        </p:txBody>
      </p:sp>
      <p:sp>
        <p:nvSpPr>
          <p:cNvPr id="3" name="Content Placeholder 2"/>
          <p:cNvSpPr>
            <a:spLocks noGrp="1"/>
          </p:cNvSpPr>
          <p:nvPr>
            <p:ph idx="1"/>
          </p:nvPr>
        </p:nvSpPr>
        <p:spPr/>
        <p:txBody>
          <a:bodyPr/>
          <a:lstStyle/>
          <a:p>
            <a:pPr marL="0" indent="0">
              <a:buNone/>
            </a:pPr>
            <a:r>
              <a:rPr lang="en-US" dirty="0" smtClean="0"/>
              <a:t>Another </a:t>
            </a:r>
            <a:r>
              <a:rPr lang="en-US" dirty="0"/>
              <a:t>search algorithm is </a:t>
            </a:r>
            <a:r>
              <a:rPr lang="en-US" b="1" dirty="0"/>
              <a:t>Binary </a:t>
            </a:r>
            <a:r>
              <a:rPr lang="en-US" b="1" dirty="0" smtClean="0"/>
              <a:t>Search</a:t>
            </a:r>
            <a:r>
              <a:rPr lang="en-US" dirty="0" smtClean="0"/>
              <a:t>.</a:t>
            </a:r>
          </a:p>
          <a:p>
            <a:pPr marL="0" indent="0">
              <a:buNone/>
            </a:pPr>
            <a:r>
              <a:rPr lang="en-US" dirty="0" smtClean="0"/>
              <a:t>Like Sequential Search</a:t>
            </a:r>
            <a:r>
              <a:rPr lang="en-US" dirty="0"/>
              <a:t>, </a:t>
            </a:r>
            <a:r>
              <a:rPr lang="en-US" dirty="0" smtClean="0"/>
              <a:t>Binary Search attempts to find a given key in a dataset. But </a:t>
            </a:r>
            <a:r>
              <a:rPr lang="en-US" dirty="0"/>
              <a:t>it does so in a more sophisticated </a:t>
            </a:r>
            <a:r>
              <a:rPr lang="en-US" dirty="0" smtClean="0"/>
              <a:t>manner.</a:t>
            </a:r>
          </a:p>
          <a:p>
            <a:pPr lvl="1"/>
            <a:r>
              <a:rPr lang="en-US" dirty="0" smtClean="0"/>
              <a:t>It </a:t>
            </a:r>
            <a:r>
              <a:rPr lang="en-US" dirty="0"/>
              <a:t>looks in the middle of the dataset and compares the given key with the item found there. If the given key comes before the middle item, then it searches in the first half of the dataset; otherwise, it searches in the second </a:t>
            </a:r>
            <a:r>
              <a:rPr lang="en-US" dirty="0" smtClean="0"/>
              <a:t>half.</a:t>
            </a:r>
          </a:p>
          <a:p>
            <a:pPr lvl="1"/>
            <a:r>
              <a:rPr lang="en-US" dirty="0" smtClean="0"/>
              <a:t>The </a:t>
            </a:r>
            <a:r>
              <a:rPr lang="en-US" dirty="0"/>
              <a:t>search in each half is done the same way: look at the middle item, </a:t>
            </a:r>
            <a:r>
              <a:rPr lang="en-US" dirty="0" smtClean="0"/>
              <a:t>etc.</a:t>
            </a:r>
          </a:p>
          <a:p>
            <a:pPr lvl="1"/>
            <a:r>
              <a:rPr lang="en-US" dirty="0"/>
              <a:t>S</a:t>
            </a:r>
            <a:r>
              <a:rPr lang="en-US" dirty="0" smtClean="0"/>
              <a:t>pecial cases are </a:t>
            </a:r>
            <a:r>
              <a:rPr lang="en-US" dirty="0"/>
              <a:t>needed for a dataset with either </a:t>
            </a:r>
            <a:r>
              <a:rPr lang="en-US" dirty="0" smtClean="0"/>
              <a:t>zero items or just one item.</a:t>
            </a:r>
            <a:endParaRPr lang="en-US" dirty="0"/>
          </a:p>
        </p:txBody>
      </p:sp>
    </p:spTree>
    <p:extLst>
      <p:ext uri="{BB962C8B-B14F-4D97-AF65-F5344CB8AC3E}">
        <p14:creationId xmlns:p14="http://schemas.microsoft.com/office/powerpoint/2010/main" val="1543232259"/>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Advantage.thmx</Template>
  <TotalTime>1633</TotalTime>
  <Words>1563</Words>
  <Application>Microsoft Macintosh PowerPoint</Application>
  <PresentationFormat>On-screen Show (4:3)</PresentationFormat>
  <Paragraphs>138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Advantage</vt:lpstr>
      <vt:lpstr>CS 201 Monday, February 26, 2018</vt:lpstr>
      <vt:lpstr>Review Strings III - Input Issues [1/2]</vt:lpstr>
      <vt:lpstr>Review: Strings II - Input Issues [2/2]</vt:lpstr>
      <vt:lpstr>Review: Strings III - Line-Oriented Input [1/2]</vt:lpstr>
      <vt:lpstr>Review: Strings III - Reading from a line [2/2]</vt:lpstr>
      <vt:lpstr>Review Searching &amp; Sorting I — Algorithms</vt:lpstr>
      <vt:lpstr>Review Searching &amp; Sorting I — Associative Datasets</vt:lpstr>
      <vt:lpstr>Review Searching &amp; Sorting I — Sequential Search</vt:lpstr>
      <vt:lpstr>Searching &amp; Sorting II Binary Search [1/3]</vt:lpstr>
      <vt:lpstr>Searching &amp; Sorting II Binary Search [2/3]</vt:lpstr>
      <vt:lpstr>Searching &amp; Sorting II Binary Search [3/3]</vt:lpstr>
      <vt:lpstr>Searching &amp; Sorting II Specifying a Range [1/2]</vt:lpstr>
      <vt:lpstr>Searching &amp; Sorting II Specifying a Range [2/2]</vt:lpstr>
      <vt:lpstr>Searching &amp; Sorting II Reference-to-Const [1/4]</vt:lpstr>
      <vt:lpstr>Searching &amp; Sorting II Reference-to-Const [2/4]</vt:lpstr>
      <vt:lpstr>Searching &amp; Sorting II Reference-to-Const [3/4]</vt:lpstr>
      <vt:lpstr>Searching &amp; Sorting II Reference-to-Const [4/4]</vt:lpstr>
      <vt:lpstr>Searching &amp; Sorting II Comparison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201</dc:title>
  <dc:creator>Chris Hartman</dc:creator>
  <cp:lastModifiedBy>Chris Hartman</cp:lastModifiedBy>
  <cp:revision>234</cp:revision>
  <dcterms:created xsi:type="dcterms:W3CDTF">2017-08-28T16:16:28Z</dcterms:created>
  <dcterms:modified xsi:type="dcterms:W3CDTF">2018-10-04T04:31:16Z</dcterms:modified>
</cp:coreProperties>
</file>