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568" r:id="rId3"/>
    <p:sldId id="577" r:id="rId4"/>
    <p:sldId id="584" r:id="rId5"/>
    <p:sldId id="594" r:id="rId6"/>
    <p:sldId id="586" r:id="rId7"/>
    <p:sldId id="587" r:id="rId8"/>
    <p:sldId id="624" r:id="rId9"/>
    <p:sldId id="622" r:id="rId10"/>
    <p:sldId id="592" r:id="rId11"/>
    <p:sldId id="623" r:id="rId12"/>
    <p:sldId id="619" r:id="rId13"/>
    <p:sldId id="597" r:id="rId14"/>
    <p:sldId id="621" r:id="rId15"/>
    <p:sldId id="601" r:id="rId16"/>
    <p:sldId id="602" r:id="rId17"/>
    <p:sldId id="603" r:id="rId18"/>
    <p:sldId id="604" r:id="rId19"/>
    <p:sldId id="6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Objects="1">
      <p:cViewPr varScale="1">
        <p:scale>
          <a:sx n="115" d="100"/>
          <a:sy n="115" d="100"/>
        </p:scale>
        <p:origin x="-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Searching &amp; Sorting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Sorting III</a:t>
            </a:r>
            <a:br>
              <a:rPr lang="en-US" dirty="0" smtClean="0"/>
            </a:br>
            <a:r>
              <a:rPr lang="en-US" dirty="0" smtClean="0"/>
              <a:t>Insertion Sort —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known sorting algorithms. We discuss a simple one: </a:t>
            </a:r>
            <a:r>
              <a:rPr lang="en-US" b="1" dirty="0" smtClean="0"/>
              <a:t>Insertion Sort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Insertion Sort is a relatively slow way to sort. It does have some practical uses, but it is much too slow for general-purpose use. We look at it as an instructive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1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</a:t>
            </a:r>
            <a:r>
              <a:rPr lang="en-US" dirty="0" smtClean="0"/>
              <a:t>— Operation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How does Insertion Sort work?</a:t>
            </a:r>
          </a:p>
          <a:p>
            <a:pPr marL="0" indent="0">
              <a:buNone/>
            </a:pPr>
            <a:r>
              <a:rPr lang="en-US" sz="1800" dirty="0" smtClean="0"/>
              <a:t>Think of a divider in the middle</a:t>
            </a:r>
            <a:br>
              <a:rPr lang="en-US" sz="1800" dirty="0" smtClean="0"/>
            </a:br>
            <a:r>
              <a:rPr lang="en-US" sz="1800" dirty="0" smtClean="0"/>
              <a:t>of</a:t>
            </a:r>
            <a:r>
              <a:rPr lang="en-US" sz="1800" dirty="0"/>
              <a:t> </a:t>
            </a:r>
            <a:r>
              <a:rPr lang="en-US" sz="1800" dirty="0" smtClean="0"/>
              <a:t>a sequence. The portion of the</a:t>
            </a:r>
            <a:br>
              <a:rPr lang="en-US" sz="1800" dirty="0" smtClean="0"/>
            </a:br>
            <a:r>
              <a:rPr lang="en-US" sz="1800" dirty="0" smtClean="0"/>
              <a:t>sequence before the divider is</a:t>
            </a:r>
            <a:br>
              <a:rPr lang="en-US" sz="1800" dirty="0" smtClean="0"/>
            </a:br>
            <a:r>
              <a:rPr lang="en-US" sz="1800" dirty="0" smtClean="0"/>
              <a:t>sorted. The portion after the divider is ordered arbitrarily.</a:t>
            </a:r>
          </a:p>
          <a:p>
            <a:pPr marL="0" indent="0">
              <a:buNone/>
            </a:pPr>
            <a:r>
              <a:rPr lang="en-US" sz="1800" dirty="0" smtClean="0"/>
              <a:t>What Insertion Sort does:</a:t>
            </a:r>
          </a:p>
          <a:p>
            <a:pPr lvl="1"/>
            <a:r>
              <a:rPr lang="en-US" sz="1600" dirty="0" smtClean="0"/>
              <a:t>The algorithm starts with the divider at the left (all unsorted).</a:t>
            </a:r>
          </a:p>
          <a:p>
            <a:pPr lvl="1"/>
            <a:r>
              <a:rPr lang="en-US" sz="1600" dirty="0" smtClean="0"/>
              <a:t>Push the divider right, one step at a time, until </a:t>
            </a:r>
            <a:r>
              <a:rPr lang="mr-IN" sz="1600" dirty="0" smtClean="0"/>
              <a:t>…</a:t>
            </a:r>
            <a:endParaRPr lang="en-US" sz="1600" dirty="0"/>
          </a:p>
          <a:p>
            <a:pPr lvl="1"/>
            <a:r>
              <a:rPr lang="en-US" sz="1600" dirty="0" smtClean="0"/>
              <a:t>The algorithm ends with the divider at the right (all sorted).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816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1905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Unsorted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5400000">
            <a:off x="7581900" y="1638300"/>
            <a:ext cx="228600" cy="13716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1905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Sorted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5981700" y="1409700"/>
            <a:ext cx="228600" cy="18288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10400" y="22860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192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764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336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908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052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62000" y="5257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267200" y="5638800"/>
            <a:ext cx="609600" cy="0"/>
          </a:xfrm>
          <a:prstGeom prst="straightConnector1">
            <a:avLst/>
          </a:prstGeom>
          <a:ln w="69850">
            <a:solidFill>
              <a:schemeClr val="accent4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76400" y="5943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All unsorted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6000" y="5943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All sorted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16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8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960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532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76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24800" y="5410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8382000" y="5257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" y="5334000"/>
            <a:ext cx="1219200" cy="0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62800" y="5334000"/>
            <a:ext cx="1219200" cy="0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3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Operation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What happens each time the divider moves one step?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The item the divider passes over is </a:t>
            </a:r>
            <a:r>
              <a:rPr lang="en-US" b="1" dirty="0" smtClean="0"/>
              <a:t>inserted</a:t>
            </a:r>
            <a:r>
              <a:rPr lang="en-US" dirty="0" smtClean="0"/>
              <a:t> into the sorted portion of the sequence. (Thus the name Insertion Sort.)</a:t>
            </a:r>
          </a:p>
          <a:p>
            <a:pPr marL="0" indent="0">
              <a:buNone/>
            </a:pPr>
            <a:r>
              <a:rPr lang="en-US" dirty="0" smtClean="0"/>
              <a:t>To implement this, write code to do the following.</a:t>
            </a:r>
          </a:p>
          <a:p>
            <a:pPr lvl="1"/>
            <a:r>
              <a:rPr lang="en-US" dirty="0" smtClean="0"/>
              <a:t>Figure out which spot the item goes in.</a:t>
            </a:r>
          </a:p>
          <a:p>
            <a:pPr lvl="1"/>
            <a:r>
              <a:rPr lang="en-US" dirty="0" smtClean="0"/>
              <a:t>Put the item in the proper spot.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90800" y="23622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20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92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764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336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908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052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590800" y="22860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816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960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104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676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24800" y="2438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7467600" y="22860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62800" y="23622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67200" y="2667000"/>
            <a:ext cx="609600" cy="0"/>
          </a:xfrm>
          <a:prstGeom prst="straightConnector1">
            <a:avLst/>
          </a:prstGeom>
          <a:ln w="69850">
            <a:solidFill>
              <a:schemeClr val="accent4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7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[1/2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DO</a:t>
            </a:r>
          </a:p>
          <a:p>
            <a:pPr lvl="1"/>
            <a:r>
              <a:rPr lang="en-US" dirty="0" smtClean="0"/>
              <a:t>Implement Insertion Sort, prototyped as follows, with the exception of the code to </a:t>
            </a:r>
            <a:r>
              <a:rPr lang="en-US" i="1" dirty="0" smtClean="0"/>
              <a:t>put the item in the proper spot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oid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insertionSort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(vector&lt;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&amp; data);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ote that we do not want to reorder items unnecessarily.</a:t>
            </a:r>
          </a:p>
          <a:p>
            <a:pPr marL="0" indent="0">
              <a:buNone/>
            </a:pPr>
            <a:r>
              <a:rPr lang="en-US" dirty="0" smtClean="0"/>
              <a:t>A sorting algorithm is said to be </a:t>
            </a:r>
            <a:r>
              <a:rPr lang="en-US" b="1" dirty="0" smtClean="0"/>
              <a:t>stable</a:t>
            </a:r>
            <a:r>
              <a:rPr lang="en-US" dirty="0" smtClean="0"/>
              <a:t> if it never reverses the order of items with the same key.</a:t>
            </a:r>
          </a:p>
          <a:p>
            <a:pPr marL="0" indent="0">
              <a:buNone/>
            </a:pPr>
            <a:r>
              <a:rPr lang="en-US" dirty="0" smtClean="0"/>
              <a:t>Insertion Sort, when properly implemented, is a stable sorting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23354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</a:t>
            </a:r>
            <a:r>
              <a:rPr lang="en-US" i="1" dirty="0" smtClean="0"/>
              <a:t>put the item in the proper spot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Save the </a:t>
            </a:r>
            <a:r>
              <a:rPr lang="en-US" b="1" dirty="0" smtClean="0"/>
              <a:t>4</a:t>
            </a:r>
            <a:r>
              <a:rPr lang="en-US" dirty="0"/>
              <a:t> </a:t>
            </a:r>
            <a:r>
              <a:rPr lang="en-US" dirty="0" smtClean="0"/>
              <a:t>by copying it to a variable.</a:t>
            </a:r>
          </a:p>
          <a:p>
            <a:pPr lvl="1"/>
            <a:r>
              <a:rPr lang="en-US" dirty="0"/>
              <a:t>Copy each item at &amp; after the special spot up one step: 9, 7, 5.</a:t>
            </a:r>
          </a:p>
          <a:p>
            <a:pPr lvl="1"/>
            <a:r>
              <a:rPr lang="en-US" dirty="0"/>
              <a:t>Copy the saved </a:t>
            </a:r>
            <a:r>
              <a:rPr lang="en-US" b="1" dirty="0"/>
              <a:t>4</a:t>
            </a:r>
            <a:r>
              <a:rPr lang="en-US" dirty="0"/>
              <a:t> to the proper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124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Spot where </a:t>
            </a:r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goes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3657600" y="28194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06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15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2209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7600" y="57150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00600" y="51816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1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800600" y="51054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953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5638800"/>
            <a:ext cx="190500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This sequence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of slides illustrates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operation.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6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</a:t>
            </a:r>
            <a:r>
              <a:rPr lang="en-US" i="1" dirty="0"/>
              <a:t>put the item in the proper spot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</a:t>
            </a:r>
          </a:p>
          <a:p>
            <a:pPr lvl="1"/>
            <a:r>
              <a:rPr lang="en-US" dirty="0"/>
              <a:t>Save the </a:t>
            </a:r>
            <a:r>
              <a:rPr lang="en-US" b="1" dirty="0"/>
              <a:t>4</a:t>
            </a:r>
            <a:r>
              <a:rPr lang="en-US" dirty="0"/>
              <a:t> by copying it to a variable.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each item at &amp; after the special spot up one step: 9, 7, 5.</a:t>
            </a:r>
          </a:p>
          <a:p>
            <a:pPr lvl="1"/>
            <a:r>
              <a:rPr lang="en-US" dirty="0"/>
              <a:t>Copy the saved </a:t>
            </a:r>
            <a:r>
              <a:rPr lang="en-US" b="1" dirty="0"/>
              <a:t>4</a:t>
            </a:r>
            <a:r>
              <a:rPr lang="en-US" dirty="0"/>
              <a:t> to the proper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124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Spot where </a:t>
            </a:r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goes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3657600" y="28194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06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15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2209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7600" y="57150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00600" y="51816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1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800600" y="51054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953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5638800"/>
            <a:ext cx="190500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This sequence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of slides illustrates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operation.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</a:t>
            </a:r>
            <a:r>
              <a:rPr lang="en-US" i="1" dirty="0"/>
              <a:t>put the item in the proper spot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</a:t>
            </a:r>
          </a:p>
          <a:p>
            <a:pPr lvl="1"/>
            <a:r>
              <a:rPr lang="en-US" dirty="0"/>
              <a:t>Save the </a:t>
            </a:r>
            <a:r>
              <a:rPr lang="en-US" b="1" dirty="0"/>
              <a:t>4</a:t>
            </a:r>
            <a:r>
              <a:rPr lang="en-US" dirty="0"/>
              <a:t> by copying it to a variable.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each item at &amp; after the special spot up one step: 9, 7, 5.</a:t>
            </a:r>
          </a:p>
          <a:p>
            <a:pPr lvl="1"/>
            <a:r>
              <a:rPr lang="en-US" dirty="0"/>
              <a:t>Copy the saved </a:t>
            </a:r>
            <a:r>
              <a:rPr lang="en-US" b="1" dirty="0"/>
              <a:t>4</a:t>
            </a:r>
            <a:r>
              <a:rPr lang="en-US" dirty="0"/>
              <a:t> to the proper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124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Spot where </a:t>
            </a:r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goes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3657600" y="28194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06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15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2209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7600" y="57150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3000" y="51816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1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51054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953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5638800"/>
            <a:ext cx="190500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This sequence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of slides illustrates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operation.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9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</a:t>
            </a:r>
            <a:r>
              <a:rPr lang="en-US" i="1" dirty="0"/>
              <a:t>put the item in the proper spot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</a:t>
            </a:r>
          </a:p>
          <a:p>
            <a:pPr lvl="1"/>
            <a:r>
              <a:rPr lang="en-US" dirty="0"/>
              <a:t>Save the </a:t>
            </a:r>
            <a:r>
              <a:rPr lang="en-US" b="1" dirty="0"/>
              <a:t>4</a:t>
            </a:r>
            <a:r>
              <a:rPr lang="en-US" dirty="0"/>
              <a:t> by copying it to a variable.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each item at &amp; after the special spot up one step: 9, 7, 5.</a:t>
            </a:r>
          </a:p>
          <a:p>
            <a:pPr lvl="1"/>
            <a:r>
              <a:rPr lang="en-US" dirty="0"/>
              <a:t>Copy the saved </a:t>
            </a:r>
            <a:r>
              <a:rPr lang="en-US" b="1" dirty="0"/>
              <a:t>4</a:t>
            </a:r>
            <a:r>
              <a:rPr lang="en-US" dirty="0"/>
              <a:t> to the proper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124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Spot where </a:t>
            </a:r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goes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3657600" y="28194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06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15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2209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7600" y="57150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3000" y="51816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1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51054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953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5638800"/>
            <a:ext cx="190500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This sequence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of slides illustrates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operation.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0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</a:t>
            </a:r>
            <a:r>
              <a:rPr lang="en-US" i="1" dirty="0"/>
              <a:t>put the item in the proper spot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</a:t>
            </a:r>
          </a:p>
          <a:p>
            <a:pPr lvl="1"/>
            <a:r>
              <a:rPr lang="en-US" dirty="0"/>
              <a:t>Save the </a:t>
            </a:r>
            <a:r>
              <a:rPr lang="en-US" b="1" dirty="0"/>
              <a:t>4</a:t>
            </a:r>
            <a:r>
              <a:rPr lang="en-US" dirty="0"/>
              <a:t> by copying it to a variable.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each item at &amp; after the special spot up one step: 9, 7, 5.</a:t>
            </a:r>
          </a:p>
          <a:p>
            <a:pPr lvl="1"/>
            <a:r>
              <a:rPr lang="en-US" dirty="0"/>
              <a:t>Copy the saved </a:t>
            </a:r>
            <a:r>
              <a:rPr lang="en-US" b="1" dirty="0"/>
              <a:t>4</a:t>
            </a:r>
            <a:r>
              <a:rPr lang="en-US" dirty="0"/>
              <a:t> to the proper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124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Spot where </a:t>
            </a:r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goes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3657600" y="28194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06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15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2209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7600" y="57150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3000" y="51816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1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51054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953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5638800"/>
            <a:ext cx="190500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This sequence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of slides illustrates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operation.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6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Sorting III</a:t>
            </a:r>
            <a:br>
              <a:rPr lang="en-US" dirty="0"/>
            </a:br>
            <a:r>
              <a:rPr lang="en-US" dirty="0"/>
              <a:t>Insertion Sort — </a:t>
            </a:r>
            <a:r>
              <a:rPr lang="en-US" dirty="0" smtClean="0"/>
              <a:t>Implementation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</a:t>
            </a:r>
            <a:r>
              <a:rPr lang="en-US" i="1" dirty="0"/>
              <a:t>put the item in the proper spot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</a:t>
            </a:r>
          </a:p>
          <a:p>
            <a:pPr lvl="1"/>
            <a:r>
              <a:rPr lang="en-US" dirty="0"/>
              <a:t>Save the </a:t>
            </a:r>
            <a:r>
              <a:rPr lang="en-US" b="1" dirty="0"/>
              <a:t>4</a:t>
            </a:r>
            <a:r>
              <a:rPr lang="en-US" dirty="0"/>
              <a:t> by copying it to a variable.</a:t>
            </a:r>
          </a:p>
          <a:p>
            <a:pPr lvl="1"/>
            <a:r>
              <a:rPr lang="en-US" dirty="0" smtClean="0"/>
              <a:t>Copy each item at &amp; after the special spot up one step: 9, 7, 5.</a:t>
            </a:r>
          </a:p>
          <a:p>
            <a:pPr lvl="1"/>
            <a:r>
              <a:rPr lang="en-US" dirty="0" smtClean="0"/>
              <a:t>Copy the saved </a:t>
            </a:r>
            <a:r>
              <a:rPr lang="en-US" b="1" dirty="0" smtClean="0"/>
              <a:t>4</a:t>
            </a:r>
            <a:r>
              <a:rPr lang="en-US" dirty="0" smtClean="0"/>
              <a:t> to the proper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124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Spot where </a:t>
            </a:r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goes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3657600" y="28194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06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15000" y="2362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22098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7600" y="5715000"/>
            <a:ext cx="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3000" y="5181600"/>
            <a:ext cx="304800" cy="0"/>
          </a:xfrm>
          <a:prstGeom prst="straightConnector1">
            <a:avLst/>
          </a:prstGeom>
          <a:ln w="12700">
            <a:solidFill>
              <a:schemeClr val="accent5"/>
            </a:solidFill>
            <a:headEnd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1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5105400"/>
            <a:ext cx="0" cy="762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953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5638800"/>
            <a:ext cx="190500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This sequence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of slides illustrates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operation.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2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I — Sequential </a:t>
            </a:r>
            <a:r>
              <a:rPr lang="en-US" sz="2400" dirty="0" smtClean="0"/>
              <a:t>Search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Algorithm SEQUENTIAL SEARCH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Input:</a:t>
            </a:r>
            <a:r>
              <a:rPr lang="en-US" dirty="0"/>
              <a:t> An associative </a:t>
            </a:r>
            <a:r>
              <a:rPr lang="en-US" dirty="0" smtClean="0"/>
              <a:t>dataset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a key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</a:t>
            </a:r>
            <a:r>
              <a:rPr lang="en-US" i="1" dirty="0"/>
              <a:t>true</a:t>
            </a:r>
            <a:r>
              <a:rPr lang="en-US" dirty="0"/>
              <a:t>/</a:t>
            </a:r>
            <a:r>
              <a:rPr lang="en-US" i="1" dirty="0"/>
              <a:t>false</a:t>
            </a:r>
            <a:r>
              <a:rPr lang="en-US" dirty="0"/>
              <a:t> indicating whether key was found; if found, then the associated value is output as well. </a:t>
            </a:r>
          </a:p>
          <a:p>
            <a:pPr marL="0" indent="0">
              <a:buNone/>
            </a:pPr>
            <a:r>
              <a:rPr lang="en-US" b="1" dirty="0" smtClean="0"/>
              <a:t>Procedure</a:t>
            </a:r>
            <a:endParaRPr lang="en-US" b="1" dirty="0"/>
          </a:p>
          <a:p>
            <a:pPr lvl="1"/>
            <a:r>
              <a:rPr lang="en-US" dirty="0"/>
              <a:t>For each item in </a:t>
            </a:r>
            <a:r>
              <a:rPr lang="en-US" dirty="0" smtClean="0"/>
              <a:t>dataset </a:t>
            </a:r>
            <a:r>
              <a:rPr lang="en-US" i="1" dirty="0" smtClean="0"/>
              <a:t>A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If the key in this item is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 smtClean="0"/>
              <a:t>then:</a:t>
            </a:r>
          </a:p>
          <a:p>
            <a:pPr lvl="3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i="1" dirty="0"/>
              <a:t>true</a:t>
            </a:r>
            <a:r>
              <a:rPr lang="en-US" dirty="0"/>
              <a:t>, along with the associated value</a:t>
            </a:r>
            <a:r>
              <a:rPr lang="en-US" dirty="0" smtClean="0"/>
              <a:t>. DONE.</a:t>
            </a:r>
            <a:endParaRPr lang="en-US" dirty="0"/>
          </a:p>
          <a:p>
            <a:pPr lvl="1"/>
            <a:r>
              <a:rPr lang="en-US" dirty="0"/>
              <a:t>Return </a:t>
            </a:r>
            <a:r>
              <a:rPr lang="en-US" i="1" dirty="0"/>
              <a:t>false</a:t>
            </a:r>
            <a:r>
              <a:rPr lang="en-US" dirty="0" smtClean="0"/>
              <a:t>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</a:t>
            </a:r>
            <a:r>
              <a:rPr lang="en-US" sz="2400" dirty="0" smtClean="0"/>
              <a:t>II </a:t>
            </a:r>
            <a:r>
              <a:rPr lang="en-US" sz="2400" dirty="0"/>
              <a:t>— Binary Search </a:t>
            </a:r>
            <a:r>
              <a:rPr lang="en-US" sz="2400" dirty="0" smtClean="0"/>
              <a:t>[1/2</a:t>
            </a:r>
            <a:r>
              <a:rPr lang="en-US" sz="24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Algorithm BINARY SEARCH 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Input:</a:t>
            </a:r>
            <a:r>
              <a:rPr lang="en-US" sz="1600" dirty="0"/>
              <a:t> An associative </a:t>
            </a:r>
            <a:r>
              <a:rPr lang="en-US" sz="1600" dirty="0" smtClean="0"/>
              <a:t>dataset </a:t>
            </a:r>
            <a:r>
              <a:rPr lang="en-US" sz="1600" i="1" dirty="0" smtClean="0"/>
              <a:t>A</a:t>
            </a:r>
            <a:r>
              <a:rPr lang="en-US" sz="1600" dirty="0" smtClean="0"/>
              <a:t>, sorted by key, </a:t>
            </a:r>
            <a:r>
              <a:rPr lang="en-US" sz="1600" dirty="0"/>
              <a:t>and a key </a:t>
            </a:r>
            <a:r>
              <a:rPr lang="en-US" sz="1600" i="1" dirty="0" smtClean="0"/>
              <a:t>k</a:t>
            </a:r>
            <a:r>
              <a:rPr lang="en-US" sz="1600" dirty="0" smtClean="0"/>
              <a:t>. </a:t>
            </a:r>
          </a:p>
          <a:p>
            <a:pPr marL="0" indent="0">
              <a:buNone/>
            </a:pPr>
            <a:r>
              <a:rPr lang="en-US" sz="1600" b="1" dirty="0" smtClean="0"/>
              <a:t>Output:</a:t>
            </a:r>
            <a:r>
              <a:rPr lang="en-US" sz="1600" dirty="0" smtClean="0"/>
              <a:t> </a:t>
            </a:r>
            <a:r>
              <a:rPr lang="en-US" sz="1600" i="1" dirty="0" smtClean="0"/>
              <a:t>true</a:t>
            </a:r>
            <a:r>
              <a:rPr lang="en-US" sz="1600" dirty="0" smtClean="0"/>
              <a:t>/</a:t>
            </a:r>
            <a:r>
              <a:rPr lang="en-US" sz="1600" i="1" dirty="0" smtClean="0"/>
              <a:t>false</a:t>
            </a:r>
            <a:r>
              <a:rPr lang="en-US" sz="1600" dirty="0" smtClean="0"/>
              <a:t> indicating whether key was found; if found, then the associated value is output as well. </a:t>
            </a:r>
          </a:p>
          <a:p>
            <a:pPr marL="0" indent="0">
              <a:buNone/>
            </a:pPr>
            <a:r>
              <a:rPr lang="en-US" sz="1600" b="1" dirty="0" smtClean="0"/>
              <a:t>Procedure</a:t>
            </a:r>
          </a:p>
          <a:p>
            <a:pPr lvl="1"/>
            <a:r>
              <a:rPr lang="en-US" sz="1400" dirty="0" smtClean="0"/>
              <a:t>If dataset </a:t>
            </a:r>
            <a:r>
              <a:rPr lang="en-US" sz="1400" i="1" dirty="0" smtClean="0"/>
              <a:t>A</a:t>
            </a:r>
            <a:r>
              <a:rPr lang="en-US" sz="1400" dirty="0" smtClean="0"/>
              <a:t> </a:t>
            </a:r>
            <a:r>
              <a:rPr lang="en-US" sz="1400" dirty="0"/>
              <a:t>contains zero items, </a:t>
            </a:r>
            <a:r>
              <a:rPr lang="en-US" sz="1400" dirty="0" smtClean="0"/>
              <a:t>then: Return </a:t>
            </a:r>
            <a:r>
              <a:rPr lang="en-US" sz="1400" i="1" dirty="0"/>
              <a:t>false</a:t>
            </a:r>
            <a:r>
              <a:rPr lang="en-US" sz="1400" dirty="0" smtClean="0"/>
              <a:t>. DONE.</a:t>
            </a:r>
            <a:endParaRPr lang="en-US" sz="1400" dirty="0"/>
          </a:p>
          <a:p>
            <a:pPr lvl="1"/>
            <a:r>
              <a:rPr lang="en-US" sz="1400" dirty="0"/>
              <a:t>If </a:t>
            </a:r>
            <a:r>
              <a:rPr lang="en-US" sz="1400" dirty="0" smtClean="0"/>
              <a:t>dataset </a:t>
            </a:r>
            <a:r>
              <a:rPr lang="en-US" sz="1400" i="1" dirty="0" smtClean="0"/>
              <a:t>A</a:t>
            </a:r>
            <a:r>
              <a:rPr lang="en-US" sz="1400" dirty="0" smtClean="0"/>
              <a:t> </a:t>
            </a:r>
            <a:r>
              <a:rPr lang="en-US" sz="1400" dirty="0"/>
              <a:t>contains exactly one item:</a:t>
            </a:r>
          </a:p>
          <a:p>
            <a:pPr lvl="2"/>
            <a:r>
              <a:rPr lang="en-US" sz="1400" dirty="0"/>
              <a:t>If the key in </a:t>
            </a:r>
            <a:r>
              <a:rPr lang="en-US" sz="1400" dirty="0" smtClean="0"/>
              <a:t>this item is </a:t>
            </a:r>
            <a:r>
              <a:rPr lang="en-US" sz="1400" i="1" dirty="0" smtClean="0"/>
              <a:t>k</a:t>
            </a:r>
            <a:r>
              <a:rPr lang="en-US" sz="1400" dirty="0"/>
              <a:t>, </a:t>
            </a:r>
            <a:r>
              <a:rPr lang="en-US" sz="1400" dirty="0" smtClean="0"/>
              <a:t>then: Return </a:t>
            </a:r>
            <a:r>
              <a:rPr lang="en-US" sz="1400" i="1" dirty="0"/>
              <a:t>true</a:t>
            </a:r>
            <a:r>
              <a:rPr lang="en-US" sz="1400" dirty="0"/>
              <a:t>, along with the associated value</a:t>
            </a:r>
            <a:r>
              <a:rPr lang="en-US" sz="1400" dirty="0" smtClean="0"/>
              <a:t>. DONE.</a:t>
            </a:r>
            <a:endParaRPr lang="en-US" sz="1400" dirty="0"/>
          </a:p>
          <a:p>
            <a:pPr lvl="2"/>
            <a:r>
              <a:rPr lang="en-US" sz="1400" dirty="0" smtClean="0"/>
              <a:t>Otherwise: Return </a:t>
            </a:r>
            <a:r>
              <a:rPr lang="en-US" sz="1400" i="1" dirty="0"/>
              <a:t>false</a:t>
            </a:r>
            <a:r>
              <a:rPr lang="en-US" sz="1400" dirty="0" smtClean="0"/>
              <a:t>. DONE.</a:t>
            </a:r>
            <a:endParaRPr lang="en-US" sz="1400" dirty="0"/>
          </a:p>
          <a:p>
            <a:pPr lvl="1"/>
            <a:r>
              <a:rPr lang="en-US" sz="1400" dirty="0"/>
              <a:t>Find the middle item of </a:t>
            </a:r>
            <a:r>
              <a:rPr lang="en-US" sz="1400" dirty="0" smtClean="0"/>
              <a:t>dataset </a:t>
            </a:r>
            <a:r>
              <a:rPr lang="en-US" sz="1400" i="1" dirty="0" smtClean="0"/>
              <a:t>A</a:t>
            </a:r>
            <a:r>
              <a:rPr lang="en-US" sz="1400" dirty="0" smtClean="0"/>
              <a:t>.</a:t>
            </a:r>
            <a:endParaRPr lang="en-US" sz="1400" dirty="0"/>
          </a:p>
          <a:p>
            <a:pPr lvl="1"/>
            <a:r>
              <a:rPr lang="en-US" sz="1400" dirty="0"/>
              <a:t>If </a:t>
            </a:r>
            <a:r>
              <a:rPr lang="en-US" sz="1400" i="1" dirty="0"/>
              <a:t>k</a:t>
            </a:r>
            <a:r>
              <a:rPr lang="en-US" sz="1400" dirty="0"/>
              <a:t> is less than the key in the middle item, </a:t>
            </a:r>
            <a:r>
              <a:rPr lang="en-US" sz="1400" dirty="0" smtClean="0"/>
              <a:t>then: Redo </a:t>
            </a:r>
            <a:r>
              <a:rPr lang="en-US" sz="1400" dirty="0"/>
              <a:t>the search on the first half (items before the middle item).</a:t>
            </a:r>
          </a:p>
          <a:p>
            <a:pPr lvl="1"/>
            <a:r>
              <a:rPr lang="en-US" sz="1400" dirty="0" smtClean="0"/>
              <a:t>Otherwise: Redo </a:t>
            </a:r>
            <a:r>
              <a:rPr lang="en-US" sz="1400" dirty="0"/>
              <a:t>the search on the second half (the middle item and all later items).</a:t>
            </a:r>
          </a:p>
        </p:txBody>
      </p:sp>
    </p:spTree>
    <p:extLst>
      <p:ext uri="{BB962C8B-B14F-4D97-AF65-F5344CB8AC3E}">
        <p14:creationId xmlns:p14="http://schemas.microsoft.com/office/powerpoint/2010/main" val="27857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</a:t>
            </a:r>
            <a:r>
              <a:rPr lang="en-US" sz="2400" dirty="0" smtClean="0"/>
              <a:t>II — Binary Search [2/2]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Binary Search places requirements on the dataset beyond those of Sequential Search.</a:t>
            </a:r>
          </a:p>
          <a:p>
            <a:pPr lvl="1"/>
            <a:r>
              <a:rPr lang="en-US" dirty="0" smtClean="0"/>
              <a:t>The dataset must be </a:t>
            </a:r>
            <a:r>
              <a:rPr lang="en-US" b="1" dirty="0" smtClean="0"/>
              <a:t>sorted</a:t>
            </a:r>
            <a:r>
              <a:rPr lang="en-US" dirty="0" smtClean="0"/>
              <a:t> by key; </a:t>
            </a:r>
            <a:r>
              <a:rPr lang="en-US" dirty="0"/>
              <a:t>that is, </a:t>
            </a:r>
            <a:r>
              <a:rPr lang="en-US" dirty="0" smtClean="0"/>
              <a:t>the keys appear </a:t>
            </a:r>
            <a:r>
              <a:rPr lang="en-US" dirty="0"/>
              <a:t>in </a:t>
            </a:r>
            <a:r>
              <a:rPr lang="en-US" dirty="0" smtClean="0"/>
              <a:t>order.</a:t>
            </a:r>
          </a:p>
          <a:p>
            <a:pPr lvl="1"/>
            <a:r>
              <a:rPr lang="en-US" dirty="0" smtClean="0"/>
              <a:t>The dataset should be </a:t>
            </a:r>
            <a:r>
              <a:rPr lang="en-US" b="1" dirty="0" smtClean="0"/>
              <a:t>random-access</a:t>
            </a:r>
            <a:r>
              <a:rPr lang="en-US" dirty="0" smtClean="0"/>
              <a:t>; </a:t>
            </a:r>
            <a:r>
              <a:rPr lang="en-US" dirty="0"/>
              <a:t>that is, we can jump quickly to different spots in the dataset. (A </a:t>
            </a:r>
            <a:r>
              <a:rPr lang="en-US" dirty="0" smtClean="0"/>
              <a:t>C++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</a:t>
            </a:r>
            <a:r>
              <a:rPr lang="en-US" dirty="0"/>
              <a:t>is random-access; but there are containers that are not random-access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Searching &amp; Sorting II —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Search is </a:t>
            </a:r>
            <a:r>
              <a:rPr lang="en-US" i="1" dirty="0"/>
              <a:t>much</a:t>
            </a:r>
            <a:r>
              <a:rPr lang="en-US" dirty="0"/>
              <a:t> faster than </a:t>
            </a:r>
            <a:r>
              <a:rPr lang="en-US" dirty="0" smtClean="0"/>
              <a:t>Sequential Search</a:t>
            </a:r>
            <a:r>
              <a:rPr lang="en-US" dirty="0"/>
              <a:t>, particularly for large </a:t>
            </a:r>
            <a:r>
              <a:rPr lang="en-US" dirty="0" smtClean="0"/>
              <a:t>datasets. Sequential Search may require looking at every item. For </a:t>
            </a:r>
            <a:r>
              <a:rPr lang="en-US" dirty="0"/>
              <a:t>a dataset containing </a:t>
            </a:r>
            <a:r>
              <a:rPr lang="en-US" i="1" dirty="0"/>
              <a:t>n</a:t>
            </a:r>
            <a:r>
              <a:rPr lang="en-US" dirty="0"/>
              <a:t> items, </a:t>
            </a:r>
            <a:r>
              <a:rPr lang="en-US" dirty="0" smtClean="0"/>
              <a:t>it does up to </a:t>
            </a:r>
            <a:r>
              <a:rPr lang="en-US" i="1" dirty="0" smtClean="0"/>
              <a:t>n</a:t>
            </a:r>
            <a:r>
              <a:rPr lang="en-US" dirty="0" smtClean="0"/>
              <a:t> lookups</a:t>
            </a:r>
            <a:r>
              <a:rPr lang="en-US" dirty="0"/>
              <a:t>. Binary Search, on the other hand, only does </a:t>
            </a:r>
            <a:r>
              <a:rPr lang="en-US" dirty="0" smtClean="0"/>
              <a:t>roughly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lookups.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Compare these following values of </a:t>
            </a:r>
            <a:r>
              <a:rPr lang="en-US" i="1" dirty="0" smtClean="0"/>
              <a:t>n</a:t>
            </a:r>
            <a:r>
              <a:rPr lang="en-US" dirty="0" smtClean="0"/>
              <a:t> and 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94653" y="39471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5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II — Specifying </a:t>
            </a:r>
            <a:r>
              <a:rPr lang="en-US" sz="2400" dirty="0" smtClean="0"/>
              <a:t>a Range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When we do Binary Search, we need a way to specify a </a:t>
            </a:r>
            <a:r>
              <a:rPr lang="en-US" sz="1800" b="1" dirty="0"/>
              <a:t>range</a:t>
            </a:r>
            <a:r>
              <a:rPr lang="en-US" sz="1800" dirty="0"/>
              <a:t> of data </a:t>
            </a:r>
            <a:r>
              <a:rPr lang="en-US" sz="1800" dirty="0" smtClean="0"/>
              <a:t>items within a container.</a:t>
            </a:r>
            <a:r>
              <a:rPr lang="en-US" sz="1800" dirty="0"/>
              <a:t> </a:t>
            </a:r>
            <a:r>
              <a:rPr lang="en-US" sz="1800" dirty="0" smtClean="0"/>
              <a:t>A standard convention is </a:t>
            </a:r>
            <a:r>
              <a:rPr lang="en-US" sz="1800" dirty="0"/>
              <a:t>to </a:t>
            </a:r>
            <a:r>
              <a:rPr lang="en-US" sz="1800" dirty="0" smtClean="0"/>
              <a:t>specify a range using </a:t>
            </a:r>
            <a:r>
              <a:rPr lang="en-US" sz="1800" dirty="0"/>
              <a:t>two indices:</a:t>
            </a:r>
          </a:p>
          <a:p>
            <a:pPr lvl="1"/>
            <a:r>
              <a:rPr lang="en-US" sz="1600" dirty="0"/>
              <a:t>The index of the first item in the range.</a:t>
            </a:r>
          </a:p>
          <a:p>
            <a:pPr lvl="1"/>
            <a:r>
              <a:rPr lang="en-US" sz="1600" dirty="0"/>
              <a:t>One more than the index of the last item in the range.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pecify </a:t>
            </a:r>
            <a:r>
              <a:rPr lang="en-US" sz="1800" dirty="0"/>
              <a:t>the range of items with indices 2</a:t>
            </a:r>
            <a:r>
              <a:rPr lang="en-US" sz="1800" dirty="0" smtClean="0"/>
              <a:t>, 3, 4, 5, 6 </a:t>
            </a:r>
            <a:r>
              <a:rPr lang="en-US" sz="1800" dirty="0"/>
              <a:t>using 2 &amp; 7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An empty range (one containing no items) would be specified using two indices that are the same.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9286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928646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85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0400" y="3928646"/>
            <a:ext cx="2286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4823936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Range specified using indices: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7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36238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7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II — </a:t>
            </a:r>
            <a:r>
              <a:rPr lang="en-US" sz="2400" dirty="0" smtClean="0"/>
              <a:t>Reference-to-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parameter-passing methods we have seen </a:t>
            </a:r>
            <a:r>
              <a:rPr lang="en-US" dirty="0" smtClean="0"/>
              <a:t>are often </a:t>
            </a:r>
            <a:r>
              <a:rPr lang="en-US" dirty="0"/>
              <a:t>appropriate for use with </a:t>
            </a:r>
            <a:r>
              <a:rPr lang="en-US" dirty="0" smtClean="0"/>
              <a:t>large datasets.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problem with passing </a:t>
            </a:r>
            <a:r>
              <a:rPr lang="en-US" b="1" dirty="0"/>
              <a:t>by value</a:t>
            </a:r>
            <a:r>
              <a:rPr lang="en-US" dirty="0"/>
              <a:t> is that it makes a copy, which can be time-consuming for a large </a:t>
            </a:r>
            <a:r>
              <a:rPr lang="en-US" dirty="0" smtClean="0"/>
              <a:t>dataset.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problem with passing </a:t>
            </a:r>
            <a:r>
              <a:rPr lang="en-US" b="1" dirty="0"/>
              <a:t>by reference</a:t>
            </a:r>
            <a:r>
              <a:rPr lang="en-US" dirty="0"/>
              <a:t> is that it allows a function to modify the dataset</a:t>
            </a:r>
            <a:r>
              <a:rPr lang="en-US" dirty="0" smtClean="0"/>
              <a:t>. (If this is what we want, then fine; but often we do not want it.)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third method, which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 smtClean="0"/>
              <a:t>appropriate, is </a:t>
            </a:r>
            <a:r>
              <a:rPr lang="en-US" dirty="0"/>
              <a:t>passing </a:t>
            </a:r>
            <a:r>
              <a:rPr lang="en-US" b="1" dirty="0"/>
              <a:t>by reference-to-const</a:t>
            </a:r>
            <a:r>
              <a:rPr lang="en-US" dirty="0"/>
              <a:t>. This does not copy the argument. However, it does not allow the function to modify </a:t>
            </a:r>
            <a:r>
              <a:rPr lang="en-US" dirty="0" smtClean="0"/>
              <a:t>it.</a:t>
            </a:r>
          </a:p>
          <a:p>
            <a:pPr marL="0" indent="0">
              <a:buNone/>
            </a:pPr>
            <a:r>
              <a:rPr lang="en-US" dirty="0"/>
              <a:t>Passing by reference-to-</a:t>
            </a:r>
            <a:r>
              <a:rPr lang="en-US" dirty="0" err="1"/>
              <a:t>const</a:t>
            </a:r>
            <a:r>
              <a:rPr lang="en-US" dirty="0"/>
              <a:t> is written much like passing by </a:t>
            </a:r>
            <a:r>
              <a:rPr lang="en-US" dirty="0" smtClean="0"/>
              <a:t>reference, but there is a “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/>
              <a:t>” </a:t>
            </a:r>
            <a:r>
              <a:rPr lang="en-US" dirty="0" smtClean="0"/>
              <a:t>before </a:t>
            </a:r>
            <a:r>
              <a:rPr lang="en-US" dirty="0"/>
              <a:t>the parameter type.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foo(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vector&lt;string&gt; &amp; data</a:t>
            </a:r>
            <a:r>
              <a:rPr lang="en-US" dirty="0" smtClean="0">
                <a:latin typeface="Courier"/>
                <a:cs typeface="Courier"/>
              </a:rPr>
              <a:t>) {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77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Sorting III</a:t>
            </a:r>
            <a:br>
              <a:rPr lang="en-US" dirty="0" smtClean="0"/>
            </a:br>
            <a:r>
              <a:rPr lang="en-US" dirty="0" smtClean="0"/>
              <a:t>Sorting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In the computing field, to </a:t>
            </a:r>
            <a:r>
              <a:rPr lang="en-US" sz="1800" b="1" dirty="0" smtClean="0"/>
              <a:t>sort</a:t>
            </a:r>
            <a:r>
              <a:rPr lang="en-US" sz="1800" dirty="0" smtClean="0"/>
              <a:t> means to rearrange a sequence so that it is in order—usually </a:t>
            </a:r>
            <a:r>
              <a:rPr lang="en-US" sz="1800" b="1" dirty="0" smtClean="0"/>
              <a:t>ascending</a:t>
            </a:r>
            <a:r>
              <a:rPr lang="en-US" sz="1800" dirty="0" smtClean="0"/>
              <a:t> (going up), by key.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example, here is an </a:t>
            </a:r>
            <a:r>
              <a:rPr lang="en-US" sz="1800" b="1" dirty="0"/>
              <a:t>unsorted</a:t>
            </a:r>
            <a:r>
              <a:rPr lang="en-US" sz="1800" dirty="0"/>
              <a:t> sequence.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</a:t>
            </a:r>
            <a:r>
              <a:rPr lang="en-US" sz="1800" b="1" dirty="0"/>
              <a:t>sort</a:t>
            </a:r>
            <a:r>
              <a:rPr lang="en-US" sz="1800" dirty="0"/>
              <a:t> the above sequence, then we obtain the following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 sequence in the reverse order is said to be </a:t>
            </a:r>
            <a:r>
              <a:rPr lang="en-US" sz="1800" b="1" dirty="0" smtClean="0"/>
              <a:t>descending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08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2971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4114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52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24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768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52578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508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Sorting III</a:t>
            </a:r>
            <a:br>
              <a:rPr lang="en-US" dirty="0" smtClean="0"/>
            </a:br>
            <a:r>
              <a:rPr lang="en-US" dirty="0" smtClean="0"/>
              <a:t>Sorting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Sorting </a:t>
            </a:r>
            <a:r>
              <a:rPr lang="en-US" sz="1800" dirty="0"/>
              <a:t>is of great interest in the study of computer </a:t>
            </a:r>
            <a:r>
              <a:rPr lang="en-US" sz="1800" dirty="0" smtClean="0"/>
              <a:t>programming, for a number of reasons.</a:t>
            </a:r>
          </a:p>
          <a:p>
            <a:pPr lvl="1"/>
            <a:r>
              <a:rPr lang="en-US" sz="1600" dirty="0" smtClean="0"/>
              <a:t>Sorting is a common and useful operation, because it allows other tasks to be done faster. For example, a sorted dataset allows for Binary Search, which is much faster than Sequential Search. As another example, it is easy to find duplicates in a sorted list: just check if any adjacent pairs of items are the same.</a:t>
            </a:r>
          </a:p>
          <a:p>
            <a:pPr lvl="1"/>
            <a:r>
              <a:rPr lang="en-US" sz="1600" dirty="0" smtClean="0"/>
              <a:t>Sorting algorithms differ greatly in performance. A sorting function written based on some basic knowledge of sorting will usually be </a:t>
            </a:r>
            <a:r>
              <a:rPr lang="en-US" sz="1600" i="1" dirty="0" smtClean="0"/>
              <a:t>much</a:t>
            </a:r>
            <a:r>
              <a:rPr lang="en-US" sz="1600" dirty="0" smtClean="0"/>
              <a:t> faster than one written without such knowledge.</a:t>
            </a:r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 known sorting algorithm has all the characteristics we want: very fast on average, reasonably fast worst case, especially fast on nearly sorted datasets, especially fast when a dataset contains few distinct keys, works with a wide variety of data structures and key types, requires little additional storage, can make use of an arbitrary comparison function, stable (discussed shortly).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202920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1918</TotalTime>
  <Words>1713</Words>
  <Application>Microsoft Macintosh PowerPoint</Application>
  <PresentationFormat>On-screen Show (4:3)</PresentationFormat>
  <Paragraphs>339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Advantage</vt:lpstr>
      <vt:lpstr>CS 201 </vt:lpstr>
      <vt:lpstr>Review Searching &amp; Sorting I — Sequential Search</vt:lpstr>
      <vt:lpstr>Review Searching &amp; Sorting II — Binary Search [1/2]</vt:lpstr>
      <vt:lpstr>Review Searching &amp; Sorting II — Binary Search [2/2]</vt:lpstr>
      <vt:lpstr>Review Searching &amp; Sorting II — Comparison</vt:lpstr>
      <vt:lpstr>Review Searching &amp; Sorting II — Specifying a Range</vt:lpstr>
      <vt:lpstr>Review Searching &amp; Sorting II — Reference-to-Const</vt:lpstr>
      <vt:lpstr>Searching &amp; Sorting III Sorting [1/2]</vt:lpstr>
      <vt:lpstr>Searching &amp; Sorting III Sorting [2/2]</vt:lpstr>
      <vt:lpstr>Searching &amp; Sorting III Insertion Sort — Introduction</vt:lpstr>
      <vt:lpstr>Searching &amp; Sorting III Insertion Sort — Operation [1/2]</vt:lpstr>
      <vt:lpstr>Searching &amp; Sorting III Insertion Sort — Operation [2/2]</vt:lpstr>
      <vt:lpstr>Searching &amp; Sorting III Insertion Sort — Implementation [1/2]</vt:lpstr>
      <vt:lpstr>Searching &amp; Sorting III Insertion Sort — Implementation [2/2]</vt:lpstr>
      <vt:lpstr>Searching &amp; Sorting III Insertion Sort — Implementation [2/2]</vt:lpstr>
      <vt:lpstr>Searching &amp; Sorting III Insertion Sort — Implementation [2/2]</vt:lpstr>
      <vt:lpstr>Searching &amp; Sorting III Insertion Sort — Implementation [2/2]</vt:lpstr>
      <vt:lpstr>Searching &amp; Sorting III Insertion Sort — Implementation [2/2]</vt:lpstr>
      <vt:lpstr>Searching &amp; Sorting III Insertion Sort — Implementation [2/2]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251</cp:revision>
  <dcterms:created xsi:type="dcterms:W3CDTF">2017-08-28T16:16:28Z</dcterms:created>
  <dcterms:modified xsi:type="dcterms:W3CDTF">2018-10-10T17:11:06Z</dcterms:modified>
</cp:coreProperties>
</file>