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5" r:id="rId2"/>
    <p:sldId id="586" r:id="rId3"/>
    <p:sldId id="587" r:id="rId4"/>
    <p:sldId id="668" r:id="rId5"/>
    <p:sldId id="642" r:id="rId6"/>
    <p:sldId id="646" r:id="rId7"/>
    <p:sldId id="650" r:id="rId8"/>
    <p:sldId id="651" r:id="rId9"/>
    <p:sldId id="655" r:id="rId10"/>
    <p:sldId id="657" r:id="rId11"/>
    <p:sldId id="628" r:id="rId12"/>
    <p:sldId id="661" r:id="rId13"/>
    <p:sldId id="665" r:id="rId14"/>
    <p:sldId id="667" r:id="rId15"/>
    <p:sldId id="6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Objects="1">
      <p:cViewPr varScale="1">
        <p:scale>
          <a:sx n="99" d="100"/>
          <a:sy n="99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</a:t>
            </a:r>
            <a:r>
              <a:rPr lang="en-US" dirty="0" smtClean="0">
                <a:latin typeface="Courier"/>
              </a:rPr>
              <a:t>double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C++ numeric types also include </a:t>
            </a:r>
            <a:r>
              <a:rPr lang="en-US" sz="1800" b="1" dirty="0" smtClean="0"/>
              <a:t>floating-point</a:t>
            </a:r>
            <a:r>
              <a:rPr lang="en-US" sz="1800" dirty="0" smtClean="0"/>
              <a:t> types, which can hold non-integer values.</a:t>
            </a:r>
            <a:r>
              <a:rPr lang="en-US" sz="1800" dirty="0"/>
              <a:t> </a:t>
            </a:r>
            <a:r>
              <a:rPr lang="en-US" sz="1800" i="1" dirty="0" smtClean="0"/>
              <a:t>Floating-point</a:t>
            </a:r>
            <a:r>
              <a:rPr lang="en-US" sz="1800" dirty="0" smtClean="0"/>
              <a:t> means that the number of digits after the decimal point can vary.</a:t>
            </a:r>
          </a:p>
          <a:p>
            <a:pPr marL="0" indent="0">
              <a:buNone/>
            </a:pPr>
            <a:r>
              <a:rPr lang="en-US" sz="1800" dirty="0" smtClean="0"/>
              <a:t>Another option is </a:t>
            </a:r>
            <a:r>
              <a:rPr lang="en-US" sz="1800" b="1" dirty="0" smtClean="0"/>
              <a:t>fixed-point</a:t>
            </a:r>
            <a:r>
              <a:rPr lang="en-US" sz="1800" dirty="0" smtClean="0"/>
              <a:t>; C++ has no built-in fixed-point types.</a:t>
            </a:r>
          </a:p>
          <a:p>
            <a:pPr marL="0" indent="0">
              <a:buNone/>
            </a:pPr>
            <a:r>
              <a:rPr lang="en-US" sz="1800" dirty="0" smtClean="0"/>
              <a:t>The primary C++ floating-point type is </a:t>
            </a:r>
            <a:r>
              <a:rPr lang="en-US" sz="1800" dirty="0" smtClean="0">
                <a:latin typeface="Courier"/>
              </a:rPr>
              <a:t>double</a:t>
            </a:r>
            <a:r>
              <a:rPr lang="en-US" sz="1800" dirty="0" smtClean="0"/>
              <a:t>, which is short for </a:t>
            </a:r>
            <a:r>
              <a:rPr lang="en-US" sz="1800" i="1" dirty="0" smtClean="0"/>
              <a:t>double-precision floating-point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Form a </a:t>
            </a:r>
            <a:r>
              <a:rPr lang="en-US" sz="1800" dirty="0" smtClean="0">
                <a:latin typeface="Courier"/>
              </a:rPr>
              <a:t>double</a:t>
            </a:r>
            <a:r>
              <a:rPr lang="en-US" sz="1800" dirty="0" smtClean="0"/>
              <a:t> literal by including a decimal point:</a:t>
            </a:r>
            <a:r>
              <a:rPr lang="en-US" sz="1800" dirty="0" smtClean="0">
                <a:latin typeface="Courier"/>
              </a:rPr>
              <a:t> -23.57</a:t>
            </a:r>
            <a:r>
              <a:rPr lang="en-US" sz="1800" dirty="0" smtClean="0"/>
              <a:t>. So this is an 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/>
              <a:t>: “</a:t>
            </a:r>
            <a:r>
              <a:rPr lang="en-US" sz="1800" dirty="0" smtClean="0">
                <a:solidFill>
                  <a:srgbClr val="008000"/>
                </a:solidFill>
                <a:latin typeface="Courier"/>
              </a:rPr>
              <a:t>37</a:t>
            </a:r>
            <a:r>
              <a:rPr lang="en-US" sz="1800" dirty="0" smtClean="0"/>
              <a:t>”. And this is a </a:t>
            </a:r>
            <a:r>
              <a:rPr lang="en-US" sz="1800" dirty="0" smtClean="0">
                <a:latin typeface="Courier"/>
              </a:rPr>
              <a:t>double</a:t>
            </a:r>
            <a:r>
              <a:rPr lang="en-US" sz="1800" dirty="0" smtClean="0"/>
              <a:t>: “</a:t>
            </a:r>
            <a:r>
              <a:rPr lang="en-US" sz="1800" dirty="0">
                <a:solidFill>
                  <a:srgbClr val="008000"/>
                </a:solidFill>
                <a:latin typeface="Courier"/>
              </a:rPr>
              <a:t>37</a:t>
            </a:r>
            <a:r>
              <a:rPr lang="en-US" sz="1800" dirty="0" smtClean="0">
                <a:solidFill>
                  <a:srgbClr val="008000"/>
                </a:solidFill>
                <a:latin typeface="Courier"/>
              </a:rPr>
              <a:t>.</a:t>
            </a:r>
            <a:r>
              <a:rPr lang="en-US" sz="1800" dirty="0" smtClean="0"/>
              <a:t>”.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smtClean="0">
                <a:latin typeface="Courier"/>
              </a:rPr>
              <a:t>double</a:t>
            </a:r>
            <a:r>
              <a:rPr lang="en-US" sz="1800" dirty="0" smtClean="0"/>
              <a:t> literal can also use scientific notation. Add a letter E (upper-case or lower-case) followed by a number (the </a:t>
            </a:r>
            <a:r>
              <a:rPr lang="en-US" sz="1800" b="1" dirty="0" smtClean="0"/>
              <a:t>exponent</a:t>
            </a:r>
            <a:r>
              <a:rPr lang="en-US" sz="1800" dirty="0" smtClean="0"/>
              <a:t>). The literal “</a:t>
            </a:r>
            <a:r>
              <a:rPr lang="en-US" sz="1800" dirty="0" smtClean="0">
                <a:latin typeface="Courier"/>
              </a:rPr>
              <a:t>3.56e-20</a:t>
            </a:r>
            <a:r>
              <a:rPr lang="en-US" sz="1800" dirty="0" smtClean="0"/>
              <a:t>” means 3.56 </a:t>
            </a:r>
            <a:r>
              <a:rPr lang="en-US" sz="1800" dirty="0"/>
              <a:t>⨉ </a:t>
            </a:r>
            <a:r>
              <a:rPr lang="en-US" sz="1800" dirty="0" smtClean="0"/>
              <a:t>10</a:t>
            </a:r>
            <a:r>
              <a:rPr lang="en-US" sz="1800" baseline="30000" dirty="0" smtClean="0"/>
              <a:t>-20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6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other </a:t>
            </a:r>
            <a:r>
              <a:rPr lang="en-US" b="1" dirty="0" smtClean="0"/>
              <a:t>floating-point</a:t>
            </a:r>
            <a:r>
              <a:rPr lang="en-US" dirty="0" smtClean="0"/>
              <a:t> types are </a:t>
            </a:r>
            <a:r>
              <a:rPr lang="en-US" dirty="0" smtClean="0">
                <a:latin typeface="Courier"/>
              </a:rPr>
              <a:t>long double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</a:rPr>
              <a:t>float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long double</a:t>
            </a:r>
            <a:r>
              <a:rPr lang="en-US" dirty="0" smtClean="0"/>
              <a:t> allows for more digits of precision than double, while </a:t>
            </a:r>
            <a:r>
              <a:rPr lang="en-US" dirty="0">
                <a:latin typeface="Courier"/>
              </a:rPr>
              <a:t>float</a:t>
            </a:r>
            <a:r>
              <a:rPr lang="en-US" dirty="0" smtClean="0"/>
              <a:t> allows for fewer.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>
                <a:latin typeface="Courier"/>
              </a:rPr>
              <a:t>long double</a:t>
            </a:r>
            <a:r>
              <a:rPr lang="en-US" dirty="0" smtClean="0"/>
              <a:t> if </a:t>
            </a:r>
            <a:r>
              <a:rPr lang="en-US" dirty="0">
                <a:latin typeface="Courier"/>
              </a:rPr>
              <a:t>double</a:t>
            </a:r>
            <a:r>
              <a:rPr lang="en-US" dirty="0" smtClean="0"/>
              <a:t> does not have enough digits.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</a:t>
            </a:r>
            <a:r>
              <a:rPr lang="en-US" dirty="0" smtClean="0">
                <a:latin typeface="Courier"/>
              </a:rPr>
              <a:t>loat</a:t>
            </a:r>
            <a:r>
              <a:rPr lang="en-US" dirty="0" smtClean="0"/>
              <a:t>, on the other hand, is mostly a left-over from the Bad Old Days when computers had very little memory. These days</a:t>
            </a:r>
            <a:r>
              <a:rPr lang="en-US" dirty="0" smtClean="0"/>
              <a:t>, </a:t>
            </a:r>
            <a:r>
              <a:rPr lang="en-US" dirty="0" smtClean="0"/>
              <a:t>there is rarely any reason to use </a:t>
            </a:r>
            <a:r>
              <a:rPr lang="en-US" dirty="0" smtClean="0">
                <a:latin typeface="Courier"/>
              </a:rPr>
              <a:t>float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4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the usual arithmetic operators are available for floating-point types.</a:t>
            </a:r>
          </a:p>
          <a:p>
            <a:pPr marL="0" indent="0">
              <a:buNone/>
            </a:pPr>
            <a:r>
              <a:rPr lang="en-US" dirty="0" smtClean="0"/>
              <a:t>Of particular interest is the division operator. </a:t>
            </a:r>
            <a:r>
              <a:rPr lang="en-US" b="1" dirty="0" smtClean="0"/>
              <a:t>Floating-point division</a:t>
            </a:r>
            <a:r>
              <a:rPr lang="en-US" dirty="0" smtClean="0"/>
              <a:t> produces the fractional part; </a:t>
            </a:r>
            <a:r>
              <a:rPr lang="en-US" b="1" dirty="0" smtClean="0"/>
              <a:t>integer division</a:t>
            </a:r>
            <a:r>
              <a:rPr lang="en-US" dirty="0" smtClean="0"/>
              <a:t> does not. If we mix integer and floating-point values, then the integer values are converted to floating-point before the any arithmetic is done.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c</a:t>
            </a:r>
            <a:r>
              <a:rPr lang="en-US" dirty="0" err="1" smtClean="0">
                <a:latin typeface="Courier"/>
              </a:rPr>
              <a:t>out</a:t>
            </a:r>
            <a:r>
              <a:rPr lang="en-US" dirty="0" smtClean="0">
                <a:latin typeface="Courier"/>
              </a:rPr>
              <a:t> &lt;&lt; 7/2 &lt;&lt; </a:t>
            </a:r>
            <a:r>
              <a:rPr lang="en-US" dirty="0" err="1" smtClean="0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    //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division: 3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double d = 7/2;         // Still 3!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err="1" smtClean="0">
                <a:latin typeface="Courier"/>
              </a:rPr>
              <a:t>cout</a:t>
            </a:r>
            <a:r>
              <a:rPr lang="en-US" dirty="0" smtClean="0">
                <a:latin typeface="Courier"/>
              </a:rPr>
              <a:t> &lt;&lt; 7./2. &lt;&lt; </a:t>
            </a:r>
            <a:r>
              <a:rPr lang="en-US" dirty="0" err="1" smtClean="0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  // double division: 3.5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err="1" smtClean="0">
                <a:latin typeface="Courier"/>
              </a:rPr>
              <a:t>cout</a:t>
            </a:r>
            <a:r>
              <a:rPr lang="en-US" dirty="0" smtClean="0">
                <a:latin typeface="Courier"/>
              </a:rPr>
              <a:t> &lt;&lt; 7./2 &lt;&lt; </a:t>
            </a:r>
            <a:r>
              <a:rPr lang="en-US" dirty="0" err="1" smtClean="0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   // Convert, then double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        //  division: 3.5</a:t>
            </a:r>
          </a:p>
        </p:txBody>
      </p:sp>
    </p:spTree>
    <p:extLst>
      <p:ext uri="{BB962C8B-B14F-4D97-AF65-F5344CB8AC3E}">
        <p14:creationId xmlns:p14="http://schemas.microsoft.com/office/powerpoint/2010/main" val="53915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Inexactness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very important to note that floating-point computations are </a:t>
            </a:r>
            <a:r>
              <a:rPr lang="en-US" b="1" dirty="0" smtClean="0"/>
              <a:t>inexact</a:t>
            </a:r>
            <a:r>
              <a:rPr lang="en-US" dirty="0" smtClean="0"/>
              <a:t>. Results are approximations; all results are rounded, in possibly unnatural ways. </a:t>
            </a:r>
            <a:r>
              <a:rPr lang="en-US" dirty="0"/>
              <a:t>F</a:t>
            </a:r>
            <a:r>
              <a:rPr lang="en-US" dirty="0" smtClean="0"/>
              <a:t>rom a strict mathematical point of view, results are </a:t>
            </a:r>
            <a:r>
              <a:rPr lang="en-US" i="1" dirty="0" smtClean="0"/>
              <a:t>wrong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Sometimes adding </a:t>
            </a:r>
            <a:r>
              <a:rPr lang="en-US" dirty="0" smtClean="0">
                <a:latin typeface="Courier"/>
              </a:rPr>
              <a:t>1</a:t>
            </a:r>
            <a:r>
              <a:rPr lang="en-US" dirty="0" smtClean="0"/>
              <a:t> to a floating-point value may even result in the </a:t>
            </a:r>
            <a:r>
              <a:rPr lang="en-US" i="1" dirty="0" smtClean="0"/>
              <a:t>same value</a:t>
            </a:r>
            <a:r>
              <a:rPr lang="en-US" dirty="0" smtClean="0"/>
              <a:t>. (Why?)</a:t>
            </a:r>
          </a:p>
          <a:p>
            <a:pPr marL="0" indent="0">
              <a:buNone/>
            </a:pPr>
            <a:r>
              <a:rPr lang="en-US" dirty="0" smtClean="0"/>
              <a:t>Therefore, it is often best to avoid using floating-point equality.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f (d == 3.24)  // Generally a BAD idea! :-(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54398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Inexactness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similar reasons, avoid using floating-point variables as loop counters.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</a:t>
            </a:r>
            <a:r>
              <a:rPr lang="en-US" dirty="0" smtClean="0">
                <a:latin typeface="Courier"/>
              </a:rPr>
              <a:t>or (double x = 0.; x &lt;= 1.; x += 0.05) // BAD!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We can rewrite the above in a better form: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for 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i </a:t>
            </a:r>
            <a:r>
              <a:rPr lang="en-US" dirty="0">
                <a:latin typeface="Courier"/>
              </a:rPr>
              <a:t>= </a:t>
            </a:r>
            <a:r>
              <a:rPr lang="en-US" dirty="0" smtClean="0">
                <a:latin typeface="Courier"/>
              </a:rPr>
              <a:t>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&lt;= </a:t>
            </a:r>
            <a:r>
              <a:rPr lang="en-US" dirty="0" smtClean="0">
                <a:latin typeface="Courier"/>
              </a:rPr>
              <a:t>20;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) </a:t>
            </a:r>
            <a:r>
              <a:rPr lang="en-US" dirty="0">
                <a:latin typeface="Courier"/>
              </a:rPr>
              <a:t>// </a:t>
            </a:r>
            <a:r>
              <a:rPr lang="en-US" dirty="0" smtClean="0">
                <a:latin typeface="Courier"/>
              </a:rPr>
              <a:t>Better!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double x =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* 0.05;</a:t>
            </a:r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.</a:t>
            </a:r>
            <a:r>
              <a:rPr lang="en-US" dirty="0" smtClean="0"/>
              <a:t> Every explicit mention of a type in the code on this slide can be replaced with </a:t>
            </a:r>
            <a:r>
              <a:rPr lang="en-US" dirty="0" smtClean="0">
                <a:latin typeface="Courier"/>
              </a:rPr>
              <a:t>auto</a:t>
            </a:r>
            <a:r>
              <a:rPr lang="en-US" dirty="0" smtClean="0"/>
              <a:t>.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348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/>
              <a:t>Floating-Point </a:t>
            </a:r>
            <a:r>
              <a:rPr lang="en-US" dirty="0" smtClean="0"/>
              <a:t>—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C++ Standard Library includes floating-point computation functions. The following are all declared in header </a:t>
            </a:r>
            <a:r>
              <a:rPr lang="en-US" sz="1800" dirty="0" smtClean="0">
                <a:latin typeface="Courier"/>
              </a:rPr>
              <a:t>&lt;</a:t>
            </a:r>
            <a:r>
              <a:rPr lang="en-US" sz="1800" dirty="0" err="1" smtClean="0">
                <a:latin typeface="Courier"/>
              </a:rPr>
              <a:t>cmath</a:t>
            </a:r>
            <a:r>
              <a:rPr lang="en-US" sz="1800" dirty="0" smtClean="0">
                <a:latin typeface="Courier"/>
              </a:rPr>
              <a:t>&gt;</a:t>
            </a:r>
            <a:r>
              <a:rPr lang="en-US" sz="1800" dirty="0" smtClean="0"/>
              <a:t>.</a:t>
            </a:r>
            <a:endParaRPr lang="en-US" sz="1800" dirty="0">
              <a:latin typeface="Courier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819900"/>
              </p:ext>
            </p:extLst>
          </p:nvPr>
        </p:nvGraphicFramePr>
        <p:xfrm>
          <a:off x="1371600" y="2514600"/>
          <a:ext cx="6248400" cy="375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1"/>
                <a:gridCol w="2892425"/>
                <a:gridCol w="2130424"/>
              </a:tblGrid>
              <a:tr h="372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Function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Example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Meaning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sin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sin(x);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sin</a:t>
                      </a:r>
                      <a:r>
                        <a:rPr lang="en-US" sz="1800" i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</a:t>
                      </a:r>
                      <a:r>
                        <a:rPr lang="en-US" sz="1800" u="none" strike="noStrike" dirty="0" smtClean="0">
                          <a:effectLst/>
                        </a:rPr>
                        <a:t>  [</a:t>
                      </a:r>
                      <a:r>
                        <a:rPr lang="en-US" sz="1800" u="none" strike="noStrike" dirty="0">
                          <a:effectLst/>
                        </a:rPr>
                        <a:t>radians]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cos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</a:t>
                      </a:r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cos</a:t>
                      </a:r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cos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</a:t>
                      </a:r>
                      <a:r>
                        <a:rPr lang="en-US" sz="1800" u="none" strike="noStrike" dirty="0" smtClean="0">
                          <a:effectLst/>
                        </a:rPr>
                        <a:t>  [</a:t>
                      </a:r>
                      <a:r>
                        <a:rPr lang="en-US" sz="1800" u="none" strike="noStrike" dirty="0">
                          <a:effectLst/>
                        </a:rPr>
                        <a:t>radians]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tan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tan(x);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tan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</a:t>
                      </a:r>
                      <a:r>
                        <a:rPr lang="en-US" sz="1800" u="none" strike="noStrike" dirty="0" smtClean="0">
                          <a:effectLst/>
                        </a:rPr>
                        <a:t>  [</a:t>
                      </a:r>
                      <a:r>
                        <a:rPr lang="en-US" sz="1800" u="none" strike="noStrike" dirty="0">
                          <a:effectLst/>
                        </a:rPr>
                        <a:t>radians]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9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acos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</a:t>
                      </a:r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acos</a:t>
                      </a:r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arccos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</a:t>
                      </a:r>
                      <a:r>
                        <a:rPr lang="en-US" sz="1800" u="none" strike="noStrike" dirty="0" smtClean="0">
                          <a:effectLst/>
                        </a:rPr>
                        <a:t>  [</a:t>
                      </a:r>
                      <a:r>
                        <a:rPr lang="en-US" sz="1800" u="none" strike="noStrike" dirty="0">
                          <a:effectLst/>
                        </a:rPr>
                        <a:t>radians]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98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atan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</a:t>
                      </a:r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atan</a:t>
                      </a:r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arctan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</a:t>
                      </a:r>
                      <a:r>
                        <a:rPr lang="en-US" sz="1800" u="none" strike="noStrike" dirty="0" smtClean="0">
                          <a:effectLst/>
                        </a:rPr>
                        <a:t>  [</a:t>
                      </a:r>
                      <a:r>
                        <a:rPr lang="en-US" sz="1800" u="none" strike="noStrike" dirty="0">
                          <a:effectLst/>
                        </a:rPr>
                        <a:t>radians]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exp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</a:t>
                      </a:r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 smtClean="0">
                          <a:effectLst/>
                        </a:rPr>
                        <a:t>e</a:t>
                      </a:r>
                      <a:r>
                        <a:rPr lang="en-US" sz="1800" i="1" u="none" strike="noStrike" baseline="30000" dirty="0" smtClean="0">
                          <a:effectLst/>
                        </a:rPr>
                        <a:t>x</a:t>
                      </a:r>
                      <a:endParaRPr lang="en-US" sz="18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log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log(x);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ln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i="1" u="none" strike="noStrike" dirty="0" smtClean="0">
                          <a:effectLst/>
                        </a:rPr>
                        <a:t>x  </a:t>
                      </a:r>
                      <a:r>
                        <a:rPr lang="en-US" sz="1800" i="0" u="none" strike="noStrike" dirty="0" smtClean="0">
                          <a:effectLst/>
                        </a:rPr>
                        <a:t>[base </a:t>
                      </a:r>
                      <a:r>
                        <a:rPr lang="en-US" sz="1800" i="1" u="none" strike="noStrike" dirty="0" smtClean="0">
                          <a:effectLst/>
                        </a:rPr>
                        <a:t>e</a:t>
                      </a:r>
                      <a:r>
                        <a:rPr lang="en-US" sz="1800" i="0" u="none" strike="noStrike" dirty="0" smtClean="0"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sqrt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double z = </a:t>
                      </a:r>
                      <a:r>
                        <a:rPr lang="en-US" sz="1800" u="none" strike="noStrike" dirty="0" err="1">
                          <a:effectLst/>
                          <a:latin typeface="Courier"/>
                        </a:rPr>
                        <a:t>sqrt</a:t>
                      </a:r>
                      <a:r>
                        <a:rPr lang="en-US" sz="1800" u="none" strike="noStrike" dirty="0">
                          <a:effectLst/>
                          <a:latin typeface="Courier"/>
                        </a:rPr>
                        <a:t>(x);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√</a:t>
                      </a:r>
                      <a:r>
                        <a:rPr lang="en-US" sz="1800" i="1" u="none" strike="noStrike" dirty="0">
                          <a:effectLst/>
                        </a:rPr>
                        <a:t>x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  <a:tr h="372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double z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 = pow(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x,y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 err="1" smtClean="0">
                          <a:effectLst/>
                        </a:rPr>
                        <a:t>x</a:t>
                      </a:r>
                      <a:r>
                        <a:rPr lang="en-US" sz="1800" i="1" u="none" strike="noStrike" baseline="30000" dirty="0" err="1" smtClean="0">
                          <a:effectLst/>
                        </a:rPr>
                        <a:t>y</a:t>
                      </a:r>
                      <a:endParaRPr lang="en-US" sz="18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5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II — Specifying </a:t>
            </a:r>
            <a:r>
              <a:rPr lang="en-US" sz="2400" dirty="0" smtClean="0"/>
              <a:t>a Range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 standard convention is </a:t>
            </a:r>
            <a:r>
              <a:rPr lang="en-US" sz="1800" dirty="0"/>
              <a:t>to </a:t>
            </a:r>
            <a:r>
              <a:rPr lang="en-US" sz="1800" dirty="0" smtClean="0"/>
              <a:t>specify a range using </a:t>
            </a:r>
            <a:r>
              <a:rPr lang="en-US" sz="1800" dirty="0"/>
              <a:t>two indices:</a:t>
            </a:r>
          </a:p>
          <a:p>
            <a:pPr lvl="1"/>
            <a:r>
              <a:rPr lang="en-US" sz="1600" dirty="0"/>
              <a:t>The index of the first item in the range.</a:t>
            </a:r>
          </a:p>
          <a:p>
            <a:pPr lvl="1"/>
            <a:r>
              <a:rPr lang="en-US" sz="1600" dirty="0"/>
              <a:t>One more than the index of the last item in the range.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pecify </a:t>
            </a:r>
            <a:r>
              <a:rPr lang="en-US" sz="1800" dirty="0"/>
              <a:t>the range of items with indices 2</a:t>
            </a:r>
            <a:r>
              <a:rPr lang="en-US" sz="1800" dirty="0" smtClean="0"/>
              <a:t>, 3, 4, 5, 6 </a:t>
            </a:r>
            <a:r>
              <a:rPr lang="en-US" sz="1800" dirty="0"/>
              <a:t>using 2 &amp; 7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An empty range (one containing no items) would be specified using two indices that are the same.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657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6576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0400" y="3657600"/>
            <a:ext cx="2286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455289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Range specified using indices: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7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3352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Searching &amp; Sorting II — </a:t>
            </a:r>
            <a:r>
              <a:rPr lang="en-US" sz="2400" dirty="0" smtClean="0"/>
              <a:t>Reference-to-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covered three parameter-passing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three methods are also available for:</a:t>
            </a:r>
          </a:p>
          <a:p>
            <a:pPr lvl="1"/>
            <a:r>
              <a:rPr lang="en-US" dirty="0" smtClean="0"/>
              <a:t>Returning values (but please use only by-value, for now!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Range-based for-loops.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8836"/>
              </p:ext>
            </p:extLst>
          </p:nvPr>
        </p:nvGraphicFramePr>
        <p:xfrm>
          <a:off x="498474" y="2275840"/>
          <a:ext cx="8212455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90600"/>
                <a:gridCol w="1787526"/>
                <a:gridCol w="3757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Makes</a:t>
                      </a:r>
                      <a:r>
                        <a:rPr lang="en-US" sz="1600" baseline="0" dirty="0" smtClean="0"/>
                        <a:t> a Copy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Allows Modification of Original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void f1(string</a:t>
                      </a:r>
                      <a:r>
                        <a:rPr lang="en-US" sz="1600" baseline="0" dirty="0" smtClean="0">
                          <a:latin typeface="Courier"/>
                        </a:rPr>
                        <a:t> s);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 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void f2(string &amp; s);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 Reference-to-</a:t>
                      </a:r>
                      <a:r>
                        <a:rPr lang="en-US" sz="1600" dirty="0" err="1" smtClean="0"/>
                        <a:t>Const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void f3(</a:t>
                      </a:r>
                      <a:r>
                        <a:rPr lang="en-US" sz="1600" dirty="0" err="1" smtClean="0">
                          <a:latin typeface="Courier"/>
                        </a:rPr>
                        <a:t>const</a:t>
                      </a:r>
                      <a:r>
                        <a:rPr lang="en-US" sz="1600" dirty="0" smtClean="0">
                          <a:latin typeface="Courier"/>
                        </a:rPr>
                        <a:t> string &amp; s);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Searching &amp; Sorting III — Sorting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In the computing field, to </a:t>
            </a:r>
            <a:r>
              <a:rPr lang="en-US" sz="1800" b="1" dirty="0" smtClean="0"/>
              <a:t>sort</a:t>
            </a:r>
            <a:r>
              <a:rPr lang="en-US" sz="1800" dirty="0" smtClean="0"/>
              <a:t> means to rearrange a sequence so that it is in order—usually </a:t>
            </a:r>
            <a:r>
              <a:rPr lang="en-US" sz="1800" b="1" dirty="0" smtClean="0"/>
              <a:t>ascending</a:t>
            </a:r>
            <a:r>
              <a:rPr lang="en-US" sz="1800" dirty="0" smtClean="0"/>
              <a:t> (going up), by key.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example, here is an </a:t>
            </a:r>
            <a:r>
              <a:rPr lang="en-US" sz="1800" b="1" dirty="0"/>
              <a:t>unsorted</a:t>
            </a:r>
            <a:r>
              <a:rPr lang="en-US" sz="1800" dirty="0"/>
              <a:t> sequence.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</a:t>
            </a:r>
            <a:r>
              <a:rPr lang="en-US" sz="1800" b="1" dirty="0"/>
              <a:t>sort</a:t>
            </a:r>
            <a:r>
              <a:rPr lang="en-US" sz="1800" dirty="0"/>
              <a:t> the above sequence, then we obtain the following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 sequence in the reverse order is said to be </a:t>
            </a:r>
            <a:r>
              <a:rPr lang="en-US" sz="1800" b="1" dirty="0" smtClean="0"/>
              <a:t>descending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742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14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6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58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30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2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7456" y="28194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3886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24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768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5029200"/>
            <a:ext cx="457200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55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Searching &amp; Sorting III — Sorting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Sorting </a:t>
            </a:r>
            <a:r>
              <a:rPr lang="en-US" sz="1800" dirty="0"/>
              <a:t>is of great interest in the study of computer </a:t>
            </a:r>
            <a:r>
              <a:rPr lang="en-US" sz="1800" dirty="0" smtClean="0"/>
              <a:t>programming, for a number of reasons.</a:t>
            </a:r>
          </a:p>
          <a:p>
            <a:pPr lvl="1"/>
            <a:r>
              <a:rPr lang="en-US" sz="1600" dirty="0" smtClean="0"/>
              <a:t>Sorting is a common and useful operation, because it allows other tasks to be done faster. For example, a sorted dataset allows for Binary Search, which is much faster than Sequential Search. As another example, it is easy to find duplicates in a sorted list: just check if any adjacent pairs of items are the same.</a:t>
            </a:r>
          </a:p>
          <a:p>
            <a:pPr lvl="1"/>
            <a:r>
              <a:rPr lang="en-US" sz="1600" dirty="0" smtClean="0"/>
              <a:t>Sorting algorithms differ greatly in performance. A sorting function written based on some basic knowledge of sorting will usually be </a:t>
            </a:r>
            <a:r>
              <a:rPr lang="en-US" sz="1600" i="1" dirty="0" smtClean="0"/>
              <a:t>much</a:t>
            </a:r>
            <a:r>
              <a:rPr lang="en-US" sz="1600" dirty="0" smtClean="0"/>
              <a:t> faster than one written without such knowledge.</a:t>
            </a:r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 known sorting algorithm has all the characteristics we want: very fast on average, reasonably fast worst case, especially fast on nearly sorted datasets, especially fast when a dataset contains few distinct keys, works with a wide variety of data structures and key types, requires little additional storage, can make use of an arbitrary comparison function, </a:t>
            </a:r>
            <a:r>
              <a:rPr lang="en-US" sz="1600" b="1" dirty="0" smtClean="0"/>
              <a:t>stable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298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</a:t>
            </a:r>
            <a:br>
              <a:rPr lang="en-US" dirty="0" smtClean="0"/>
            </a:br>
            <a:r>
              <a:rPr lang="en-US" dirty="0" smtClean="0"/>
              <a:t>Integer Types — </a:t>
            </a:r>
            <a:r>
              <a:rPr lang="en-US" dirty="0" err="1" smtClean="0">
                <a:latin typeface="Courier"/>
              </a:rPr>
              <a:t>int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C++ supports a number of </a:t>
            </a:r>
            <a:r>
              <a:rPr lang="en-US" sz="1800" b="1" dirty="0" smtClean="0"/>
              <a:t>numeric types</a:t>
            </a:r>
            <a:r>
              <a:rPr lang="en-US" sz="1800" dirty="0" smtClean="0"/>
              <a:t>. These are types whose values are numbers. Some of these are </a:t>
            </a:r>
            <a:r>
              <a:rPr lang="en-US" sz="1800" b="1" dirty="0" smtClean="0"/>
              <a:t>integer types</a:t>
            </a:r>
            <a:r>
              <a:rPr lang="en-US" sz="1800" dirty="0" smtClean="0"/>
              <a:t>, which hold whole numbers.</a:t>
            </a:r>
          </a:p>
          <a:p>
            <a:pPr marL="0" indent="0">
              <a:buNone/>
            </a:pPr>
            <a:r>
              <a:rPr lang="en-US" sz="1800" dirty="0" smtClean="0"/>
              <a:t>The primary C++ integer type is </a:t>
            </a:r>
            <a:r>
              <a:rPr lang="en-US" sz="1800" dirty="0" smtClean="0">
                <a:latin typeface="Courier"/>
              </a:rPr>
              <a:t>int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The C++ Standard requires that 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/>
              <a:t> values be able to range from around  –32,000 to +32,000 (at least). On a typical system, an 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/>
              <a:t> can hold values from around –2 billion to +2 billion.</a:t>
            </a:r>
          </a:p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/>
              <a:t> </a:t>
            </a:r>
            <a:r>
              <a:rPr lang="en-US" sz="1800" b="1" dirty="0" smtClean="0"/>
              <a:t>literal</a:t>
            </a:r>
            <a:r>
              <a:rPr lang="en-US" sz="1800" dirty="0" smtClean="0"/>
              <a:t> (bare value) is a sequence of digits, with an optional </a:t>
            </a:r>
            <a:r>
              <a:rPr lang="en-US" sz="1800" dirty="0" smtClean="0">
                <a:latin typeface="Courier"/>
              </a:rPr>
              <a:t>+</a:t>
            </a:r>
            <a:r>
              <a:rPr lang="en-US" sz="1800" dirty="0" smtClean="0"/>
              <a:t> or </a:t>
            </a:r>
            <a:r>
              <a:rPr lang="en-US" sz="1800" dirty="0" smtClean="0">
                <a:latin typeface="Courier"/>
              </a:rPr>
              <a:t>–</a:t>
            </a:r>
            <a:r>
              <a:rPr lang="en-US" sz="1800" dirty="0" smtClean="0"/>
              <a:t> prepended:</a:t>
            </a:r>
            <a:r>
              <a:rPr lang="en-US" sz="1800" dirty="0" smtClean="0">
                <a:latin typeface="Courier"/>
              </a:rPr>
              <a:t> 34  571  -28  +1  0</a:t>
            </a:r>
          </a:p>
          <a:p>
            <a:pPr marL="0" indent="0">
              <a:buNone/>
            </a:pPr>
            <a:r>
              <a:rPr lang="en-US" sz="1800" dirty="0" smtClean="0"/>
              <a:t>Since the 2014 C++ Standard, single quotes are allowed in an 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/>
              <a:t> literal. These are ignored; they are typically used as thousands separators:</a:t>
            </a:r>
            <a:r>
              <a:rPr lang="en-US" sz="1800" dirty="0" smtClean="0">
                <a:latin typeface="Courier"/>
              </a:rPr>
              <a:t> 2'384'016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6366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</a:t>
            </a:r>
            <a:br>
              <a:rPr lang="en-US" dirty="0"/>
            </a:br>
            <a:r>
              <a:rPr lang="en-US" dirty="0"/>
              <a:t>Integer Types — </a:t>
            </a:r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other numeric types are </a:t>
            </a:r>
            <a:r>
              <a:rPr lang="en-US" dirty="0" smtClean="0">
                <a:latin typeface="Courier"/>
              </a:rPr>
              <a:t>long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"/>
              </a:rPr>
              <a:t>long </a:t>
            </a:r>
            <a:r>
              <a:rPr lang="en-US" dirty="0" err="1" smtClean="0">
                <a:latin typeface="Courier"/>
              </a:rPr>
              <a:t>long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Each of these holds an integer value. The C++ Standard requires that </a:t>
            </a:r>
            <a:r>
              <a:rPr lang="en-US" dirty="0" smtClean="0">
                <a:latin typeface="Courier"/>
              </a:rPr>
              <a:t>long</a:t>
            </a:r>
            <a:r>
              <a:rPr lang="en-US" dirty="0" smtClean="0"/>
              <a:t> values be able to range from around –2 billion to +2 billion (at least), and </a:t>
            </a:r>
            <a:r>
              <a:rPr lang="en-US" dirty="0" smtClean="0">
                <a:latin typeface="Courier"/>
              </a:rPr>
              <a:t>long </a:t>
            </a:r>
            <a:r>
              <a:rPr lang="en-US" dirty="0" err="1" smtClean="0">
                <a:latin typeface="Courier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values be able to range from around </a:t>
            </a:r>
            <a:r>
              <a:rPr lang="en-US" dirty="0" smtClean="0"/>
              <a:t>–9</a:t>
            </a:r>
            <a:r>
              <a:rPr lang="en-US" dirty="0"/>
              <a:t> ⨉ </a:t>
            </a:r>
            <a:r>
              <a:rPr lang="en-US" dirty="0" smtClean="0"/>
              <a:t>10</a:t>
            </a:r>
            <a:r>
              <a:rPr lang="en-US" baseline="30000" dirty="0" smtClean="0"/>
              <a:t>18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+9 </a:t>
            </a:r>
            <a:r>
              <a:rPr lang="en-US" dirty="0"/>
              <a:t>⨉ 10</a:t>
            </a:r>
            <a:r>
              <a:rPr lang="en-US" baseline="30000" dirty="0"/>
              <a:t>18</a:t>
            </a:r>
            <a:r>
              <a:rPr lang="en-US" dirty="0" smtClean="0"/>
              <a:t> (at least).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latin typeface="Courier"/>
              </a:rPr>
              <a:t>long</a:t>
            </a:r>
            <a:r>
              <a:rPr lang="en-US" dirty="0" smtClean="0"/>
              <a:t> </a:t>
            </a:r>
            <a:r>
              <a:rPr lang="en-US" b="1" dirty="0" smtClean="0"/>
              <a:t>literal</a:t>
            </a:r>
            <a:r>
              <a:rPr lang="en-US" dirty="0" smtClean="0"/>
              <a:t> is like an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/>
              <a:t> literal, with a letter L (upper-case or lower-case) at the end:</a:t>
            </a:r>
            <a:r>
              <a:rPr lang="en-US" dirty="0" smtClean="0">
                <a:latin typeface="Courier"/>
              </a:rPr>
              <a:t> 34L  571l  -28L  +1l  0L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>
                <a:latin typeface="Courier"/>
              </a:rPr>
              <a:t>long </a:t>
            </a:r>
            <a:r>
              <a:rPr lang="en-US" dirty="0" err="1" smtClean="0">
                <a:latin typeface="Courier"/>
              </a:rPr>
              <a:t>long</a:t>
            </a:r>
            <a:r>
              <a:rPr lang="en-US" dirty="0" smtClean="0"/>
              <a:t> </a:t>
            </a:r>
            <a:r>
              <a:rPr lang="en-US" b="1" dirty="0"/>
              <a:t>literal</a:t>
            </a:r>
            <a:r>
              <a:rPr lang="en-US" dirty="0"/>
              <a:t> is </a:t>
            </a:r>
            <a:r>
              <a:rPr lang="en-US" dirty="0" smtClean="0"/>
              <a:t>similar, with two Ls:</a:t>
            </a:r>
            <a:r>
              <a:rPr lang="en-US" dirty="0" smtClean="0">
                <a:latin typeface="Courier"/>
              </a:rPr>
              <a:t> 34LL  -571ll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966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</a:t>
            </a:r>
            <a:br>
              <a:rPr lang="en-US" dirty="0"/>
            </a:br>
            <a:r>
              <a:rPr lang="en-US" dirty="0"/>
              <a:t>Integer Types — </a:t>
            </a:r>
            <a:r>
              <a:rPr lang="en-US" dirty="0" smtClean="0"/>
              <a:t>Unsigned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types mentioned so far have been </a:t>
            </a:r>
            <a:r>
              <a:rPr lang="en-US" sz="1800" b="1" dirty="0" smtClean="0"/>
              <a:t>signed</a:t>
            </a:r>
            <a:r>
              <a:rPr lang="en-US" sz="1800" dirty="0" smtClean="0"/>
              <a:t>, meaning that both positive and negative values are allowed. Other types are </a:t>
            </a:r>
            <a:r>
              <a:rPr lang="en-US" sz="1800" b="1" dirty="0" smtClean="0"/>
              <a:t>unsigned</a:t>
            </a:r>
            <a:r>
              <a:rPr lang="en-US" sz="1800" dirty="0" smtClean="0"/>
              <a:t>; these cannot be negative.</a:t>
            </a:r>
          </a:p>
          <a:p>
            <a:pPr marL="0" indent="0">
              <a:buNone/>
            </a:pPr>
            <a:r>
              <a:rPr lang="en-US" sz="1800" dirty="0" smtClean="0"/>
              <a:t>The primary unsigned numeric type is </a:t>
            </a:r>
            <a:r>
              <a:rPr lang="en-US" sz="1800" dirty="0" smtClean="0">
                <a:latin typeface="Courier"/>
              </a:rPr>
              <a:t>unsigned int</a:t>
            </a:r>
            <a:r>
              <a:rPr lang="en-US" sz="1800" dirty="0" smtClean="0"/>
              <a:t>. This typically allows for values in the range 0 to +4 billion.</a:t>
            </a:r>
          </a:p>
          <a:p>
            <a:pPr marL="0" indent="0">
              <a:buNone/>
            </a:pPr>
            <a:r>
              <a:rPr lang="en-US" sz="1800" dirty="0" smtClean="0"/>
              <a:t>Add </a:t>
            </a:r>
            <a:r>
              <a:rPr lang="en-US" sz="1800" dirty="0">
                <a:latin typeface="Courier"/>
              </a:rPr>
              <a:t>u</a:t>
            </a:r>
            <a:r>
              <a:rPr lang="en-US" sz="1800" dirty="0" smtClean="0"/>
              <a:t> to an </a:t>
            </a:r>
            <a:r>
              <a:rPr lang="en-US" sz="1800" dirty="0" err="1">
                <a:latin typeface="Courier"/>
              </a:rPr>
              <a:t>int</a:t>
            </a:r>
            <a:r>
              <a:rPr lang="en-US" sz="1800" dirty="0" smtClean="0"/>
              <a:t> literal to get an </a:t>
            </a:r>
            <a:r>
              <a:rPr lang="en-US" sz="1800" dirty="0">
                <a:latin typeface="Courier"/>
              </a:rPr>
              <a:t>unsigned </a:t>
            </a:r>
            <a:r>
              <a:rPr lang="en-US" sz="1800" dirty="0" err="1">
                <a:latin typeface="Courier"/>
              </a:rPr>
              <a:t>int</a:t>
            </a:r>
            <a:r>
              <a:rPr lang="en-US" sz="1800" dirty="0" smtClean="0"/>
              <a:t> literal:</a:t>
            </a:r>
            <a:r>
              <a:rPr lang="en-US" sz="1800" dirty="0" smtClean="0">
                <a:latin typeface="Courier"/>
              </a:rPr>
              <a:t> 34u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Another unsigned numeric type is </a:t>
            </a:r>
            <a:r>
              <a:rPr lang="en-US" sz="1800" dirty="0" err="1" smtClean="0">
                <a:latin typeface="Courier"/>
              </a:rPr>
              <a:t>size_t</a:t>
            </a:r>
            <a:r>
              <a:rPr lang="en-US" sz="1800" dirty="0" smtClean="0"/>
              <a:t>, declared in header </a:t>
            </a:r>
            <a:r>
              <a:rPr lang="en-US" sz="1800" dirty="0">
                <a:latin typeface="Courier"/>
              </a:rPr>
              <a:t>&lt;</a:t>
            </a:r>
            <a:r>
              <a:rPr lang="en-US" sz="1800" dirty="0" err="1">
                <a:latin typeface="Courier"/>
              </a:rPr>
              <a:t>cstdlib</a:t>
            </a:r>
            <a:r>
              <a:rPr lang="en-US" sz="1800" dirty="0">
                <a:latin typeface="Courier"/>
              </a:rPr>
              <a:t>&gt;</a:t>
            </a:r>
            <a:r>
              <a:rPr lang="en-US" sz="1800" dirty="0" smtClean="0"/>
              <a:t>. A </a:t>
            </a:r>
            <a:r>
              <a:rPr lang="en-US" sz="1800" dirty="0" err="1">
                <a:latin typeface="Courier"/>
              </a:rPr>
              <a:t>size_t</a:t>
            </a:r>
            <a:r>
              <a:rPr lang="en-US" sz="1800" dirty="0" smtClean="0"/>
              <a:t> can hold the size of anything that fits in memory. For a vector, </a:t>
            </a:r>
            <a:r>
              <a:rPr lang="en-US" sz="1800" dirty="0" smtClean="0">
                <a:latin typeface="Courier"/>
              </a:rPr>
              <a:t>size</a:t>
            </a:r>
            <a:r>
              <a:rPr lang="en-US" sz="1800" dirty="0">
                <a:latin typeface="Courier"/>
              </a:rPr>
              <a:t>()</a:t>
            </a:r>
            <a:r>
              <a:rPr lang="en-US" sz="1800" dirty="0" smtClean="0"/>
              <a:t> typically returns </a:t>
            </a:r>
            <a:r>
              <a:rPr lang="en-US" sz="1800" dirty="0" err="1">
                <a:latin typeface="Courier"/>
              </a:rPr>
              <a:t>size_t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Note. </a:t>
            </a:r>
            <a:r>
              <a:rPr lang="en-US" sz="1800" dirty="0" err="1">
                <a:latin typeface="Courier"/>
              </a:rPr>
              <a:t>size_t</a:t>
            </a:r>
            <a:r>
              <a:rPr lang="en-US" sz="1800" dirty="0" smtClean="0"/>
              <a:t> is probably an alias for </a:t>
            </a:r>
            <a:r>
              <a:rPr lang="en-US" sz="1800" dirty="0">
                <a:latin typeface="Courier"/>
              </a:rPr>
              <a:t>unsigned </a:t>
            </a:r>
            <a:r>
              <a:rPr lang="en-US" sz="1800" dirty="0" smtClean="0">
                <a:latin typeface="Courier"/>
              </a:rPr>
              <a:t>long</a:t>
            </a:r>
            <a:r>
              <a:rPr lang="en-US" sz="1800" dirty="0" smtClean="0"/>
              <a:t> </a:t>
            </a:r>
            <a:r>
              <a:rPr lang="en-US" sz="1800" dirty="0"/>
              <a:t>o</a:t>
            </a:r>
            <a:r>
              <a:rPr lang="en-US" sz="1800" dirty="0" smtClean="0"/>
              <a:t>r </a:t>
            </a:r>
            <a:r>
              <a:rPr lang="en-US" sz="1800" dirty="0" smtClean="0">
                <a:latin typeface="Courier"/>
              </a:rPr>
              <a:t>unsigned long </a:t>
            </a:r>
            <a:r>
              <a:rPr lang="en-US" sz="1800" dirty="0" err="1" smtClean="0">
                <a:latin typeface="Courier"/>
              </a:rPr>
              <a:t>long</a:t>
            </a:r>
            <a:r>
              <a:rPr lang="en-US" sz="1800" dirty="0" smtClean="0"/>
              <a:t>. However, </a:t>
            </a:r>
            <a:r>
              <a:rPr lang="en-US" sz="1800" dirty="0" err="1">
                <a:latin typeface="Courier"/>
              </a:rPr>
              <a:t>size_t</a:t>
            </a:r>
            <a:r>
              <a:rPr lang="en-US" sz="1800" dirty="0" smtClean="0"/>
              <a:t> is guaranteed to hold the size of an in-memory object; </a:t>
            </a:r>
            <a:r>
              <a:rPr lang="en-US" sz="1800" dirty="0" smtClean="0">
                <a:latin typeface="Courier"/>
              </a:rPr>
              <a:t>unsigned </a:t>
            </a:r>
            <a:r>
              <a:rPr lang="en-US" sz="1800" dirty="0">
                <a:latin typeface="Courier"/>
              </a:rPr>
              <a:t>long</a:t>
            </a:r>
            <a:r>
              <a:rPr lang="en-US" sz="1800" dirty="0" smtClean="0"/>
              <a:t> is not.</a:t>
            </a:r>
          </a:p>
        </p:txBody>
      </p:sp>
    </p:spTree>
    <p:extLst>
      <p:ext uri="{BB962C8B-B14F-4D97-AF65-F5344CB8AC3E}">
        <p14:creationId xmlns:p14="http://schemas.microsoft.com/office/powerpoint/2010/main" val="251459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</a:t>
            </a:r>
            <a:br>
              <a:rPr lang="en-US" dirty="0"/>
            </a:br>
            <a:r>
              <a:rPr lang="en-US" dirty="0"/>
              <a:t>Integer Types — </a:t>
            </a:r>
            <a:r>
              <a:rPr lang="en-US" dirty="0" smtClean="0"/>
              <a:t>Unsigned 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may have gotten compiler warnings on a loop like the following, which iterates through a vector.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</a:t>
            </a:r>
            <a:r>
              <a:rPr lang="en-US" dirty="0" smtClean="0">
                <a:latin typeface="Courier"/>
              </a:rPr>
              <a:t>or 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</a:t>
            </a:r>
            <a:r>
              <a:rPr lang="en-US" dirty="0" err="1" smtClean="0">
                <a:latin typeface="Courier"/>
              </a:rPr>
              <a:t>vv.size</a:t>
            </a:r>
            <a:r>
              <a:rPr lang="en-US" dirty="0" smtClean="0">
                <a:latin typeface="Courier"/>
              </a:rPr>
              <a:t>();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dirty="0" smtClean="0"/>
              <a:t>The trouble is that variable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/>
              <a:t> has type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/>
              <a:t>, which is signed, while </a:t>
            </a:r>
            <a:r>
              <a:rPr lang="en-US" dirty="0" err="1" smtClean="0">
                <a:latin typeface="Courier"/>
              </a:rPr>
              <a:t>vv.size</a:t>
            </a:r>
            <a:r>
              <a:rPr lang="en-US" dirty="0" smtClean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is unsigned. Comparing the two may lead to unexpected results.</a:t>
            </a:r>
          </a:p>
          <a:p>
            <a:pPr marL="0" indent="0">
              <a:buNone/>
            </a:pPr>
            <a:r>
              <a:rPr lang="en-US" dirty="0" smtClean="0"/>
              <a:t>The following is generally a better choice.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#include &lt;</a:t>
            </a:r>
            <a:r>
              <a:rPr lang="en-US" dirty="0" err="1" smtClean="0">
                <a:latin typeface="Courier"/>
              </a:rPr>
              <a:t>cstdlib</a:t>
            </a:r>
            <a:r>
              <a:rPr lang="en-US" dirty="0" smtClean="0">
                <a:latin typeface="Courier"/>
              </a:rPr>
              <a:t>&gt;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using </a:t>
            </a:r>
            <a:r>
              <a:rPr lang="en-US" dirty="0" err="1" smtClean="0">
                <a:latin typeface="Courier"/>
              </a:rPr>
              <a:t>std</a:t>
            </a:r>
            <a:r>
              <a:rPr lang="en-US" dirty="0" smtClean="0">
                <a:latin typeface="Courier"/>
              </a:rPr>
              <a:t>::</a:t>
            </a:r>
            <a:r>
              <a:rPr lang="en-US" dirty="0" err="1" smtClean="0">
                <a:latin typeface="Courier"/>
              </a:rPr>
              <a:t>size_t</a:t>
            </a:r>
            <a:r>
              <a:rPr lang="en-US" dirty="0" smtClean="0">
                <a:latin typeface="Courier"/>
              </a:rPr>
              <a:t>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for (</a:t>
            </a:r>
            <a:r>
              <a:rPr lang="en-US" b="1" dirty="0" err="1" smtClean="0">
                <a:latin typeface="Courier"/>
              </a:rPr>
              <a:t>size_t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</a:t>
            </a:r>
            <a:r>
              <a:rPr lang="en-US" dirty="0" err="1" smtClean="0">
                <a:latin typeface="Courier"/>
              </a:rPr>
              <a:t>v.size</a:t>
            </a:r>
            <a:r>
              <a:rPr lang="en-US" dirty="0" smtClean="0">
                <a:latin typeface="Courier"/>
              </a:rPr>
              <a:t>();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dirty="0" smtClean="0"/>
              <a:t>But remember, </a:t>
            </a:r>
            <a:r>
              <a:rPr lang="en-US" dirty="0" smtClean="0"/>
              <a:t>if appropriate, use a range-based for-loop </a:t>
            </a:r>
            <a:r>
              <a:rPr lang="en-US" dirty="0" smtClean="0"/>
              <a:t>instead!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86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2256</TotalTime>
  <Words>1549</Words>
  <Application>Microsoft Macintosh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CS 201 </vt:lpstr>
      <vt:lpstr>Review Searching &amp; Sorting II — Specifying a Range</vt:lpstr>
      <vt:lpstr>Review Searching &amp; Sorting II — Reference-to-Const</vt:lpstr>
      <vt:lpstr>Review Searching &amp; Sorting III — Sorting [1/2]</vt:lpstr>
      <vt:lpstr>Review Searching &amp; Sorting III — Sorting [2/2]</vt:lpstr>
      <vt:lpstr>Numbers I Integer Types — int</vt:lpstr>
      <vt:lpstr>Numbers I Integer Types — Other Types</vt:lpstr>
      <vt:lpstr>Numbers I Integer Types — Unsigned [1/2]</vt:lpstr>
      <vt:lpstr>Numbers I Integer Types — Unsigned [2/2]</vt:lpstr>
      <vt:lpstr>Numbers I Floating-Point — double</vt:lpstr>
      <vt:lpstr>Numbers I Floating-Point — Other Types</vt:lpstr>
      <vt:lpstr>Numbers I Floating-Point — Arithmetic</vt:lpstr>
      <vt:lpstr>Numbers I Floating-Point — Inexactness [1/2]</vt:lpstr>
      <vt:lpstr>Numbers I Floating-Point — Inexactness [2/2]</vt:lpstr>
      <vt:lpstr>Numbers I Floating-Point — Library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270</cp:revision>
  <dcterms:created xsi:type="dcterms:W3CDTF">2017-08-28T16:16:28Z</dcterms:created>
  <dcterms:modified xsi:type="dcterms:W3CDTF">2018-10-12T20:45:12Z</dcterms:modified>
</cp:coreProperties>
</file>