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5" r:id="rId2"/>
    <p:sldId id="680" r:id="rId3"/>
    <p:sldId id="667" r:id="rId4"/>
    <p:sldId id="665" r:id="rId5"/>
    <p:sldId id="632" r:id="rId6"/>
    <p:sldId id="681" r:id="rId7"/>
    <p:sldId id="671" r:id="rId8"/>
    <p:sldId id="684" r:id="rId9"/>
    <p:sldId id="685" r:id="rId10"/>
    <p:sldId id="686" r:id="rId11"/>
    <p:sldId id="691" r:id="rId12"/>
    <p:sldId id="694" r:id="rId13"/>
    <p:sldId id="675" r:id="rId14"/>
    <p:sldId id="676" r:id="rId15"/>
    <p:sldId id="677" r:id="rId16"/>
    <p:sldId id="678" r:id="rId17"/>
    <p:sldId id="6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674"/>
  </p:normalViewPr>
  <p:slideViewPr>
    <p:cSldViewPr snapToObjects="1">
      <p:cViewPr varScale="1">
        <p:scale>
          <a:sx n="139" d="100"/>
          <a:sy n="139" d="100"/>
        </p:scale>
        <p:origin x="-5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39182-2479-1345-8296-6A63D334510D}" type="datetimeFigureOut">
              <a:rPr lang="en-US" smtClean="0"/>
              <a:t>10/15/18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CA189-65D8-0241-A6DC-946B0E6D6094}" type="slidenum">
              <a:rPr lang="en-US" smtClean="0"/>
              <a:t>‹#›</a:t>
            </a:fld>
            <a:endParaRPr lang="en-US"/>
          </a:p>
        </p:txBody>
      </p:sp>
    </p:spTree>
    <p:extLst>
      <p:ext uri="{BB962C8B-B14F-4D97-AF65-F5344CB8AC3E}">
        <p14:creationId xmlns:p14="http://schemas.microsoft.com/office/powerpoint/2010/main" val="187156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10/15/18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10/15/18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smtClean="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10/15/18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10/15/18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a:t>
            </a:r>
            <a:br>
              <a:rPr lang="en-US" dirty="0" smtClean="0"/>
            </a:br>
            <a:r>
              <a:rPr lang="en-US" sz="1800" dirty="0" smtClean="0"/>
              <a:t>Friday, March 9, 2018</a:t>
            </a:r>
            <a:endParaRPr lang="en-US" sz="1800" dirty="0"/>
          </a:p>
        </p:txBody>
      </p:sp>
      <p:sp>
        <p:nvSpPr>
          <p:cNvPr id="3" name="Subtitle 2"/>
          <p:cNvSpPr>
            <a:spLocks noGrp="1"/>
          </p:cNvSpPr>
          <p:nvPr>
            <p:ph type="subTitle" idx="1"/>
          </p:nvPr>
        </p:nvSpPr>
        <p:spPr/>
        <p:txBody>
          <a:bodyPr/>
          <a:lstStyle/>
          <a:p>
            <a:r>
              <a:rPr lang="en-US" dirty="0" smtClean="0"/>
              <a:t>Numbers II</a:t>
            </a:r>
            <a:endParaRPr lang="en-US" dirty="0"/>
          </a:p>
        </p:txBody>
      </p:sp>
    </p:spTree>
    <p:extLst>
      <p:ext uri="{BB962C8B-B14F-4D97-AF65-F5344CB8AC3E}">
        <p14:creationId xmlns:p14="http://schemas.microsoft.com/office/powerpoint/2010/main" val="5171408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String Conversion [2/2]</a:t>
            </a:r>
            <a:endParaRPr lang="en-US" dirty="0"/>
          </a:p>
        </p:txBody>
      </p:sp>
      <p:sp>
        <p:nvSpPr>
          <p:cNvPr id="3" name="Content Placeholder 2"/>
          <p:cNvSpPr>
            <a:spLocks noGrp="1"/>
          </p:cNvSpPr>
          <p:nvPr>
            <p:ph idx="1"/>
          </p:nvPr>
        </p:nvSpPr>
        <p:spPr/>
        <p:txBody>
          <a:bodyPr/>
          <a:lstStyle/>
          <a:p>
            <a:pPr marL="0" indent="0">
              <a:buNone/>
            </a:pPr>
            <a:r>
              <a:rPr lang="en-US" dirty="0" smtClean="0"/>
              <a:t>Or use </a:t>
            </a:r>
            <a:r>
              <a:rPr lang="en-US" dirty="0" err="1">
                <a:latin typeface="Courier"/>
              </a:rPr>
              <a:t>ostringstream</a:t>
            </a:r>
            <a:r>
              <a:rPr lang="en-US" dirty="0" smtClean="0"/>
              <a:t>, declared in header </a:t>
            </a:r>
            <a:r>
              <a:rPr lang="en-US" dirty="0" smtClean="0">
                <a:latin typeface="Courier"/>
              </a:rPr>
              <a:t>&lt;</a:t>
            </a:r>
            <a:r>
              <a:rPr lang="en-US" dirty="0" err="1" smtClean="0">
                <a:latin typeface="Courier"/>
              </a:rPr>
              <a:t>sstream</a:t>
            </a:r>
            <a:r>
              <a:rPr lang="en-US" dirty="0" smtClean="0">
                <a:latin typeface="Courier"/>
              </a:rPr>
              <a:t>&gt;</a:t>
            </a:r>
            <a:r>
              <a:rPr lang="en-US" dirty="0" smtClean="0"/>
              <a:t>.</a:t>
            </a:r>
          </a:p>
          <a:p>
            <a:pPr marL="0" indent="0">
              <a:buNone/>
            </a:pPr>
            <a:r>
              <a:rPr lang="en-US" dirty="0" smtClean="0"/>
              <a:t>Start by making an </a:t>
            </a:r>
            <a:r>
              <a:rPr lang="en-US" dirty="0" err="1" smtClean="0">
                <a:latin typeface="Courier"/>
              </a:rPr>
              <a:t>ostringstream</a:t>
            </a:r>
            <a:r>
              <a:rPr lang="en-US" dirty="0" smtClean="0"/>
              <a:t> object.</a:t>
            </a:r>
          </a:p>
          <a:p>
            <a:pPr marL="0" indent="0">
              <a:buNone/>
            </a:pPr>
            <a:r>
              <a:rPr lang="en-US" dirty="0" err="1">
                <a:latin typeface="Courier"/>
              </a:rPr>
              <a:t>o</a:t>
            </a:r>
            <a:r>
              <a:rPr lang="en-US" dirty="0" err="1" smtClean="0">
                <a:latin typeface="Courier"/>
              </a:rPr>
              <a:t>stringstream</a:t>
            </a:r>
            <a:r>
              <a:rPr lang="en-US" dirty="0" smtClean="0">
                <a:latin typeface="Courier"/>
              </a:rPr>
              <a:t> oss1;</a:t>
            </a:r>
          </a:p>
          <a:p>
            <a:pPr marL="0" indent="0">
              <a:buNone/>
            </a:pPr>
            <a:r>
              <a:rPr lang="en-US" dirty="0"/>
              <a:t>Use an </a:t>
            </a:r>
            <a:r>
              <a:rPr lang="en-US" dirty="0" err="1">
                <a:latin typeface="Courier"/>
              </a:rPr>
              <a:t>ostringstream</a:t>
            </a:r>
            <a:r>
              <a:rPr lang="en-US" dirty="0"/>
              <a:t> </a:t>
            </a:r>
            <a:r>
              <a:rPr lang="en-US" dirty="0" smtClean="0"/>
              <a:t>just </a:t>
            </a:r>
            <a:r>
              <a:rPr lang="en-US" dirty="0"/>
              <a:t>like </a:t>
            </a:r>
            <a:r>
              <a:rPr lang="en-US" dirty="0" err="1">
                <a:latin typeface="Courier"/>
              </a:rPr>
              <a:t>cout</a:t>
            </a:r>
            <a:r>
              <a:rPr lang="en-US" dirty="0" smtClean="0"/>
              <a:t>. Nothing is printed.</a:t>
            </a:r>
            <a:endParaRPr lang="en-US" dirty="0"/>
          </a:p>
          <a:p>
            <a:pPr marL="0" indent="0">
              <a:buNone/>
            </a:pPr>
            <a:r>
              <a:rPr lang="en-US" dirty="0" smtClean="0">
                <a:latin typeface="Courier"/>
              </a:rPr>
              <a:t>oss1 &lt;&lt; "I am " &lt;&lt; age &lt;&lt; " years old";</a:t>
            </a:r>
          </a:p>
          <a:p>
            <a:pPr marL="0" indent="0">
              <a:buNone/>
            </a:pPr>
            <a:r>
              <a:rPr lang="en-US" dirty="0"/>
              <a:t>Get the </a:t>
            </a:r>
            <a:r>
              <a:rPr lang="en-US" dirty="0">
                <a:latin typeface="Courier"/>
              </a:rPr>
              <a:t>string</a:t>
            </a:r>
            <a:r>
              <a:rPr lang="en-US" dirty="0"/>
              <a:t> with member function </a:t>
            </a:r>
            <a:r>
              <a:rPr lang="en-US" dirty="0" err="1" smtClean="0">
                <a:latin typeface="Courier"/>
              </a:rPr>
              <a:t>str</a:t>
            </a:r>
            <a:r>
              <a:rPr lang="en-US" dirty="0" smtClean="0">
                <a:latin typeface="Courier"/>
              </a:rPr>
              <a:t>()</a:t>
            </a:r>
            <a:r>
              <a:rPr lang="en-US" dirty="0" smtClean="0"/>
              <a:t>.</a:t>
            </a:r>
            <a:endParaRPr lang="en-US" dirty="0"/>
          </a:p>
          <a:p>
            <a:pPr marL="0" indent="0">
              <a:buNone/>
            </a:pPr>
            <a:r>
              <a:rPr lang="en-US" dirty="0">
                <a:latin typeface="Courier"/>
              </a:rPr>
              <a:t>s</a:t>
            </a:r>
            <a:r>
              <a:rPr lang="en-US" dirty="0" smtClean="0">
                <a:latin typeface="Courier"/>
              </a:rPr>
              <a:t>tring </a:t>
            </a:r>
            <a:r>
              <a:rPr lang="en-US" dirty="0" err="1" smtClean="0">
                <a:latin typeface="Courier"/>
              </a:rPr>
              <a:t>age_msg</a:t>
            </a:r>
            <a:r>
              <a:rPr lang="en-US" dirty="0" smtClean="0">
                <a:latin typeface="Courier"/>
              </a:rPr>
              <a:t> = oss1.str();</a:t>
            </a:r>
          </a:p>
          <a:p>
            <a:pPr marL="0" indent="0">
              <a:buNone/>
            </a:pPr>
            <a:r>
              <a:rPr lang="en-US" dirty="0" smtClean="0"/>
              <a:t>Of course, </a:t>
            </a:r>
            <a:r>
              <a:rPr lang="en-US" dirty="0" err="1" smtClean="0">
                <a:latin typeface="Courier"/>
              </a:rPr>
              <a:t>to_string</a:t>
            </a:r>
            <a:r>
              <a:rPr lang="en-US" dirty="0" smtClean="0"/>
              <a:t> is easier. But </a:t>
            </a:r>
            <a:r>
              <a:rPr lang="en-US" dirty="0" err="1" smtClean="0">
                <a:latin typeface="Courier"/>
              </a:rPr>
              <a:t>ostringstream</a:t>
            </a:r>
            <a:r>
              <a:rPr lang="en-US" dirty="0" smtClean="0"/>
              <a:t> allows for more formatting options, via </a:t>
            </a:r>
            <a:r>
              <a:rPr lang="en-US" b="1" dirty="0" smtClean="0"/>
              <a:t>stream manipulators</a:t>
            </a:r>
            <a:r>
              <a:rPr lang="en-US" dirty="0" smtClean="0"/>
              <a:t> (next …).</a:t>
            </a:r>
            <a:endParaRPr lang="en-US" dirty="0" smtClean="0">
              <a:latin typeface="Courier"/>
            </a:endParaRPr>
          </a:p>
        </p:txBody>
      </p:sp>
      <p:sp>
        <p:nvSpPr>
          <p:cNvPr id="4" name="TextBox 3"/>
          <p:cNvSpPr txBox="1"/>
          <p:nvPr/>
        </p:nvSpPr>
        <p:spPr>
          <a:xfrm>
            <a:off x="5017993" y="2587498"/>
            <a:ext cx="1676400" cy="584775"/>
          </a:xfrm>
          <a:prstGeom prst="rect">
            <a:avLst/>
          </a:prstGeom>
          <a:noFill/>
        </p:spPr>
        <p:txBody>
          <a:bodyPr wrap="square" rtlCol="0">
            <a:spAutoFit/>
          </a:bodyPr>
          <a:lstStyle/>
          <a:p>
            <a:r>
              <a:rPr lang="en-US" sz="1600" dirty="0" smtClean="0">
                <a:solidFill>
                  <a:srgbClr val="C00000"/>
                </a:solidFill>
              </a:rPr>
              <a:t>No constructor arguments</a:t>
            </a:r>
            <a:endParaRPr lang="en-US" sz="1600" dirty="0">
              <a:solidFill>
                <a:srgbClr val="C00000"/>
              </a:solidFill>
            </a:endParaRPr>
          </a:p>
        </p:txBody>
      </p:sp>
      <p:cxnSp>
        <p:nvCxnSpPr>
          <p:cNvPr id="5" name="Straight Connector 4"/>
          <p:cNvCxnSpPr>
            <a:stCxn id="4" idx="1"/>
          </p:cNvCxnSpPr>
          <p:nvPr/>
        </p:nvCxnSpPr>
        <p:spPr>
          <a:xfrm flipH="1">
            <a:off x="3602038" y="2879886"/>
            <a:ext cx="1415955" cy="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248400" y="4648200"/>
            <a:ext cx="2743200" cy="830997"/>
          </a:xfrm>
          <a:prstGeom prst="rect">
            <a:avLst/>
          </a:prstGeom>
          <a:noFill/>
        </p:spPr>
        <p:txBody>
          <a:bodyPr wrap="square" rtlCol="0">
            <a:spAutoFit/>
          </a:bodyPr>
          <a:lstStyle/>
          <a:p>
            <a:r>
              <a:rPr lang="en-US" sz="1600" dirty="0" smtClean="0">
                <a:solidFill>
                  <a:srgbClr val="C00000"/>
                </a:solidFill>
              </a:rPr>
              <a:t>If </a:t>
            </a:r>
            <a:r>
              <a:rPr lang="en-US" sz="1600" dirty="0" smtClean="0">
                <a:solidFill>
                  <a:srgbClr val="C00000"/>
                </a:solidFill>
                <a:latin typeface="Courier" charset="0"/>
                <a:ea typeface="Courier" charset="0"/>
                <a:cs typeface="Courier" charset="0"/>
              </a:rPr>
              <a:t>age</a:t>
            </a:r>
            <a:r>
              <a:rPr lang="en-US" sz="1600" dirty="0" smtClean="0">
                <a:solidFill>
                  <a:srgbClr val="C00000"/>
                </a:solidFill>
              </a:rPr>
              <a:t> has the value 25, then </a:t>
            </a:r>
            <a:r>
              <a:rPr lang="en-US" sz="1600" dirty="0" err="1" smtClean="0">
                <a:solidFill>
                  <a:srgbClr val="C00000"/>
                </a:solidFill>
                <a:latin typeface="Courier" charset="0"/>
                <a:ea typeface="Courier" charset="0"/>
                <a:cs typeface="Courier" charset="0"/>
              </a:rPr>
              <a:t>age_msg</a:t>
            </a:r>
            <a:r>
              <a:rPr lang="en-US" sz="1600" dirty="0" smtClean="0">
                <a:solidFill>
                  <a:srgbClr val="C00000"/>
                </a:solidFill>
              </a:rPr>
              <a:t> is now</a:t>
            </a:r>
            <a:br>
              <a:rPr lang="en-US" sz="1600" dirty="0" smtClean="0">
                <a:solidFill>
                  <a:srgbClr val="C00000"/>
                </a:solidFill>
              </a:rPr>
            </a:br>
            <a:r>
              <a:rPr lang="en-US" sz="1600" dirty="0" smtClean="0">
                <a:solidFill>
                  <a:srgbClr val="C00000"/>
                </a:solidFill>
                <a:latin typeface="Courier" charset="0"/>
                <a:ea typeface="Courier" charset="0"/>
                <a:cs typeface="Courier" charset="0"/>
              </a:rPr>
              <a:t>"I am 25 years old"</a:t>
            </a:r>
            <a:r>
              <a:rPr lang="en-US" sz="1600" dirty="0" smtClean="0">
                <a:solidFill>
                  <a:srgbClr val="C00000"/>
                </a:solidFill>
              </a:rPr>
              <a:t>.</a:t>
            </a:r>
            <a:endParaRPr lang="en-US" sz="1600" dirty="0">
              <a:solidFill>
                <a:srgbClr val="C00000"/>
              </a:solidFill>
            </a:endParaRPr>
          </a:p>
        </p:txBody>
      </p:sp>
      <p:cxnSp>
        <p:nvCxnSpPr>
          <p:cNvPr id="7" name="Straight Connector 6"/>
          <p:cNvCxnSpPr>
            <a:stCxn id="6" idx="1"/>
          </p:cNvCxnSpPr>
          <p:nvPr/>
        </p:nvCxnSpPr>
        <p:spPr>
          <a:xfrm flipH="1">
            <a:off x="4953000" y="5063699"/>
            <a:ext cx="1295400" cy="117901"/>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4126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Formatted Output [1/7]</a:t>
            </a:r>
            <a:endParaRPr lang="en-US" dirty="0"/>
          </a:p>
        </p:txBody>
      </p:sp>
      <p:sp>
        <p:nvSpPr>
          <p:cNvPr id="3" name="Content Placeholder 2"/>
          <p:cNvSpPr>
            <a:spLocks noGrp="1"/>
          </p:cNvSpPr>
          <p:nvPr>
            <p:ph idx="1"/>
          </p:nvPr>
        </p:nvSpPr>
        <p:spPr/>
        <p:txBody>
          <a:bodyPr/>
          <a:lstStyle/>
          <a:p>
            <a:pPr marL="0" indent="0">
              <a:buNone/>
            </a:pPr>
            <a:r>
              <a:rPr lang="en-US" dirty="0" smtClean="0"/>
              <a:t>Most of what we send to an output stream (like </a:t>
            </a:r>
            <a:r>
              <a:rPr lang="en-US" dirty="0" err="1">
                <a:latin typeface="Courier"/>
              </a:rPr>
              <a:t>cout</a:t>
            </a:r>
            <a:r>
              <a:rPr lang="en-US" dirty="0" smtClean="0"/>
              <a:t> or an </a:t>
            </a:r>
            <a:r>
              <a:rPr lang="en-US" dirty="0" err="1">
                <a:latin typeface="Courier"/>
              </a:rPr>
              <a:t>ostringstream</a:t>
            </a:r>
            <a:r>
              <a:rPr lang="en-US" dirty="0" smtClean="0"/>
              <a:t> object) are things we want to print.</a:t>
            </a:r>
          </a:p>
          <a:p>
            <a:pPr marL="0" indent="0">
              <a:buNone/>
            </a:pPr>
            <a:r>
              <a:rPr lang="en-US" dirty="0" err="1">
                <a:latin typeface="Courier"/>
              </a:rPr>
              <a:t>c</a:t>
            </a:r>
            <a:r>
              <a:rPr lang="en-US" dirty="0" err="1" smtClean="0">
                <a:latin typeface="Courier"/>
              </a:rPr>
              <a:t>out</a:t>
            </a:r>
            <a:r>
              <a:rPr lang="en-US" dirty="0" smtClean="0">
                <a:latin typeface="Courier"/>
              </a:rPr>
              <a:t> &lt;&lt; "I have " &lt;&lt; </a:t>
            </a:r>
            <a:r>
              <a:rPr lang="en-US" dirty="0" err="1" smtClean="0">
                <a:latin typeface="Courier"/>
              </a:rPr>
              <a:t>number_of_cats</a:t>
            </a:r>
            <a:r>
              <a:rPr lang="en-US" dirty="0" smtClean="0">
                <a:latin typeface="Courier"/>
              </a:rPr>
              <a:t> &lt;&lt; " cats.";</a:t>
            </a:r>
          </a:p>
          <a:p>
            <a:pPr marL="0" indent="0">
              <a:buNone/>
            </a:pPr>
            <a:r>
              <a:rPr lang="en-US" dirty="0"/>
              <a:t>But we can also send things that configure the stream</a:t>
            </a:r>
            <a:r>
              <a:rPr lang="en-US" dirty="0" smtClean="0"/>
              <a:t>. These are called </a:t>
            </a:r>
            <a:r>
              <a:rPr lang="en-US" b="1" dirty="0" smtClean="0"/>
              <a:t>stream manipulators</a:t>
            </a:r>
            <a:r>
              <a:rPr lang="en-US" dirty="0" smtClean="0"/>
              <a:t>.</a:t>
            </a:r>
          </a:p>
          <a:p>
            <a:pPr marL="0" indent="0">
              <a:buNone/>
            </a:pPr>
            <a:r>
              <a:rPr lang="en-US" dirty="0" smtClean="0"/>
              <a:t>We have already seen one stream manipulator: </a:t>
            </a:r>
            <a:r>
              <a:rPr lang="en-US" dirty="0" err="1" smtClean="0">
                <a:latin typeface="Courier"/>
              </a:rPr>
              <a:t>endl</a:t>
            </a:r>
            <a:r>
              <a:rPr lang="en-US" dirty="0" smtClean="0"/>
              <a:t>. This sends a newline and then flushes the stream.</a:t>
            </a:r>
          </a:p>
          <a:p>
            <a:pPr marL="0" indent="0">
              <a:buNone/>
            </a:pPr>
            <a:r>
              <a:rPr lang="en-US" dirty="0" err="1" smtClean="0">
                <a:latin typeface="Courier"/>
              </a:rPr>
              <a:t>cout</a:t>
            </a:r>
            <a:r>
              <a:rPr lang="en-US" dirty="0" smtClean="0">
                <a:latin typeface="Courier"/>
              </a:rPr>
              <a:t> &lt;&lt; </a:t>
            </a:r>
            <a:r>
              <a:rPr lang="en-US" dirty="0" err="1" smtClean="0">
                <a:latin typeface="Courier"/>
              </a:rPr>
              <a:t>endl</a:t>
            </a:r>
            <a:r>
              <a:rPr lang="en-US" dirty="0" smtClean="0">
                <a:latin typeface="Courier"/>
              </a:rPr>
              <a:t>;</a:t>
            </a:r>
          </a:p>
          <a:p>
            <a:pPr marL="0" indent="0">
              <a:buNone/>
            </a:pPr>
            <a:r>
              <a:rPr lang="en-US" dirty="0"/>
              <a:t>The C++ Standard Library includes a number of stream manipulators that can be used to change the string representations of numbers</a:t>
            </a:r>
            <a:r>
              <a:rPr lang="en-US" dirty="0" smtClean="0"/>
              <a:t>.</a:t>
            </a:r>
            <a:endParaRPr lang="en-US" dirty="0"/>
          </a:p>
        </p:txBody>
      </p:sp>
    </p:spTree>
    <p:extLst>
      <p:ext uri="{BB962C8B-B14F-4D97-AF65-F5344CB8AC3E}">
        <p14:creationId xmlns:p14="http://schemas.microsoft.com/office/powerpoint/2010/main" val="36262793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Formatted Output [2/7]</a:t>
            </a:r>
            <a:endParaRPr lang="en-US" dirty="0"/>
          </a:p>
        </p:txBody>
      </p:sp>
      <p:sp>
        <p:nvSpPr>
          <p:cNvPr id="3" name="Content Placeholder 2"/>
          <p:cNvSpPr>
            <a:spLocks noGrp="1"/>
          </p:cNvSpPr>
          <p:nvPr>
            <p:ph idx="1"/>
          </p:nvPr>
        </p:nvSpPr>
        <p:spPr/>
        <p:txBody>
          <a:bodyPr/>
          <a:lstStyle/>
          <a:p>
            <a:pPr marL="0" indent="0">
              <a:buNone/>
            </a:pPr>
            <a:r>
              <a:rPr lang="en-US" dirty="0"/>
              <a:t>A floating-point number can be represented as a string in either </a:t>
            </a:r>
            <a:r>
              <a:rPr lang="en-US" b="1" dirty="0"/>
              <a:t>fixed</a:t>
            </a:r>
            <a:r>
              <a:rPr lang="en-US" dirty="0"/>
              <a:t> or </a:t>
            </a:r>
            <a:r>
              <a:rPr lang="en-US" b="1" dirty="0"/>
              <a:t>scientific</a:t>
            </a:r>
            <a:r>
              <a:rPr lang="en-US" dirty="0"/>
              <a:t> form.</a:t>
            </a:r>
          </a:p>
          <a:p>
            <a:pPr marL="0" indent="0" defTabSz="1314450">
              <a:buNone/>
            </a:pPr>
            <a:r>
              <a:rPr lang="en-US" dirty="0" smtClean="0"/>
              <a:t>Fixed</a:t>
            </a:r>
            <a:r>
              <a:rPr lang="en-US" dirty="0"/>
              <a:t>: 	</a:t>
            </a:r>
            <a:r>
              <a:rPr lang="en-US" dirty="0">
                <a:latin typeface="Courier"/>
              </a:rPr>
              <a:t>2340.5</a:t>
            </a:r>
            <a:r>
              <a:rPr lang="en-US" dirty="0"/>
              <a:t/>
            </a:r>
            <a:br>
              <a:rPr lang="en-US" dirty="0"/>
            </a:br>
            <a:r>
              <a:rPr lang="en-US" dirty="0"/>
              <a:t>Scientific: 	</a:t>
            </a:r>
            <a:r>
              <a:rPr lang="en-US" dirty="0">
                <a:latin typeface="Courier"/>
              </a:rPr>
              <a:t>2.3405e+03</a:t>
            </a:r>
          </a:p>
          <a:p>
            <a:pPr marL="0" indent="0">
              <a:buNone/>
            </a:pPr>
            <a:r>
              <a:rPr lang="en-US" dirty="0"/>
              <a:t>The </a:t>
            </a:r>
            <a:r>
              <a:rPr lang="en-US" b="1" dirty="0"/>
              <a:t>default representation</a:t>
            </a:r>
            <a:r>
              <a:rPr lang="en-US" dirty="0"/>
              <a:t> uses either fixed or scientific form, depending on how far the leading digit is from the units place. But we can force one or the other, using stream manipulators </a:t>
            </a:r>
            <a:r>
              <a:rPr lang="en-US" dirty="0">
                <a:latin typeface="Courier"/>
              </a:rPr>
              <a:t>fixed</a:t>
            </a:r>
            <a:r>
              <a:rPr lang="en-US" dirty="0"/>
              <a:t> and </a:t>
            </a:r>
            <a:r>
              <a:rPr lang="en-US" dirty="0">
                <a:latin typeface="Courier"/>
              </a:rPr>
              <a:t>scientific</a:t>
            </a:r>
            <a:r>
              <a:rPr lang="en-US" dirty="0"/>
              <a:t>, both declared in header </a:t>
            </a:r>
            <a:r>
              <a:rPr lang="en-US" dirty="0">
                <a:latin typeface="Courier"/>
              </a:rPr>
              <a:t>&lt;</a:t>
            </a:r>
            <a:r>
              <a:rPr lang="en-US" dirty="0" err="1">
                <a:latin typeface="Courier"/>
              </a:rPr>
              <a:t>ios</a:t>
            </a:r>
            <a:r>
              <a:rPr lang="en-US" dirty="0">
                <a:latin typeface="Courier"/>
              </a:rPr>
              <a:t>&gt;</a:t>
            </a:r>
            <a:r>
              <a:rPr lang="en-US" dirty="0"/>
              <a:t>. </a:t>
            </a:r>
          </a:p>
          <a:p>
            <a:pPr marL="0" indent="0">
              <a:buNone/>
            </a:pPr>
            <a:r>
              <a:rPr lang="en-US" dirty="0" err="1">
                <a:latin typeface="Courier"/>
              </a:rPr>
              <a:t>cout</a:t>
            </a:r>
            <a:r>
              <a:rPr lang="en-US" dirty="0">
                <a:latin typeface="Courier"/>
              </a:rPr>
              <a:t> &lt;&lt; d1;  // Default representation</a:t>
            </a:r>
            <a:br>
              <a:rPr lang="en-US" dirty="0">
                <a:latin typeface="Courier"/>
              </a:rPr>
            </a:br>
            <a:r>
              <a:rPr lang="en-US" dirty="0" err="1">
                <a:latin typeface="Courier"/>
              </a:rPr>
              <a:t>cout</a:t>
            </a:r>
            <a:r>
              <a:rPr lang="en-US" dirty="0">
                <a:latin typeface="Courier"/>
              </a:rPr>
              <a:t> &lt;&lt; fixed;</a:t>
            </a:r>
            <a:br>
              <a:rPr lang="en-US" dirty="0">
                <a:latin typeface="Courier"/>
              </a:rPr>
            </a:br>
            <a:r>
              <a:rPr lang="en-US" dirty="0" err="1">
                <a:latin typeface="Courier"/>
              </a:rPr>
              <a:t>cout</a:t>
            </a:r>
            <a:r>
              <a:rPr lang="en-US" dirty="0">
                <a:latin typeface="Courier"/>
              </a:rPr>
              <a:t> &lt;&lt; d2;  // Fixed form</a:t>
            </a:r>
            <a:br>
              <a:rPr lang="en-US" dirty="0">
                <a:latin typeface="Courier"/>
              </a:rPr>
            </a:br>
            <a:r>
              <a:rPr lang="en-US" dirty="0" err="1">
                <a:latin typeface="Courier"/>
              </a:rPr>
              <a:t>cout</a:t>
            </a:r>
            <a:r>
              <a:rPr lang="en-US" dirty="0">
                <a:latin typeface="Courier"/>
              </a:rPr>
              <a:t> &lt;&lt; scientific &lt;&lt; d3;  // Scientific form</a:t>
            </a:r>
          </a:p>
        </p:txBody>
      </p:sp>
      <p:sp>
        <p:nvSpPr>
          <p:cNvPr id="5" name="TextBox 4"/>
          <p:cNvSpPr txBox="1"/>
          <p:nvPr/>
        </p:nvSpPr>
        <p:spPr>
          <a:xfrm>
            <a:off x="4419600" y="2743200"/>
            <a:ext cx="3406587" cy="584775"/>
          </a:xfrm>
          <a:prstGeom prst="rect">
            <a:avLst/>
          </a:prstGeom>
          <a:noFill/>
        </p:spPr>
        <p:txBody>
          <a:bodyPr wrap="square" rtlCol="0">
            <a:spAutoFit/>
          </a:bodyPr>
          <a:lstStyle/>
          <a:p>
            <a:r>
              <a:rPr lang="en-US" sz="1600" b="1" dirty="0" smtClean="0">
                <a:solidFill>
                  <a:srgbClr val="C00000"/>
                </a:solidFill>
              </a:rPr>
              <a:t>Default</a:t>
            </a:r>
            <a:r>
              <a:rPr lang="en-US" sz="1600" dirty="0" smtClean="0">
                <a:solidFill>
                  <a:srgbClr val="C00000"/>
                </a:solidFill>
              </a:rPr>
              <a:t> means what happens if we do not specify something else.</a:t>
            </a:r>
            <a:endParaRPr lang="en-US" sz="1600" b="1" dirty="0">
              <a:solidFill>
                <a:srgbClr val="C00000"/>
              </a:solidFill>
            </a:endParaRPr>
          </a:p>
        </p:txBody>
      </p:sp>
      <p:cxnSp>
        <p:nvCxnSpPr>
          <p:cNvPr id="6" name="Straight Connector 5"/>
          <p:cNvCxnSpPr/>
          <p:nvPr/>
        </p:nvCxnSpPr>
        <p:spPr>
          <a:xfrm flipH="1">
            <a:off x="1752600" y="3200400"/>
            <a:ext cx="152400"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905000" y="3200400"/>
            <a:ext cx="2362200" cy="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419600" y="2057400"/>
            <a:ext cx="2590800" cy="584775"/>
          </a:xfrm>
          <a:prstGeom prst="rect">
            <a:avLst/>
          </a:prstGeom>
          <a:noFill/>
        </p:spPr>
        <p:txBody>
          <a:bodyPr wrap="square" rtlCol="0">
            <a:spAutoFit/>
          </a:bodyPr>
          <a:lstStyle/>
          <a:p>
            <a:r>
              <a:rPr lang="en-US" sz="1600" dirty="0" smtClean="0">
                <a:solidFill>
                  <a:srgbClr val="C00000"/>
                </a:solidFill>
              </a:rPr>
              <a:t>Like </a:t>
            </a:r>
            <a:r>
              <a:rPr lang="en-US" sz="1600" i="1" dirty="0" smtClean="0">
                <a:solidFill>
                  <a:srgbClr val="C00000"/>
                </a:solidFill>
              </a:rPr>
              <a:t>scientific notation</a:t>
            </a:r>
            <a:r>
              <a:rPr lang="en-US" sz="1600" dirty="0" smtClean="0">
                <a:solidFill>
                  <a:srgbClr val="C00000"/>
                </a:solidFill>
              </a:rPr>
              <a:t>. This means </a:t>
            </a:r>
            <a:r>
              <a:rPr lang="en-US" sz="1600" dirty="0">
                <a:solidFill>
                  <a:srgbClr val="C00000"/>
                </a:solidFill>
              </a:rPr>
              <a:t>2.3405 × </a:t>
            </a:r>
            <a:r>
              <a:rPr lang="en-US" sz="1600" dirty="0" smtClean="0">
                <a:solidFill>
                  <a:srgbClr val="C00000"/>
                </a:solidFill>
              </a:rPr>
              <a:t>10</a:t>
            </a:r>
            <a:r>
              <a:rPr lang="en-US" sz="1600" baseline="30000" dirty="0" smtClean="0">
                <a:solidFill>
                  <a:srgbClr val="C00000"/>
                </a:solidFill>
              </a:rPr>
              <a:t>3</a:t>
            </a:r>
            <a:r>
              <a:rPr lang="en-US" sz="1600" dirty="0" smtClean="0">
                <a:solidFill>
                  <a:srgbClr val="C00000"/>
                </a:solidFill>
              </a:rPr>
              <a:t>.</a:t>
            </a:r>
            <a:endParaRPr lang="en-US" sz="1600" dirty="0">
              <a:solidFill>
                <a:srgbClr val="C00000"/>
              </a:solidFill>
            </a:endParaRPr>
          </a:p>
        </p:txBody>
      </p:sp>
      <p:cxnSp>
        <p:nvCxnSpPr>
          <p:cNvPr id="11" name="Straight Connector 10"/>
          <p:cNvCxnSpPr/>
          <p:nvPr/>
        </p:nvCxnSpPr>
        <p:spPr>
          <a:xfrm flipH="1">
            <a:off x="3429000" y="2514600"/>
            <a:ext cx="990600"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267200" y="3048000"/>
            <a:ext cx="152400" cy="152400"/>
          </a:xfrm>
          <a:prstGeom prst="line">
            <a:avLst/>
          </a:prstGeom>
          <a:ln w="15875">
            <a:solidFill>
              <a:srgbClr val="C00000"/>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9555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Formatted Output [3/7]</a:t>
            </a:r>
            <a:endParaRPr lang="en-US" dirty="0"/>
          </a:p>
        </p:txBody>
      </p:sp>
      <p:sp>
        <p:nvSpPr>
          <p:cNvPr id="3" name="Content Placeholder 2"/>
          <p:cNvSpPr>
            <a:spLocks noGrp="1"/>
          </p:cNvSpPr>
          <p:nvPr>
            <p:ph idx="1"/>
          </p:nvPr>
        </p:nvSpPr>
        <p:spPr/>
        <p:txBody>
          <a:bodyPr/>
          <a:lstStyle/>
          <a:p>
            <a:pPr marL="0" indent="0">
              <a:buNone/>
            </a:pPr>
            <a:r>
              <a:rPr lang="en-US" dirty="0" smtClean="0"/>
              <a:t>Stream manipulator </a:t>
            </a:r>
            <a:r>
              <a:rPr lang="en-US" dirty="0" err="1" smtClean="0">
                <a:latin typeface="Courier"/>
              </a:rPr>
              <a:t>setprecision</a:t>
            </a:r>
            <a:r>
              <a:rPr lang="en-US" dirty="0" smtClean="0"/>
              <a:t>, declared in header </a:t>
            </a:r>
            <a:r>
              <a:rPr lang="en-US" dirty="0">
                <a:latin typeface="Courier"/>
              </a:rPr>
              <a:t>&lt;</a:t>
            </a:r>
            <a:r>
              <a:rPr lang="en-US" dirty="0" err="1">
                <a:latin typeface="Courier"/>
              </a:rPr>
              <a:t>iomanip</a:t>
            </a:r>
            <a:r>
              <a:rPr lang="en-US" dirty="0">
                <a:latin typeface="Courier"/>
              </a:rPr>
              <a:t>&gt;</a:t>
            </a:r>
            <a:r>
              <a:rPr lang="en-US" dirty="0" smtClean="0"/>
              <a:t>, takes an </a:t>
            </a:r>
            <a:r>
              <a:rPr lang="en-US" dirty="0" err="1">
                <a:latin typeface="Courier"/>
              </a:rPr>
              <a:t>int</a:t>
            </a:r>
            <a:r>
              <a:rPr lang="en-US" dirty="0" smtClean="0"/>
              <a:t> parameter: a number of digits. In the default representation, this is used as the number of digits shown. In the fixed and scientific representations, this is used as the number of digits to print after the decimal point.</a:t>
            </a:r>
          </a:p>
          <a:p>
            <a:pPr marL="0" indent="0">
              <a:buNone/>
            </a:pPr>
            <a:r>
              <a:rPr lang="en-US" dirty="0" err="1">
                <a:latin typeface="Courier"/>
              </a:rPr>
              <a:t>c</a:t>
            </a:r>
            <a:r>
              <a:rPr lang="en-US" dirty="0" err="1" smtClean="0">
                <a:latin typeface="Courier"/>
              </a:rPr>
              <a:t>out</a:t>
            </a:r>
            <a:r>
              <a:rPr lang="en-US" dirty="0" smtClean="0">
                <a:latin typeface="Courier"/>
              </a:rPr>
              <a:t> &lt;&lt; </a:t>
            </a:r>
            <a:r>
              <a:rPr lang="en-US" dirty="0" err="1" smtClean="0">
                <a:latin typeface="Courier"/>
              </a:rPr>
              <a:t>setprecision</a:t>
            </a:r>
            <a:r>
              <a:rPr lang="en-US" dirty="0" smtClean="0">
                <a:latin typeface="Courier"/>
              </a:rPr>
              <a:t>(5);  // 5 digits</a:t>
            </a:r>
            <a:br>
              <a:rPr lang="en-US" dirty="0" smtClean="0">
                <a:latin typeface="Courier"/>
              </a:rPr>
            </a:br>
            <a:r>
              <a:rPr lang="en-US" dirty="0" err="1" smtClean="0">
                <a:latin typeface="Courier"/>
              </a:rPr>
              <a:t>cout</a:t>
            </a:r>
            <a:r>
              <a:rPr lang="en-US" dirty="0" smtClean="0">
                <a:latin typeface="Courier"/>
              </a:rPr>
              <a:t> &lt;&lt; 12.34;  // 5 digits total: "12.340"</a:t>
            </a:r>
            <a:br>
              <a:rPr lang="en-US" dirty="0" smtClean="0">
                <a:latin typeface="Courier"/>
              </a:rPr>
            </a:br>
            <a:r>
              <a:rPr lang="en-US" dirty="0" err="1" smtClean="0">
                <a:latin typeface="Courier"/>
              </a:rPr>
              <a:t>cout</a:t>
            </a:r>
            <a:r>
              <a:rPr lang="en-US" dirty="0" smtClean="0">
                <a:latin typeface="Courier"/>
              </a:rPr>
              <a:t> &lt;&lt; fixed;</a:t>
            </a:r>
            <a:br>
              <a:rPr lang="en-US" dirty="0" smtClean="0">
                <a:latin typeface="Courier"/>
              </a:rPr>
            </a:br>
            <a:r>
              <a:rPr lang="en-US" dirty="0" err="1" smtClean="0">
                <a:latin typeface="Courier"/>
              </a:rPr>
              <a:t>cout</a:t>
            </a:r>
            <a:r>
              <a:rPr lang="en-US" dirty="0" smtClean="0">
                <a:latin typeface="Courier"/>
              </a:rPr>
              <a:t> &lt;&lt; 12.34;  // 5 after point:  "12.34000"</a:t>
            </a:r>
            <a:r>
              <a:rPr lang="en-US" dirty="0">
                <a:latin typeface="Courier"/>
              </a:rPr>
              <a:t/>
            </a:r>
            <a:br>
              <a:rPr lang="en-US" dirty="0">
                <a:latin typeface="Courier"/>
              </a:rPr>
            </a:br>
            <a:r>
              <a:rPr lang="en-US" dirty="0" err="1" smtClean="0">
                <a:latin typeface="Courier"/>
              </a:rPr>
              <a:t>cout</a:t>
            </a:r>
            <a:r>
              <a:rPr lang="en-US" dirty="0" smtClean="0">
                <a:latin typeface="Courier"/>
              </a:rPr>
              <a:t> &lt;&lt; scientific;</a:t>
            </a:r>
            <a:br>
              <a:rPr lang="en-US" dirty="0" smtClean="0">
                <a:latin typeface="Courier"/>
              </a:rPr>
            </a:br>
            <a:r>
              <a:rPr lang="en-US" dirty="0" err="1" smtClean="0">
                <a:latin typeface="Courier"/>
              </a:rPr>
              <a:t>cout</a:t>
            </a:r>
            <a:r>
              <a:rPr lang="en-US" dirty="0" smtClean="0">
                <a:latin typeface="Courier"/>
              </a:rPr>
              <a:t> &lt;&lt; 12.34;  // 5 after point:  "1.23400e+01"</a:t>
            </a:r>
          </a:p>
        </p:txBody>
      </p:sp>
    </p:spTree>
    <p:extLst>
      <p:ext uri="{BB962C8B-B14F-4D97-AF65-F5344CB8AC3E}">
        <p14:creationId xmlns:p14="http://schemas.microsoft.com/office/powerpoint/2010/main" val="1305973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Formatted Output [4/7]</a:t>
            </a:r>
            <a:endParaRPr lang="en-US" dirty="0"/>
          </a:p>
        </p:txBody>
      </p:sp>
      <p:sp>
        <p:nvSpPr>
          <p:cNvPr id="3" name="Content Placeholder 2"/>
          <p:cNvSpPr>
            <a:spLocks noGrp="1"/>
          </p:cNvSpPr>
          <p:nvPr>
            <p:ph idx="1"/>
          </p:nvPr>
        </p:nvSpPr>
        <p:spPr/>
        <p:txBody>
          <a:bodyPr/>
          <a:lstStyle/>
          <a:p>
            <a:pPr marL="0" indent="0">
              <a:buNone/>
            </a:pPr>
            <a:r>
              <a:rPr lang="en-US" dirty="0" smtClean="0"/>
              <a:t>Stream manipulators </a:t>
            </a:r>
            <a:r>
              <a:rPr lang="en-US" dirty="0" smtClean="0">
                <a:latin typeface="Courier"/>
              </a:rPr>
              <a:t>fixed</a:t>
            </a:r>
            <a:r>
              <a:rPr lang="en-US" dirty="0" smtClean="0"/>
              <a:t>, </a:t>
            </a:r>
            <a:r>
              <a:rPr lang="en-US" dirty="0" smtClean="0">
                <a:latin typeface="Courier"/>
              </a:rPr>
              <a:t>scientific</a:t>
            </a:r>
            <a:r>
              <a:rPr lang="en-US" dirty="0" smtClean="0"/>
              <a:t>, and </a:t>
            </a:r>
            <a:r>
              <a:rPr lang="en-US" dirty="0" err="1" smtClean="0">
                <a:latin typeface="Courier"/>
              </a:rPr>
              <a:t>setprecision</a:t>
            </a:r>
            <a:r>
              <a:rPr lang="en-US" dirty="0" smtClean="0"/>
              <a:t> affect all future values sent to a stream, until another stream manipulator is given.</a:t>
            </a:r>
          </a:p>
          <a:p>
            <a:pPr marL="0" indent="0">
              <a:buNone/>
            </a:pPr>
            <a:r>
              <a:rPr lang="en-US" dirty="0" err="1">
                <a:latin typeface="Courier"/>
              </a:rPr>
              <a:t>c</a:t>
            </a:r>
            <a:r>
              <a:rPr lang="en-US" dirty="0" err="1" smtClean="0">
                <a:latin typeface="Courier"/>
              </a:rPr>
              <a:t>out</a:t>
            </a:r>
            <a:r>
              <a:rPr lang="en-US" dirty="0" smtClean="0">
                <a:latin typeface="Courier"/>
              </a:rPr>
              <a:t> &lt;&lt; fixed &lt;&lt; d1;  // d1: fixed</a:t>
            </a:r>
            <a:br>
              <a:rPr lang="en-US" dirty="0" smtClean="0">
                <a:latin typeface="Courier"/>
              </a:rPr>
            </a:br>
            <a:r>
              <a:rPr lang="en-US" dirty="0" err="1" smtClean="0">
                <a:latin typeface="Courier"/>
              </a:rPr>
              <a:t>cout</a:t>
            </a:r>
            <a:r>
              <a:rPr lang="en-US" dirty="0" smtClean="0">
                <a:latin typeface="Courier"/>
              </a:rPr>
              <a:t> &lt;&lt; d2;           // d2: fixed</a:t>
            </a:r>
            <a:br>
              <a:rPr lang="en-US" dirty="0" smtClean="0">
                <a:latin typeface="Courier"/>
              </a:rPr>
            </a:br>
            <a:r>
              <a:rPr lang="en-US" dirty="0" err="1" smtClean="0">
                <a:latin typeface="Courier"/>
              </a:rPr>
              <a:t>cout</a:t>
            </a:r>
            <a:r>
              <a:rPr lang="en-US" dirty="0" smtClean="0">
                <a:latin typeface="Courier"/>
              </a:rPr>
              <a:t> &lt;&lt; "blah";</a:t>
            </a:r>
            <a:br>
              <a:rPr lang="en-US" dirty="0" smtClean="0">
                <a:latin typeface="Courier"/>
              </a:rPr>
            </a:br>
            <a:r>
              <a:rPr lang="en-US" dirty="0" err="1" smtClean="0">
                <a:latin typeface="Courier"/>
              </a:rPr>
              <a:t>cout</a:t>
            </a:r>
            <a:r>
              <a:rPr lang="en-US" dirty="0" smtClean="0">
                <a:latin typeface="Courier"/>
              </a:rPr>
              <a:t> &lt;&lt; d3;           // d3: fixed</a:t>
            </a:r>
            <a:br>
              <a:rPr lang="en-US" dirty="0" smtClean="0">
                <a:latin typeface="Courier"/>
              </a:rPr>
            </a:br>
            <a:r>
              <a:rPr lang="en-US" dirty="0" err="1" smtClean="0">
                <a:latin typeface="Courier"/>
              </a:rPr>
              <a:t>cout</a:t>
            </a:r>
            <a:r>
              <a:rPr lang="en-US" dirty="0" smtClean="0">
                <a:latin typeface="Courier"/>
              </a:rPr>
              <a:t> &lt;&lt; scientific;</a:t>
            </a:r>
            <a:br>
              <a:rPr lang="en-US" dirty="0" smtClean="0">
                <a:latin typeface="Courier"/>
              </a:rPr>
            </a:br>
            <a:r>
              <a:rPr lang="en-US" dirty="0" err="1" smtClean="0">
                <a:latin typeface="Courier"/>
              </a:rPr>
              <a:t>cout</a:t>
            </a:r>
            <a:r>
              <a:rPr lang="en-US" dirty="0" smtClean="0">
                <a:latin typeface="Courier"/>
              </a:rPr>
              <a:t> &lt;&lt; d4;           // d4: scientific</a:t>
            </a:r>
            <a:br>
              <a:rPr lang="en-US" dirty="0" smtClean="0">
                <a:latin typeface="Courier"/>
              </a:rPr>
            </a:br>
            <a:r>
              <a:rPr lang="en-US" dirty="0" err="1">
                <a:latin typeface="Courier"/>
              </a:rPr>
              <a:t>c</a:t>
            </a:r>
            <a:r>
              <a:rPr lang="en-US" dirty="0" err="1" smtClean="0">
                <a:latin typeface="Courier"/>
              </a:rPr>
              <a:t>out</a:t>
            </a:r>
            <a:r>
              <a:rPr lang="en-US" dirty="0" smtClean="0">
                <a:latin typeface="Courier"/>
              </a:rPr>
              <a:t> &lt;&lt; d5;           // d5: scientific</a:t>
            </a:r>
            <a:r>
              <a:rPr lang="en-US" dirty="0">
                <a:latin typeface="Courier"/>
              </a:rPr>
              <a:t/>
            </a:r>
            <a:br>
              <a:rPr lang="en-US" dirty="0">
                <a:latin typeface="Courier"/>
              </a:rPr>
            </a:br>
            <a:r>
              <a:rPr lang="en-US" dirty="0" err="1" smtClean="0">
                <a:latin typeface="Courier"/>
              </a:rPr>
              <a:t>cout</a:t>
            </a:r>
            <a:r>
              <a:rPr lang="en-US" dirty="0" smtClean="0">
                <a:latin typeface="Courier"/>
              </a:rPr>
              <a:t> &lt;&lt; fixed;</a:t>
            </a:r>
            <a:br>
              <a:rPr lang="en-US" dirty="0" smtClean="0">
                <a:latin typeface="Courier"/>
              </a:rPr>
            </a:br>
            <a:r>
              <a:rPr lang="en-US" dirty="0" err="1" smtClean="0">
                <a:latin typeface="Courier"/>
              </a:rPr>
              <a:t>cout</a:t>
            </a:r>
            <a:r>
              <a:rPr lang="en-US" dirty="0" smtClean="0">
                <a:latin typeface="Courier"/>
              </a:rPr>
              <a:t> &lt;&lt; d6;           // d6: fixed</a:t>
            </a:r>
          </a:p>
        </p:txBody>
      </p:sp>
    </p:spTree>
    <p:extLst>
      <p:ext uri="{BB962C8B-B14F-4D97-AF65-F5344CB8AC3E}">
        <p14:creationId xmlns:p14="http://schemas.microsoft.com/office/powerpoint/2010/main" val="2449227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Formatted Output [5/7]</a:t>
            </a:r>
            <a:endParaRPr lang="en-US" dirty="0"/>
          </a:p>
        </p:txBody>
      </p:sp>
      <p:sp>
        <p:nvSpPr>
          <p:cNvPr id="3" name="Content Placeholder 2"/>
          <p:cNvSpPr>
            <a:spLocks noGrp="1"/>
          </p:cNvSpPr>
          <p:nvPr>
            <p:ph idx="1"/>
          </p:nvPr>
        </p:nvSpPr>
        <p:spPr/>
        <p:txBody>
          <a:bodyPr/>
          <a:lstStyle/>
          <a:p>
            <a:pPr marL="0" indent="0">
              <a:buNone/>
            </a:pPr>
            <a:r>
              <a:rPr lang="en-US" dirty="0" smtClean="0"/>
              <a:t>Stream manipulator </a:t>
            </a:r>
            <a:r>
              <a:rPr lang="en-US" dirty="0" err="1" smtClean="0">
                <a:latin typeface="Courier"/>
              </a:rPr>
              <a:t>setw</a:t>
            </a:r>
            <a:r>
              <a:rPr lang="en-US" dirty="0" smtClean="0"/>
              <a:t>, declared in header </a:t>
            </a:r>
            <a:r>
              <a:rPr lang="en-US" dirty="0" smtClean="0">
                <a:latin typeface="Courier"/>
              </a:rPr>
              <a:t>&lt;</a:t>
            </a:r>
            <a:r>
              <a:rPr lang="en-US" dirty="0" err="1" smtClean="0">
                <a:latin typeface="Courier"/>
              </a:rPr>
              <a:t>iomanip</a:t>
            </a:r>
            <a:r>
              <a:rPr lang="en-US" dirty="0" smtClean="0">
                <a:latin typeface="Courier"/>
              </a:rPr>
              <a:t>&gt;</a:t>
            </a:r>
            <a:r>
              <a:rPr lang="en-US" dirty="0" smtClean="0"/>
              <a:t>, takes an </a:t>
            </a:r>
            <a:r>
              <a:rPr lang="en-US" dirty="0" err="1" smtClean="0">
                <a:latin typeface="Courier"/>
              </a:rPr>
              <a:t>int</a:t>
            </a:r>
            <a:r>
              <a:rPr lang="en-US" dirty="0" smtClean="0"/>
              <a:t> parameter: a number of characters. It sets the </a:t>
            </a:r>
            <a:r>
              <a:rPr lang="en-US" b="1" dirty="0" smtClean="0"/>
              <a:t>minimum field width</a:t>
            </a:r>
            <a:r>
              <a:rPr lang="en-US" dirty="0" smtClean="0"/>
              <a:t> for the </a:t>
            </a:r>
            <a:r>
              <a:rPr lang="en-US" i="1" dirty="0" smtClean="0"/>
              <a:t>next item</a:t>
            </a:r>
            <a:r>
              <a:rPr lang="en-US" dirty="0" smtClean="0"/>
              <a:t> sent to the stream. If the string version of that item requires fewer characters than this minimum, then blanks will be added on the left.</a:t>
            </a:r>
          </a:p>
          <a:p>
            <a:pPr marL="0" indent="0">
              <a:buNone/>
            </a:pPr>
            <a:r>
              <a:rPr lang="en-US" dirty="0" err="1">
                <a:latin typeface="Courier"/>
              </a:rPr>
              <a:t>c</a:t>
            </a:r>
            <a:r>
              <a:rPr lang="en-US" dirty="0" err="1" smtClean="0">
                <a:latin typeface="Courier"/>
              </a:rPr>
              <a:t>out</a:t>
            </a:r>
            <a:r>
              <a:rPr lang="en-US" dirty="0" smtClean="0">
                <a:latin typeface="Courier"/>
              </a:rPr>
              <a:t> &lt;&lt; </a:t>
            </a:r>
            <a:r>
              <a:rPr lang="en-US" dirty="0" err="1" smtClean="0">
                <a:latin typeface="Courier"/>
              </a:rPr>
              <a:t>setw</a:t>
            </a:r>
            <a:r>
              <a:rPr lang="en-US" dirty="0" smtClean="0">
                <a:latin typeface="Courier"/>
              </a:rPr>
              <a:t>(3) &lt;&lt; 12345;  // Print "12345"</a:t>
            </a:r>
            <a:br>
              <a:rPr lang="en-US" dirty="0" smtClean="0">
                <a:latin typeface="Courier"/>
              </a:rPr>
            </a:br>
            <a:r>
              <a:rPr lang="en-US" dirty="0" err="1" smtClean="0">
                <a:latin typeface="Courier"/>
              </a:rPr>
              <a:t>cout</a:t>
            </a:r>
            <a:r>
              <a:rPr lang="en-US" dirty="0" smtClean="0">
                <a:latin typeface="Courier"/>
              </a:rPr>
              <a:t> &lt;&lt; </a:t>
            </a:r>
            <a:r>
              <a:rPr lang="en-US" dirty="0" err="1" smtClean="0">
                <a:latin typeface="Courier"/>
              </a:rPr>
              <a:t>setw</a:t>
            </a:r>
            <a:r>
              <a:rPr lang="en-US" dirty="0" smtClean="0">
                <a:latin typeface="Courier"/>
              </a:rPr>
              <a:t>(7) &lt;&lt; 12345;  // Print "  12345"</a:t>
            </a:r>
            <a:br>
              <a:rPr lang="en-US" dirty="0" smtClean="0">
                <a:latin typeface="Courier"/>
              </a:rPr>
            </a:br>
            <a:r>
              <a:rPr lang="en-US" dirty="0" err="1" smtClean="0">
                <a:latin typeface="Courier"/>
              </a:rPr>
              <a:t>cout</a:t>
            </a:r>
            <a:r>
              <a:rPr lang="en-US" dirty="0" smtClean="0">
                <a:latin typeface="Courier"/>
              </a:rPr>
              <a:t> &lt;&lt; 12345;             // Print "12345"</a:t>
            </a:r>
            <a:endParaRPr lang="en-US" dirty="0">
              <a:latin typeface="Courier"/>
            </a:endParaRPr>
          </a:p>
        </p:txBody>
      </p:sp>
    </p:spTree>
    <p:extLst>
      <p:ext uri="{BB962C8B-B14F-4D97-AF65-F5344CB8AC3E}">
        <p14:creationId xmlns:p14="http://schemas.microsoft.com/office/powerpoint/2010/main" val="1470967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Formatted Output [6/7]</a:t>
            </a:r>
            <a:endParaRPr lang="en-US" dirty="0"/>
          </a:p>
        </p:txBody>
      </p:sp>
      <p:sp>
        <p:nvSpPr>
          <p:cNvPr id="3" name="Content Placeholder 2"/>
          <p:cNvSpPr>
            <a:spLocks noGrp="1"/>
          </p:cNvSpPr>
          <p:nvPr>
            <p:ph idx="1"/>
          </p:nvPr>
        </p:nvSpPr>
        <p:spPr/>
        <p:txBody>
          <a:bodyPr/>
          <a:lstStyle/>
          <a:p>
            <a:pPr marL="0" indent="0">
              <a:buNone/>
            </a:pPr>
            <a:r>
              <a:rPr lang="en-US" dirty="0" smtClean="0"/>
              <a:t>All stream manipulators:</a:t>
            </a:r>
          </a:p>
          <a:p>
            <a:pPr lvl="1"/>
            <a:r>
              <a:rPr lang="en-US" dirty="0" smtClean="0"/>
              <a:t>Work with any output stream.</a:t>
            </a:r>
          </a:p>
          <a:p>
            <a:pPr lvl="1"/>
            <a:r>
              <a:rPr lang="en-US" dirty="0"/>
              <a:t>A</a:t>
            </a:r>
            <a:r>
              <a:rPr lang="en-US" dirty="0" smtClean="0"/>
              <a:t>ffect only the stream they are used with.</a:t>
            </a:r>
          </a:p>
          <a:p>
            <a:pPr marL="0" indent="0">
              <a:buNone/>
            </a:pPr>
            <a:r>
              <a:rPr lang="en-US" dirty="0" err="1">
                <a:latin typeface="Courier"/>
              </a:rPr>
              <a:t>o</a:t>
            </a:r>
            <a:r>
              <a:rPr lang="en-US" dirty="0" err="1" smtClean="0">
                <a:latin typeface="Courier"/>
              </a:rPr>
              <a:t>stringstream</a:t>
            </a:r>
            <a:r>
              <a:rPr lang="en-US" dirty="0" smtClean="0">
                <a:latin typeface="Courier"/>
              </a:rPr>
              <a:t> oss2;</a:t>
            </a:r>
            <a:br>
              <a:rPr lang="en-US" dirty="0" smtClean="0">
                <a:latin typeface="Courier"/>
              </a:rPr>
            </a:br>
            <a:r>
              <a:rPr lang="en-US" b="1" dirty="0" smtClean="0">
                <a:latin typeface="Courier"/>
              </a:rPr>
              <a:t>oss2</a:t>
            </a:r>
            <a:r>
              <a:rPr lang="en-US" dirty="0" smtClean="0">
                <a:latin typeface="Courier"/>
              </a:rPr>
              <a:t> &lt;&lt; fixed &lt;&lt; d1;  // d1: fixed</a:t>
            </a:r>
            <a:br>
              <a:rPr lang="en-US" dirty="0" smtClean="0">
                <a:latin typeface="Courier"/>
              </a:rPr>
            </a:br>
            <a:r>
              <a:rPr lang="en-US" b="1" dirty="0" err="1" smtClean="0">
                <a:latin typeface="Courier"/>
              </a:rPr>
              <a:t>cout</a:t>
            </a:r>
            <a:r>
              <a:rPr lang="en-US" dirty="0" smtClean="0">
                <a:latin typeface="Courier"/>
              </a:rPr>
              <a:t> &lt;&lt; d2;           // d2: default</a:t>
            </a:r>
          </a:p>
        </p:txBody>
      </p:sp>
    </p:spTree>
    <p:extLst>
      <p:ext uri="{BB962C8B-B14F-4D97-AF65-F5344CB8AC3E}">
        <p14:creationId xmlns:p14="http://schemas.microsoft.com/office/powerpoint/2010/main" val="32451655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Formatted Output [7/7]</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3111538"/>
              </p:ext>
            </p:extLst>
          </p:nvPr>
        </p:nvGraphicFramePr>
        <p:xfrm>
          <a:off x="785307" y="2286000"/>
          <a:ext cx="7239000" cy="3749039"/>
        </p:xfrm>
        <a:graphic>
          <a:graphicData uri="http://schemas.openxmlformats.org/drawingml/2006/table">
            <a:tbl>
              <a:tblPr firstRow="1" bandRow="1">
                <a:tableStyleId>{5C22544A-7EE6-4342-B048-85BDC9FD1C3A}</a:tableStyleId>
              </a:tblPr>
              <a:tblGrid>
                <a:gridCol w="1957705"/>
                <a:gridCol w="1548130"/>
                <a:gridCol w="2361565"/>
                <a:gridCol w="1371600"/>
              </a:tblGrid>
              <a:tr h="0">
                <a:tc>
                  <a:txBody>
                    <a:bodyPr/>
                    <a:lstStyle/>
                    <a:p>
                      <a:pPr algn="ctr"/>
                      <a:r>
                        <a:rPr lang="en-US" dirty="0" smtClean="0"/>
                        <a:t>Stream</a:t>
                      </a:r>
                      <a:r>
                        <a:rPr lang="en-US" baseline="0" dirty="0" smtClean="0"/>
                        <a:t/>
                      </a:r>
                      <a:br>
                        <a:rPr lang="en-US" baseline="0" dirty="0" smtClean="0"/>
                      </a:br>
                      <a:r>
                        <a:rPr lang="en-US" baseline="0" dirty="0" smtClean="0"/>
                        <a:t>Manipulator</a:t>
                      </a:r>
                      <a:endParaRPr lang="en-US" dirty="0"/>
                    </a:p>
                  </a:txBody>
                  <a:tcPr/>
                </a:tc>
                <a:tc>
                  <a:txBody>
                    <a:bodyPr/>
                    <a:lstStyle/>
                    <a:p>
                      <a:pPr algn="ctr"/>
                      <a:r>
                        <a:rPr lang="en-US" dirty="0" smtClean="0"/>
                        <a:t>Header</a:t>
                      </a:r>
                      <a:endParaRPr lang="en-US" dirty="0"/>
                    </a:p>
                  </a:txBody>
                  <a:tcPr/>
                </a:tc>
                <a:tc>
                  <a:txBody>
                    <a:bodyPr/>
                    <a:lstStyle/>
                    <a:p>
                      <a:pPr algn="ctr"/>
                      <a:r>
                        <a:rPr lang="en-US" dirty="0" smtClean="0"/>
                        <a:t>Action</a:t>
                      </a:r>
                      <a:endParaRPr lang="en-US" dirty="0"/>
                    </a:p>
                  </a:txBody>
                  <a:tcPr/>
                </a:tc>
                <a:tc>
                  <a:txBody>
                    <a:bodyPr/>
                    <a:lstStyle/>
                    <a:p>
                      <a:pPr algn="ctr"/>
                      <a:r>
                        <a:rPr lang="en-US" dirty="0" smtClean="0"/>
                        <a:t>Affects</a:t>
                      </a:r>
                      <a:endParaRPr lang="en-US" dirty="0"/>
                    </a:p>
                  </a:txBody>
                  <a:tcPr/>
                </a:tc>
              </a:tr>
              <a:tr h="370840">
                <a:tc>
                  <a:txBody>
                    <a:bodyPr/>
                    <a:lstStyle/>
                    <a:p>
                      <a:r>
                        <a:rPr lang="en-US" dirty="0" smtClean="0">
                          <a:latin typeface="Courier"/>
                        </a:rPr>
                        <a:t>fixed</a:t>
                      </a:r>
                      <a:endParaRPr lang="en-US" dirty="0">
                        <a:latin typeface="Courier"/>
                      </a:endParaRPr>
                    </a:p>
                  </a:txBody>
                  <a:tcPr/>
                </a:tc>
                <a:tc>
                  <a:txBody>
                    <a:bodyPr/>
                    <a:lstStyle/>
                    <a:p>
                      <a:r>
                        <a:rPr lang="en-US" dirty="0" smtClean="0">
                          <a:latin typeface="Courier"/>
                        </a:rPr>
                        <a:t>&lt;</a:t>
                      </a:r>
                      <a:r>
                        <a:rPr lang="en-US" dirty="0" err="1" smtClean="0">
                          <a:latin typeface="Courier"/>
                        </a:rPr>
                        <a:t>ios</a:t>
                      </a:r>
                      <a:r>
                        <a:rPr lang="en-US" dirty="0" smtClean="0">
                          <a:latin typeface="Courier"/>
                        </a:rPr>
                        <a:t>&gt;</a:t>
                      </a:r>
                      <a:endParaRPr lang="en-US" dirty="0">
                        <a:latin typeface="Courier"/>
                      </a:endParaRPr>
                    </a:p>
                  </a:txBody>
                  <a:tcPr/>
                </a:tc>
                <a:tc>
                  <a:txBody>
                    <a:bodyPr/>
                    <a:lstStyle/>
                    <a:p>
                      <a:r>
                        <a:rPr lang="en-US" dirty="0" smtClean="0"/>
                        <a:t>Set fixed representation</a:t>
                      </a:r>
                      <a:endParaRPr lang="en-US" dirty="0"/>
                    </a:p>
                  </a:txBody>
                  <a:tcPr/>
                </a:tc>
                <a:tc>
                  <a:txBody>
                    <a:bodyPr/>
                    <a:lstStyle/>
                    <a:p>
                      <a:r>
                        <a:rPr lang="en-US" dirty="0" smtClean="0"/>
                        <a:t>All future values</a:t>
                      </a:r>
                      <a:endParaRPr lang="en-US" dirty="0"/>
                    </a:p>
                  </a:txBody>
                  <a:tcPr/>
                </a:tc>
              </a:tr>
              <a:tr h="370840">
                <a:tc>
                  <a:txBody>
                    <a:bodyPr/>
                    <a:lstStyle/>
                    <a:p>
                      <a:r>
                        <a:rPr lang="en-US" dirty="0" smtClean="0">
                          <a:latin typeface="Courier"/>
                        </a:rPr>
                        <a:t>scientific</a:t>
                      </a:r>
                      <a:endParaRPr lang="en-US" dirty="0">
                        <a:latin typeface="Courier"/>
                      </a:endParaRPr>
                    </a:p>
                  </a:txBody>
                  <a:tcPr/>
                </a:tc>
                <a:tc>
                  <a:txBody>
                    <a:bodyPr/>
                    <a:lstStyle/>
                    <a:p>
                      <a:r>
                        <a:rPr lang="en-US" dirty="0" smtClean="0">
                          <a:latin typeface="Courier"/>
                        </a:rPr>
                        <a:t>&lt;</a:t>
                      </a:r>
                      <a:r>
                        <a:rPr lang="en-US" dirty="0" err="1" smtClean="0">
                          <a:latin typeface="Courier"/>
                        </a:rPr>
                        <a:t>ios</a:t>
                      </a:r>
                      <a:r>
                        <a:rPr lang="en-US" dirty="0" smtClean="0">
                          <a:latin typeface="Courier"/>
                        </a:rPr>
                        <a:t>&gt;</a:t>
                      </a:r>
                      <a:endParaRPr lang="en-US" dirty="0">
                        <a:latin typeface="Courier"/>
                      </a:endParaRPr>
                    </a:p>
                  </a:txBody>
                  <a:tcPr/>
                </a:tc>
                <a:tc>
                  <a:txBody>
                    <a:bodyPr/>
                    <a:lstStyle/>
                    <a:p>
                      <a:r>
                        <a:rPr lang="en-US" dirty="0" smtClean="0"/>
                        <a:t>Set scientific</a:t>
                      </a:r>
                      <a:r>
                        <a:rPr lang="en-US" baseline="0" dirty="0" smtClean="0"/>
                        <a:t> representation</a:t>
                      </a:r>
                      <a:endParaRPr lang="en-US" dirty="0"/>
                    </a:p>
                  </a:txBody>
                  <a:tcPr/>
                </a:tc>
                <a:tc>
                  <a:txBody>
                    <a:bodyPr/>
                    <a:lstStyle/>
                    <a:p>
                      <a:r>
                        <a:rPr lang="en-US" dirty="0" smtClean="0"/>
                        <a:t>All future values</a:t>
                      </a:r>
                      <a:endParaRPr lang="en-US" dirty="0"/>
                    </a:p>
                  </a:txBody>
                  <a:tcPr/>
                </a:tc>
              </a:tr>
              <a:tr h="370840">
                <a:tc>
                  <a:txBody>
                    <a:bodyPr/>
                    <a:lstStyle/>
                    <a:p>
                      <a:r>
                        <a:rPr lang="en-US" dirty="0" err="1" smtClean="0">
                          <a:latin typeface="Courier"/>
                        </a:rPr>
                        <a:t>setprecision</a:t>
                      </a:r>
                      <a:endParaRPr lang="en-US" dirty="0">
                        <a:latin typeface="Courier"/>
                      </a:endParaRPr>
                    </a:p>
                  </a:txBody>
                  <a:tcPr/>
                </a:tc>
                <a:tc>
                  <a:txBody>
                    <a:bodyPr/>
                    <a:lstStyle/>
                    <a:p>
                      <a:r>
                        <a:rPr lang="en-US" dirty="0" smtClean="0">
                          <a:latin typeface="Courier"/>
                        </a:rPr>
                        <a:t>&lt;</a:t>
                      </a:r>
                      <a:r>
                        <a:rPr lang="en-US" dirty="0" err="1" smtClean="0">
                          <a:latin typeface="Courier"/>
                        </a:rPr>
                        <a:t>iomanip</a:t>
                      </a:r>
                      <a:r>
                        <a:rPr lang="en-US" dirty="0" smtClean="0">
                          <a:latin typeface="Courier"/>
                        </a:rPr>
                        <a:t>&gt;</a:t>
                      </a:r>
                    </a:p>
                  </a:txBody>
                  <a:tcPr/>
                </a:tc>
                <a:tc>
                  <a:txBody>
                    <a:bodyPr/>
                    <a:lstStyle/>
                    <a:p>
                      <a:r>
                        <a:rPr lang="en-US" dirty="0" smtClean="0"/>
                        <a:t>Set number of digits to given</a:t>
                      </a:r>
                      <a:r>
                        <a:rPr lang="en-US" baseline="0" dirty="0" smtClean="0"/>
                        <a:t> value</a:t>
                      </a:r>
                      <a:endParaRPr lang="en-US" dirty="0"/>
                    </a:p>
                  </a:txBody>
                  <a:tcPr/>
                </a:tc>
                <a:tc>
                  <a:txBody>
                    <a:bodyPr/>
                    <a:lstStyle/>
                    <a:p>
                      <a:r>
                        <a:rPr lang="en-US" dirty="0" smtClean="0"/>
                        <a:t>All future values</a:t>
                      </a:r>
                      <a:endParaRPr lang="en-US" dirty="0"/>
                    </a:p>
                  </a:txBody>
                  <a:tcPr/>
                </a:tc>
              </a:tr>
              <a:tr h="370840">
                <a:tc>
                  <a:txBody>
                    <a:bodyPr/>
                    <a:lstStyle/>
                    <a:p>
                      <a:r>
                        <a:rPr lang="en-US" dirty="0" err="1" smtClean="0">
                          <a:latin typeface="Courier"/>
                        </a:rPr>
                        <a:t>setw</a:t>
                      </a:r>
                      <a:endParaRPr lang="en-US" dirty="0">
                        <a:latin typeface="Courier"/>
                      </a:endParaRPr>
                    </a:p>
                  </a:txBody>
                  <a:tcPr/>
                </a:tc>
                <a:tc>
                  <a:txBody>
                    <a:bodyPr/>
                    <a:lstStyle/>
                    <a:p>
                      <a:r>
                        <a:rPr lang="en-US" dirty="0" smtClean="0">
                          <a:latin typeface="Courier"/>
                        </a:rPr>
                        <a:t>&lt;</a:t>
                      </a:r>
                      <a:r>
                        <a:rPr lang="en-US" dirty="0" err="1" smtClean="0">
                          <a:latin typeface="Courier"/>
                        </a:rPr>
                        <a:t>iomanip</a:t>
                      </a:r>
                      <a:r>
                        <a:rPr lang="en-US" dirty="0" smtClean="0">
                          <a:latin typeface="Courier"/>
                        </a:rPr>
                        <a:t>&gt;</a:t>
                      </a:r>
                      <a:endParaRPr lang="en-US" dirty="0">
                        <a:latin typeface="Courier"/>
                      </a:endParaRPr>
                    </a:p>
                  </a:txBody>
                  <a:tcPr/>
                </a:tc>
                <a:tc>
                  <a:txBody>
                    <a:bodyPr/>
                    <a:lstStyle/>
                    <a:p>
                      <a:r>
                        <a:rPr lang="en-US" dirty="0" smtClean="0"/>
                        <a:t>Set minimum field width to given value</a:t>
                      </a:r>
                      <a:endParaRPr lang="en-US" dirty="0"/>
                    </a:p>
                  </a:txBody>
                  <a:tcPr/>
                </a:tc>
                <a:tc>
                  <a:txBody>
                    <a:bodyPr/>
                    <a:lstStyle/>
                    <a:p>
                      <a:r>
                        <a:rPr lang="en-US" dirty="0" smtClean="0"/>
                        <a:t>Next item only</a:t>
                      </a:r>
                      <a:endParaRPr lang="en-US" dirty="0"/>
                    </a:p>
                  </a:txBody>
                  <a:tcPr/>
                </a:tc>
              </a:tr>
            </a:tbl>
          </a:graphicData>
        </a:graphic>
      </p:graphicFrame>
    </p:spTree>
    <p:extLst>
      <p:ext uri="{BB962C8B-B14F-4D97-AF65-F5344CB8AC3E}">
        <p14:creationId xmlns:p14="http://schemas.microsoft.com/office/powerpoint/2010/main" val="38984807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Review</a:t>
            </a:r>
            <a:br>
              <a:rPr lang="en-US" sz="2400" dirty="0"/>
            </a:br>
            <a:r>
              <a:rPr lang="en-US" sz="2400" dirty="0"/>
              <a:t>Numbers I — Integer Types, Floating-Point</a:t>
            </a:r>
          </a:p>
        </p:txBody>
      </p:sp>
      <p:sp>
        <p:nvSpPr>
          <p:cNvPr id="3" name="Content Placeholder 2"/>
          <p:cNvSpPr>
            <a:spLocks noGrp="1"/>
          </p:cNvSpPr>
          <p:nvPr>
            <p:ph idx="1"/>
          </p:nvPr>
        </p:nvSpPr>
        <p:spPr/>
        <p:txBody>
          <a:bodyPr/>
          <a:lstStyle/>
          <a:p>
            <a:pPr marL="0" indent="0">
              <a:buNone/>
            </a:pPr>
            <a:r>
              <a:rPr lang="en-US" dirty="0"/>
              <a:t>Here are the primary C++ built-in numeric types.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also mentioned </a:t>
            </a:r>
            <a:r>
              <a:rPr lang="en-US" dirty="0" err="1">
                <a:latin typeface="Courier"/>
              </a:rPr>
              <a:t>size_t</a:t>
            </a:r>
            <a:r>
              <a:rPr lang="en-US" dirty="0"/>
              <a:t>, declared in header </a:t>
            </a:r>
            <a:r>
              <a:rPr lang="en-US" dirty="0">
                <a:latin typeface="Courier"/>
              </a:rPr>
              <a:t>&lt;</a:t>
            </a:r>
            <a:r>
              <a:rPr lang="en-US" dirty="0" err="1">
                <a:latin typeface="Courier"/>
              </a:rPr>
              <a:t>cstdlib</a:t>
            </a:r>
            <a:r>
              <a:rPr lang="en-US" dirty="0">
                <a:latin typeface="Courier"/>
              </a:rPr>
              <a:t>&gt;</a:t>
            </a:r>
            <a:r>
              <a:rPr lang="en-US" dirty="0"/>
              <a:t>. This is an unsigned integer type that can hold the size of any</a:t>
            </a:r>
            <a:r>
              <a:rPr lang="en-US" dirty="0">
                <a:latin typeface="Courier"/>
              </a:rPr>
              <a:t> </a:t>
            </a:r>
            <a:r>
              <a:rPr lang="en-US" dirty="0"/>
              <a:t> dataset that will fit in memory.</a:t>
            </a:r>
            <a:r>
              <a:rPr lang="en-US" dirty="0">
                <a:latin typeface="Courier"/>
              </a:rPr>
              <a:t> </a:t>
            </a:r>
            <a:endParaRPr lang="en-US" dirty="0"/>
          </a:p>
          <a:p>
            <a:pPr marL="0" indent="0">
              <a:buNone/>
            </a:pPr>
            <a:r>
              <a:rPr lang="en-US" dirty="0" smtClean="0"/>
              <a:t>*</a:t>
            </a:r>
            <a:r>
              <a:rPr lang="en-US" dirty="0"/>
              <a:t>There are </a:t>
            </a:r>
            <a:r>
              <a:rPr lang="en-US" dirty="0" smtClean="0"/>
              <a:t>types </a:t>
            </a:r>
            <a:r>
              <a:rPr lang="en-US" dirty="0"/>
              <a:t>in these two categories: </a:t>
            </a:r>
            <a:r>
              <a:rPr lang="en-US" dirty="0">
                <a:latin typeface="Courier"/>
              </a:rPr>
              <a:t>short</a:t>
            </a:r>
            <a:r>
              <a:rPr lang="en-US" dirty="0"/>
              <a:t> and </a:t>
            </a:r>
            <a:r>
              <a:rPr lang="en-US" dirty="0">
                <a:latin typeface="Courier"/>
              </a:rPr>
              <a:t>unsigned short</a:t>
            </a:r>
            <a:r>
              <a:rPr lang="en-US" dirty="0"/>
              <a:t>. But these </a:t>
            </a:r>
            <a:r>
              <a:rPr lang="en-US" dirty="0" smtClean="0"/>
              <a:t>are nearly </a:t>
            </a:r>
            <a:r>
              <a:rPr lang="en-US" dirty="0"/>
              <a:t>useless in modern programming.</a:t>
            </a:r>
          </a:p>
        </p:txBody>
      </p:sp>
      <p:graphicFrame>
        <p:nvGraphicFramePr>
          <p:cNvPr id="4" name="Table 3"/>
          <p:cNvGraphicFramePr>
            <a:graphicFrameLocks noGrp="1"/>
          </p:cNvGraphicFramePr>
          <p:nvPr>
            <p:extLst>
              <p:ext uri="{D42A27DB-BD31-4B8C-83A1-F6EECF244321}">
                <p14:modId xmlns:p14="http://schemas.microsoft.com/office/powerpoint/2010/main" val="1799453650"/>
              </p:ext>
            </p:extLst>
          </p:nvPr>
        </p:nvGraphicFramePr>
        <p:xfrm>
          <a:off x="510987" y="2133600"/>
          <a:ext cx="7543800" cy="2291080"/>
        </p:xfrm>
        <a:graphic>
          <a:graphicData uri="http://schemas.openxmlformats.org/drawingml/2006/table">
            <a:tbl>
              <a:tblPr firstRow="1" bandRow="1">
                <a:tableStyleId>{5C22544A-7EE6-4342-B048-85BDC9FD1C3A}</a:tableStyleId>
              </a:tblPr>
              <a:tblGrid>
                <a:gridCol w="1599946"/>
                <a:gridCol w="1448054"/>
                <a:gridCol w="2743200"/>
                <a:gridCol w="1752600"/>
              </a:tblGrid>
              <a:tr h="370840">
                <a:tc>
                  <a:txBody>
                    <a:bodyPr/>
                    <a:lstStyle/>
                    <a:p>
                      <a:endParaRPr lang="en-US" dirty="0"/>
                    </a:p>
                  </a:txBody>
                  <a:tcPr/>
                </a:tc>
                <a:tc>
                  <a:txBody>
                    <a:bodyPr/>
                    <a:lstStyle/>
                    <a:p>
                      <a:pPr algn="ctr"/>
                      <a:r>
                        <a:rPr lang="en-US" dirty="0" smtClean="0"/>
                        <a:t>Signed Integer</a:t>
                      </a:r>
                      <a:endParaRPr lang="en-US" dirty="0"/>
                    </a:p>
                  </a:txBody>
                  <a:tcPr/>
                </a:tc>
                <a:tc>
                  <a:txBody>
                    <a:bodyPr/>
                    <a:lstStyle/>
                    <a:p>
                      <a:pPr algn="ctr"/>
                      <a:r>
                        <a:rPr lang="en-US" dirty="0" smtClean="0"/>
                        <a:t>Unsigned</a:t>
                      </a:r>
                      <a:br>
                        <a:rPr lang="en-US" dirty="0" smtClean="0"/>
                      </a:br>
                      <a:r>
                        <a:rPr lang="en-US" dirty="0" smtClean="0"/>
                        <a:t>Integer</a:t>
                      </a:r>
                      <a:endParaRPr lang="en-US" dirty="0"/>
                    </a:p>
                  </a:txBody>
                  <a:tcPr/>
                </a:tc>
                <a:tc>
                  <a:txBody>
                    <a:bodyPr/>
                    <a:lstStyle/>
                    <a:p>
                      <a:pPr algn="ctr"/>
                      <a:r>
                        <a:rPr lang="en-US" dirty="0" smtClean="0"/>
                        <a:t>Floating-Point</a:t>
                      </a:r>
                      <a:endParaRPr lang="en-US" dirty="0"/>
                    </a:p>
                  </a:txBody>
                  <a:tcPr/>
                </a:tc>
              </a:tr>
              <a:tr h="370840">
                <a:tc>
                  <a:txBody>
                    <a:bodyPr/>
                    <a:lstStyle/>
                    <a:p>
                      <a:r>
                        <a:rPr lang="en-US" dirty="0" smtClean="0"/>
                        <a:t>Normal</a:t>
                      </a:r>
                      <a:endParaRPr lang="en-US" dirty="0"/>
                    </a:p>
                  </a:txBody>
                  <a:tcPr/>
                </a:tc>
                <a:tc>
                  <a:txBody>
                    <a:bodyPr/>
                    <a:lstStyle/>
                    <a:p>
                      <a:r>
                        <a:rPr lang="en-US" dirty="0" err="1" smtClean="0">
                          <a:latin typeface="Courier"/>
                        </a:rPr>
                        <a:t>int</a:t>
                      </a:r>
                      <a:endParaRPr lang="en-US" dirty="0">
                        <a:latin typeface="Courier"/>
                      </a:endParaRPr>
                    </a:p>
                  </a:txBody>
                  <a:tcPr/>
                </a:tc>
                <a:tc>
                  <a:txBody>
                    <a:bodyPr/>
                    <a:lstStyle/>
                    <a:p>
                      <a:r>
                        <a:rPr lang="en-US" dirty="0" smtClean="0">
                          <a:latin typeface="Courier"/>
                        </a:rPr>
                        <a:t>unsigned </a:t>
                      </a:r>
                      <a:r>
                        <a:rPr lang="en-US" dirty="0" err="1" smtClean="0">
                          <a:latin typeface="Courier"/>
                        </a:rPr>
                        <a:t>int</a:t>
                      </a:r>
                      <a:endParaRPr lang="en-US" dirty="0">
                        <a:latin typeface="Courier"/>
                      </a:endParaRPr>
                    </a:p>
                  </a:txBody>
                  <a:tcPr/>
                </a:tc>
                <a:tc>
                  <a:txBody>
                    <a:bodyPr/>
                    <a:lstStyle/>
                    <a:p>
                      <a:r>
                        <a:rPr lang="en-US" dirty="0" smtClean="0">
                          <a:latin typeface="Courier"/>
                        </a:rPr>
                        <a:t>double</a:t>
                      </a:r>
                      <a:endParaRPr lang="en-US" dirty="0">
                        <a:latin typeface="Courier"/>
                      </a:endParaRPr>
                    </a:p>
                  </a:txBody>
                  <a:tcPr/>
                </a:tc>
              </a:tr>
              <a:tr h="370840">
                <a:tc>
                  <a:txBody>
                    <a:bodyPr/>
                    <a:lstStyle/>
                    <a:p>
                      <a:r>
                        <a:rPr lang="en-US" dirty="0" smtClean="0"/>
                        <a:t>More Values</a:t>
                      </a:r>
                      <a:endParaRPr lang="en-US" dirty="0"/>
                    </a:p>
                  </a:txBody>
                  <a:tcPr/>
                </a:tc>
                <a:tc>
                  <a:txBody>
                    <a:bodyPr/>
                    <a:lstStyle/>
                    <a:p>
                      <a:r>
                        <a:rPr lang="en-US" dirty="0" smtClean="0">
                          <a:latin typeface="Courier"/>
                        </a:rPr>
                        <a:t>long</a:t>
                      </a:r>
                      <a:r>
                        <a:rPr lang="en-US" dirty="0" smtClean="0">
                          <a:latin typeface="+mn-lt"/>
                        </a:rPr>
                        <a:t>,</a:t>
                      </a:r>
                      <a:br>
                        <a:rPr lang="en-US" dirty="0" smtClean="0">
                          <a:latin typeface="+mn-lt"/>
                        </a:rPr>
                      </a:br>
                      <a:r>
                        <a:rPr lang="en-US" dirty="0" smtClean="0">
                          <a:latin typeface="Courier"/>
                        </a:rPr>
                        <a:t>long </a:t>
                      </a:r>
                      <a:r>
                        <a:rPr lang="en-US" dirty="0" err="1" smtClean="0">
                          <a:latin typeface="Courier"/>
                        </a:rPr>
                        <a:t>long</a:t>
                      </a:r>
                      <a:endParaRPr lang="en-US" dirty="0">
                        <a:latin typeface="Courier"/>
                      </a:endParaRPr>
                    </a:p>
                  </a:txBody>
                  <a:tcPr/>
                </a:tc>
                <a:tc>
                  <a:txBody>
                    <a:bodyPr/>
                    <a:lstStyle/>
                    <a:p>
                      <a:r>
                        <a:rPr lang="en-US" dirty="0" smtClean="0">
                          <a:latin typeface="Courier"/>
                        </a:rPr>
                        <a:t>unsigned long</a:t>
                      </a:r>
                      <a:r>
                        <a:rPr lang="en-US" dirty="0" smtClean="0">
                          <a:latin typeface="+mn-lt"/>
                        </a:rPr>
                        <a:t>,</a:t>
                      </a:r>
                      <a:r>
                        <a:rPr lang="en-US" baseline="0" dirty="0" smtClean="0">
                          <a:latin typeface="+mn-lt"/>
                        </a:rPr>
                        <a:t> </a:t>
                      </a:r>
                      <a:r>
                        <a:rPr lang="en-US" baseline="0" dirty="0" smtClean="0">
                          <a:latin typeface="Courier"/>
                        </a:rPr>
                        <a:t>unsigned long </a:t>
                      </a:r>
                      <a:r>
                        <a:rPr lang="en-US" baseline="0" dirty="0" err="1" smtClean="0">
                          <a:latin typeface="Courier"/>
                        </a:rPr>
                        <a:t>long</a:t>
                      </a:r>
                      <a:endParaRPr lang="en-US" dirty="0">
                        <a:latin typeface="Courier"/>
                      </a:endParaRPr>
                    </a:p>
                  </a:txBody>
                  <a:tcPr/>
                </a:tc>
                <a:tc>
                  <a:txBody>
                    <a:bodyPr/>
                    <a:lstStyle/>
                    <a:p>
                      <a:r>
                        <a:rPr lang="en-US" dirty="0" smtClean="0">
                          <a:latin typeface="Courier"/>
                        </a:rPr>
                        <a:t>long double</a:t>
                      </a:r>
                      <a:endParaRPr lang="en-US" dirty="0">
                        <a:latin typeface="Courier"/>
                      </a:endParaRPr>
                    </a:p>
                  </a:txBody>
                  <a:tcPr/>
                </a:tc>
              </a:tr>
              <a:tr h="370840">
                <a:tc>
                  <a:txBody>
                    <a:bodyPr/>
                    <a:lstStyle/>
                    <a:p>
                      <a:r>
                        <a:rPr lang="en-US" dirty="0" smtClean="0"/>
                        <a:t>Fewer Values</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r>
                        <a:rPr lang="en-US" dirty="0" smtClean="0">
                          <a:latin typeface="Courier"/>
                        </a:rPr>
                        <a:t>float</a:t>
                      </a:r>
                      <a:endParaRPr lang="en-US" dirty="0">
                        <a:latin typeface="Courier"/>
                      </a:endParaRPr>
                    </a:p>
                  </a:txBody>
                  <a:tcPr/>
                </a:tc>
              </a:tr>
            </a:tbl>
          </a:graphicData>
        </a:graphic>
      </p:graphicFrame>
    </p:spTree>
    <p:extLst>
      <p:ext uri="{BB962C8B-B14F-4D97-AF65-F5344CB8AC3E}">
        <p14:creationId xmlns:p14="http://schemas.microsoft.com/office/powerpoint/2010/main" val="14529604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Numbers I — </a:t>
            </a:r>
            <a:r>
              <a:rPr lang="en-US" dirty="0" smtClean="0"/>
              <a:t>Floating-Point: Arithmetic</a:t>
            </a:r>
            <a:endParaRPr lang="en-US" dirty="0"/>
          </a:p>
        </p:txBody>
      </p:sp>
      <p:sp>
        <p:nvSpPr>
          <p:cNvPr id="3" name="Content Placeholder 2"/>
          <p:cNvSpPr>
            <a:spLocks noGrp="1"/>
          </p:cNvSpPr>
          <p:nvPr>
            <p:ph idx="1"/>
          </p:nvPr>
        </p:nvSpPr>
        <p:spPr/>
        <p:txBody>
          <a:bodyPr/>
          <a:lstStyle/>
          <a:p>
            <a:pPr marL="0" indent="0">
              <a:buNone/>
            </a:pPr>
            <a:r>
              <a:rPr lang="en-US" b="1" dirty="0" smtClean="0"/>
              <a:t>Floating-point division</a:t>
            </a:r>
            <a:r>
              <a:rPr lang="en-US" dirty="0" smtClean="0"/>
              <a:t> produces the fractional part; </a:t>
            </a:r>
            <a:r>
              <a:rPr lang="en-US" b="1" dirty="0" smtClean="0"/>
              <a:t>integer division</a:t>
            </a:r>
            <a:r>
              <a:rPr lang="en-US" dirty="0" smtClean="0"/>
              <a:t> does not. If we mix integer and floating-point values, then the integer values are converted to floating-point before the any arithmetic is done.</a:t>
            </a:r>
          </a:p>
          <a:p>
            <a:pPr marL="0" indent="0">
              <a:buNone/>
            </a:pPr>
            <a:r>
              <a:rPr lang="en-US" dirty="0" err="1">
                <a:latin typeface="Courier"/>
              </a:rPr>
              <a:t>c</a:t>
            </a:r>
            <a:r>
              <a:rPr lang="en-US" dirty="0" err="1" smtClean="0">
                <a:latin typeface="Courier"/>
              </a:rPr>
              <a:t>out</a:t>
            </a:r>
            <a:r>
              <a:rPr lang="en-US" dirty="0" smtClean="0">
                <a:latin typeface="Courier"/>
              </a:rPr>
              <a:t> &lt;&lt; 7/2 &lt;&lt; </a:t>
            </a:r>
            <a:r>
              <a:rPr lang="en-US" dirty="0" err="1" smtClean="0">
                <a:latin typeface="Courier"/>
              </a:rPr>
              <a:t>endl</a:t>
            </a:r>
            <a:r>
              <a:rPr lang="en-US" dirty="0" smtClean="0">
                <a:latin typeface="Courier"/>
              </a:rPr>
              <a:t>;    // </a:t>
            </a:r>
            <a:r>
              <a:rPr lang="en-US" dirty="0" err="1" smtClean="0">
                <a:latin typeface="Courier"/>
              </a:rPr>
              <a:t>int</a:t>
            </a:r>
            <a:r>
              <a:rPr lang="en-US" dirty="0" smtClean="0">
                <a:latin typeface="Courier"/>
              </a:rPr>
              <a:t> division: 3</a:t>
            </a:r>
            <a:r>
              <a:rPr lang="en-US" dirty="0">
                <a:latin typeface="Courier"/>
              </a:rPr>
              <a:t/>
            </a:r>
            <a:br>
              <a:rPr lang="en-US" dirty="0">
                <a:latin typeface="Courier"/>
              </a:rPr>
            </a:br>
            <a:r>
              <a:rPr lang="en-US" dirty="0" smtClean="0">
                <a:latin typeface="Courier"/>
              </a:rPr>
              <a:t>double d = 7/2;         // Still 3!</a:t>
            </a:r>
            <a:r>
              <a:rPr lang="en-US" dirty="0">
                <a:latin typeface="Courier"/>
              </a:rPr>
              <a:t/>
            </a:r>
            <a:br>
              <a:rPr lang="en-US" dirty="0">
                <a:latin typeface="Courier"/>
              </a:rPr>
            </a:br>
            <a:r>
              <a:rPr lang="en-US" dirty="0" err="1" smtClean="0">
                <a:latin typeface="Courier"/>
              </a:rPr>
              <a:t>cout</a:t>
            </a:r>
            <a:r>
              <a:rPr lang="en-US" dirty="0" smtClean="0">
                <a:latin typeface="Courier"/>
              </a:rPr>
              <a:t> &lt;&lt; 7./2. &lt;&lt; </a:t>
            </a:r>
            <a:r>
              <a:rPr lang="en-US" dirty="0" err="1" smtClean="0">
                <a:latin typeface="Courier"/>
              </a:rPr>
              <a:t>endl</a:t>
            </a:r>
            <a:r>
              <a:rPr lang="en-US" dirty="0" smtClean="0">
                <a:latin typeface="Courier"/>
              </a:rPr>
              <a:t>;  // double division: 3.5</a:t>
            </a:r>
            <a:r>
              <a:rPr lang="en-US" dirty="0">
                <a:latin typeface="Courier"/>
              </a:rPr>
              <a:t/>
            </a:r>
            <a:br>
              <a:rPr lang="en-US" dirty="0">
                <a:latin typeface="Courier"/>
              </a:rPr>
            </a:br>
            <a:r>
              <a:rPr lang="en-US" dirty="0" err="1" smtClean="0">
                <a:latin typeface="Courier"/>
              </a:rPr>
              <a:t>cout</a:t>
            </a:r>
            <a:r>
              <a:rPr lang="en-US" dirty="0" smtClean="0">
                <a:latin typeface="Courier"/>
              </a:rPr>
              <a:t> &lt;&lt; 7./2 &lt;&lt; </a:t>
            </a:r>
            <a:r>
              <a:rPr lang="en-US" dirty="0" err="1" smtClean="0">
                <a:latin typeface="Courier"/>
              </a:rPr>
              <a:t>endl</a:t>
            </a:r>
            <a:r>
              <a:rPr lang="en-US" dirty="0" smtClean="0">
                <a:latin typeface="Courier"/>
              </a:rPr>
              <a:t>;   // Convert, then double</a:t>
            </a:r>
            <a:br>
              <a:rPr lang="en-US" dirty="0" smtClean="0">
                <a:latin typeface="Courier"/>
              </a:rPr>
            </a:br>
            <a:r>
              <a:rPr lang="en-US" dirty="0" smtClean="0">
                <a:latin typeface="Courier"/>
              </a:rPr>
              <a:t>                        //  division: 3.5</a:t>
            </a:r>
          </a:p>
        </p:txBody>
      </p:sp>
    </p:spTree>
    <p:extLst>
      <p:ext uri="{BB962C8B-B14F-4D97-AF65-F5344CB8AC3E}">
        <p14:creationId xmlns:p14="http://schemas.microsoft.com/office/powerpoint/2010/main" val="42837294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Numbers I — Floating-Point: </a:t>
            </a:r>
            <a:r>
              <a:rPr lang="en-US" dirty="0" smtClean="0"/>
              <a:t>Inexactness</a:t>
            </a:r>
            <a:endParaRPr lang="en-US" dirty="0"/>
          </a:p>
        </p:txBody>
      </p:sp>
      <p:sp>
        <p:nvSpPr>
          <p:cNvPr id="3" name="Content Placeholder 2"/>
          <p:cNvSpPr>
            <a:spLocks noGrp="1"/>
          </p:cNvSpPr>
          <p:nvPr>
            <p:ph idx="1"/>
          </p:nvPr>
        </p:nvSpPr>
        <p:spPr/>
        <p:txBody>
          <a:bodyPr/>
          <a:lstStyle/>
          <a:p>
            <a:pPr marL="0" indent="0">
              <a:buNone/>
            </a:pPr>
            <a:r>
              <a:rPr lang="en-US" dirty="0"/>
              <a:t>F</a:t>
            </a:r>
            <a:r>
              <a:rPr lang="en-US" dirty="0" smtClean="0"/>
              <a:t>loating-point computations are </a:t>
            </a:r>
            <a:r>
              <a:rPr lang="en-US" b="1" dirty="0" smtClean="0"/>
              <a:t>inexact</a:t>
            </a:r>
            <a:r>
              <a:rPr lang="en-US" dirty="0" smtClean="0"/>
              <a:t>. Results are approximations. </a:t>
            </a:r>
            <a:r>
              <a:rPr lang="en-US" dirty="0"/>
              <a:t>F</a:t>
            </a:r>
            <a:r>
              <a:rPr lang="en-US" dirty="0" smtClean="0"/>
              <a:t>rom a strict mathematical point of view, results are </a:t>
            </a:r>
            <a:r>
              <a:rPr lang="en-US" i="1" dirty="0" smtClean="0"/>
              <a:t>wrong</a:t>
            </a:r>
            <a:r>
              <a:rPr lang="en-US" dirty="0" smtClean="0"/>
              <a:t>.</a:t>
            </a:r>
          </a:p>
          <a:p>
            <a:pPr marL="0" indent="0">
              <a:buNone/>
            </a:pPr>
            <a:r>
              <a:rPr lang="en-US" dirty="0" smtClean="0"/>
              <a:t>Sometimes adding </a:t>
            </a:r>
            <a:r>
              <a:rPr lang="en-US" dirty="0" smtClean="0">
                <a:latin typeface="Courier"/>
              </a:rPr>
              <a:t>1</a:t>
            </a:r>
            <a:r>
              <a:rPr lang="en-US" dirty="0" smtClean="0"/>
              <a:t> to a floating-point value may even result in the </a:t>
            </a:r>
            <a:r>
              <a:rPr lang="en-US" i="1" dirty="0" smtClean="0"/>
              <a:t>same value</a:t>
            </a:r>
            <a:r>
              <a:rPr lang="en-US" dirty="0" smtClean="0"/>
              <a:t>.</a:t>
            </a:r>
          </a:p>
          <a:p>
            <a:pPr marL="0" indent="0">
              <a:buNone/>
            </a:pPr>
            <a:r>
              <a:rPr lang="en-US" dirty="0" smtClean="0"/>
              <a:t>Therefore:</a:t>
            </a:r>
          </a:p>
          <a:p>
            <a:pPr lvl="1"/>
            <a:r>
              <a:rPr lang="en-US" dirty="0" smtClean="0"/>
              <a:t>It is often best to avoid using floating-point equality.</a:t>
            </a:r>
          </a:p>
          <a:p>
            <a:pPr lvl="1"/>
            <a:r>
              <a:rPr lang="en-US" dirty="0" smtClean="0"/>
              <a:t>Floating-point variables should not be used as loop counters.</a:t>
            </a:r>
          </a:p>
        </p:txBody>
      </p:sp>
    </p:spTree>
    <p:extLst>
      <p:ext uri="{BB962C8B-B14F-4D97-AF65-F5344CB8AC3E}">
        <p14:creationId xmlns:p14="http://schemas.microsoft.com/office/powerpoint/2010/main" val="35439833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Review</a:t>
            </a:r>
            <a:br>
              <a:rPr lang="en-US" sz="2400" dirty="0"/>
            </a:br>
            <a:r>
              <a:rPr lang="en-US" sz="2400" dirty="0"/>
              <a:t>Numbers I — Floating-Point: Library </a:t>
            </a:r>
            <a:r>
              <a:rPr lang="en-US" sz="2400" dirty="0" err="1" smtClean="0"/>
              <a:t>Func’s</a:t>
            </a:r>
            <a:endParaRPr lang="en-US" sz="2400" dirty="0"/>
          </a:p>
        </p:txBody>
      </p:sp>
      <p:sp>
        <p:nvSpPr>
          <p:cNvPr id="3" name="Content Placeholder 2"/>
          <p:cNvSpPr>
            <a:spLocks noGrp="1"/>
          </p:cNvSpPr>
          <p:nvPr>
            <p:ph idx="1"/>
          </p:nvPr>
        </p:nvSpPr>
        <p:spPr/>
        <p:txBody>
          <a:bodyPr/>
          <a:lstStyle/>
          <a:p>
            <a:pPr marL="0" indent="0">
              <a:buNone/>
            </a:pPr>
            <a:r>
              <a:rPr lang="en-US" sz="1800" dirty="0" smtClean="0"/>
              <a:t>The C++ Standard Library includes floating-point computation functions. The following are all declared in header </a:t>
            </a:r>
            <a:r>
              <a:rPr lang="en-US" sz="1800" dirty="0" smtClean="0">
                <a:latin typeface="Courier"/>
              </a:rPr>
              <a:t>&lt;</a:t>
            </a:r>
            <a:r>
              <a:rPr lang="en-US" sz="1800" dirty="0" err="1" smtClean="0">
                <a:latin typeface="Courier"/>
              </a:rPr>
              <a:t>cmath</a:t>
            </a:r>
            <a:r>
              <a:rPr lang="en-US" sz="1800" dirty="0" smtClean="0">
                <a:latin typeface="Courier"/>
              </a:rPr>
              <a:t>&gt;</a:t>
            </a:r>
            <a:r>
              <a:rPr lang="en-US" sz="1800" dirty="0" smtClean="0"/>
              <a:t>.</a:t>
            </a:r>
            <a:endParaRPr lang="en-US" sz="1800" dirty="0">
              <a:latin typeface="Courier"/>
            </a:endParaRPr>
          </a:p>
        </p:txBody>
      </p:sp>
      <p:graphicFrame>
        <p:nvGraphicFramePr>
          <p:cNvPr id="4" name="Content Placeholder 3"/>
          <p:cNvGraphicFramePr>
            <a:graphicFrameLocks/>
          </p:cNvGraphicFramePr>
          <p:nvPr>
            <p:extLst>
              <p:ext uri="{D42A27DB-BD31-4B8C-83A1-F6EECF244321}">
                <p14:modId xmlns:p14="http://schemas.microsoft.com/office/powerpoint/2010/main" val="2003819900"/>
              </p:ext>
            </p:extLst>
          </p:nvPr>
        </p:nvGraphicFramePr>
        <p:xfrm>
          <a:off x="1371600" y="2514600"/>
          <a:ext cx="6248400" cy="3756286"/>
        </p:xfrm>
        <a:graphic>
          <a:graphicData uri="http://schemas.openxmlformats.org/drawingml/2006/table">
            <a:tbl>
              <a:tblPr firstRow="1" bandRow="1">
                <a:tableStyleId>{5C22544A-7EE6-4342-B048-85BDC9FD1C3A}</a:tableStyleId>
              </a:tblPr>
              <a:tblGrid>
                <a:gridCol w="1225551"/>
                <a:gridCol w="2892425"/>
                <a:gridCol w="2130424"/>
              </a:tblGrid>
              <a:tr h="372273">
                <a:tc>
                  <a:txBody>
                    <a:bodyPr/>
                    <a:lstStyle/>
                    <a:p>
                      <a:pPr algn="ctr" fontAlgn="ctr"/>
                      <a:r>
                        <a:rPr lang="en-US" sz="1800" u="none" strike="noStrike" dirty="0">
                          <a:effectLst/>
                        </a:rPr>
                        <a:t>Function</a:t>
                      </a:r>
                      <a:endParaRPr lang="en-US" sz="1800" b="0" i="0" u="none" strike="noStrike" dirty="0">
                        <a:solidFill>
                          <a:srgbClr val="000000"/>
                        </a:solidFill>
                        <a:effectLst/>
                        <a:latin typeface="Cambria"/>
                      </a:endParaRPr>
                    </a:p>
                  </a:txBody>
                  <a:tcPr marL="12700" marR="12700" marT="12700" marB="0" anchor="ctr"/>
                </a:tc>
                <a:tc>
                  <a:txBody>
                    <a:bodyPr/>
                    <a:lstStyle/>
                    <a:p>
                      <a:pPr algn="ctr" fontAlgn="ctr"/>
                      <a:r>
                        <a:rPr lang="en-US" sz="1800" u="none" strike="noStrike" dirty="0">
                          <a:effectLst/>
                        </a:rPr>
                        <a:t>Example</a:t>
                      </a:r>
                      <a:endParaRPr lang="en-US" sz="1800" b="0" i="0" u="none" strike="noStrike" dirty="0">
                        <a:solidFill>
                          <a:srgbClr val="000000"/>
                        </a:solidFill>
                        <a:effectLst/>
                        <a:latin typeface="Cambria"/>
                      </a:endParaRPr>
                    </a:p>
                  </a:txBody>
                  <a:tcPr marL="12700" marR="12700" marT="12700" marB="0" anchor="ctr"/>
                </a:tc>
                <a:tc>
                  <a:txBody>
                    <a:bodyPr/>
                    <a:lstStyle/>
                    <a:p>
                      <a:pPr algn="ctr" fontAlgn="ctr"/>
                      <a:r>
                        <a:rPr lang="en-US" sz="1800" u="none" strike="noStrike" dirty="0">
                          <a:effectLst/>
                        </a:rPr>
                        <a:t>Meaning</a:t>
                      </a:r>
                      <a:endParaRPr lang="en-US" sz="1800" b="0" i="0" u="none" strike="noStrike" dirty="0">
                        <a:solidFill>
                          <a:srgbClr val="000000"/>
                        </a:solidFill>
                        <a:effectLst/>
                        <a:latin typeface="Cambria"/>
                      </a:endParaRPr>
                    </a:p>
                  </a:txBody>
                  <a:tcPr marL="12700" marR="12700" marT="12700" marB="0" anchor="ctr"/>
                </a:tc>
              </a:tr>
              <a:tr h="372273">
                <a:tc>
                  <a:txBody>
                    <a:bodyPr/>
                    <a:lstStyle/>
                    <a:p>
                      <a:pPr algn="l" fontAlgn="ctr"/>
                      <a:r>
                        <a:rPr lang="en-US" sz="1800" u="none" strike="noStrike" dirty="0">
                          <a:effectLst/>
                          <a:latin typeface="Courier"/>
                        </a:rPr>
                        <a:t>sin</a:t>
                      </a:r>
                      <a:endParaRPr lang="en-US" sz="1800" b="0" i="0" u="none" strike="noStrike" dirty="0">
                        <a:solidFill>
                          <a:srgbClr val="000000"/>
                        </a:solidFill>
                        <a:effectLst/>
                        <a:latin typeface="Courier"/>
                      </a:endParaRPr>
                    </a:p>
                  </a:txBody>
                  <a:tcPr marL="12700" marR="12700" marT="12700" marB="0" anchor="ctr"/>
                </a:tc>
                <a:tc>
                  <a:txBody>
                    <a:bodyPr/>
                    <a:lstStyle/>
                    <a:p>
                      <a:pPr algn="l" fontAlgn="ctr"/>
                      <a:r>
                        <a:rPr lang="en-US" sz="1800" u="none" strike="noStrike" dirty="0">
                          <a:effectLst/>
                          <a:latin typeface="Courier"/>
                        </a:rPr>
                        <a:t>double z = sin(x);</a:t>
                      </a:r>
                      <a:endParaRPr lang="en-US" sz="1800" b="0" i="0" u="none" strike="noStrike" dirty="0">
                        <a:solidFill>
                          <a:srgbClr val="000000"/>
                        </a:solidFill>
                        <a:effectLst/>
                        <a:latin typeface="Courier"/>
                        <a:cs typeface="Courier"/>
                      </a:endParaRPr>
                    </a:p>
                  </a:txBody>
                  <a:tcPr marL="12700" marR="12700" marT="12700" marB="0" anchor="ctr"/>
                </a:tc>
                <a:tc>
                  <a:txBody>
                    <a:bodyPr/>
                    <a:lstStyle/>
                    <a:p>
                      <a:pPr algn="l" fontAlgn="ctr"/>
                      <a:r>
                        <a:rPr lang="en-US" sz="1800" u="none" strike="noStrike" dirty="0" smtClean="0">
                          <a:effectLst/>
                        </a:rPr>
                        <a:t>sin</a:t>
                      </a:r>
                      <a:r>
                        <a:rPr lang="en-US" sz="1800" i="1" u="none" strike="noStrike" baseline="0" dirty="0" smtClean="0">
                          <a:effectLst/>
                        </a:rPr>
                        <a:t> </a:t>
                      </a:r>
                      <a:r>
                        <a:rPr lang="en-US" sz="1800" i="1" u="none" strike="noStrike" dirty="0" smtClean="0">
                          <a:effectLst/>
                        </a:rPr>
                        <a:t>x</a:t>
                      </a:r>
                      <a:r>
                        <a:rPr lang="en-US" sz="1800" u="none" strike="noStrike" dirty="0" smtClean="0">
                          <a:effectLst/>
                        </a:rPr>
                        <a:t>  [</a:t>
                      </a:r>
                      <a:r>
                        <a:rPr lang="en-US" sz="1800" u="none" strike="noStrike" dirty="0">
                          <a:effectLst/>
                        </a:rPr>
                        <a:t>radians]</a:t>
                      </a:r>
                      <a:endParaRPr lang="en-US" sz="1800" b="0" i="0" u="none" strike="noStrike" dirty="0">
                        <a:solidFill>
                          <a:srgbClr val="000000"/>
                        </a:solidFill>
                        <a:effectLst/>
                        <a:latin typeface="Cambria"/>
                      </a:endParaRPr>
                    </a:p>
                  </a:txBody>
                  <a:tcPr marL="12700" marR="12700" marT="12700" marB="0" anchor="ctr"/>
                </a:tc>
              </a:tr>
              <a:tr h="372273">
                <a:tc>
                  <a:txBody>
                    <a:bodyPr/>
                    <a:lstStyle/>
                    <a:p>
                      <a:pPr algn="l" fontAlgn="ctr"/>
                      <a:r>
                        <a:rPr lang="en-US" sz="1800" u="none" strike="noStrike" dirty="0" err="1">
                          <a:effectLst/>
                          <a:latin typeface="Courier"/>
                        </a:rPr>
                        <a:t>cos</a:t>
                      </a:r>
                      <a:endParaRPr lang="en-US" sz="1800" b="0" i="0" u="none" strike="noStrike" dirty="0">
                        <a:solidFill>
                          <a:srgbClr val="000000"/>
                        </a:solidFill>
                        <a:effectLst/>
                        <a:latin typeface="Courier"/>
                      </a:endParaRPr>
                    </a:p>
                  </a:txBody>
                  <a:tcPr marL="12700" marR="12700" marT="12700" marB="0" anchor="ctr"/>
                </a:tc>
                <a:tc>
                  <a:txBody>
                    <a:bodyPr/>
                    <a:lstStyle/>
                    <a:p>
                      <a:pPr algn="l" fontAlgn="ctr"/>
                      <a:r>
                        <a:rPr lang="en-US" sz="1800" u="none" strike="noStrike" dirty="0">
                          <a:effectLst/>
                          <a:latin typeface="Courier"/>
                        </a:rPr>
                        <a:t>double z = </a:t>
                      </a:r>
                      <a:r>
                        <a:rPr lang="en-US" sz="1800" u="none" strike="noStrike" dirty="0" err="1">
                          <a:effectLst/>
                          <a:latin typeface="Courier"/>
                        </a:rPr>
                        <a:t>cos</a:t>
                      </a:r>
                      <a:r>
                        <a:rPr lang="en-US" sz="1800" u="none" strike="noStrike" dirty="0">
                          <a:effectLst/>
                          <a:latin typeface="Courier"/>
                        </a:rPr>
                        <a:t>(x);</a:t>
                      </a:r>
                      <a:endParaRPr lang="en-US" sz="1800" b="0" i="0" u="none" strike="noStrike" dirty="0">
                        <a:solidFill>
                          <a:srgbClr val="000000"/>
                        </a:solidFill>
                        <a:effectLst/>
                        <a:latin typeface="Courier"/>
                        <a:cs typeface="Courier"/>
                      </a:endParaRPr>
                    </a:p>
                  </a:txBody>
                  <a:tcPr marL="12700" marR="12700" marT="12700" marB="0" anchor="ctr"/>
                </a:tc>
                <a:tc>
                  <a:txBody>
                    <a:bodyPr/>
                    <a:lstStyle/>
                    <a:p>
                      <a:pPr algn="l" fontAlgn="ctr"/>
                      <a:r>
                        <a:rPr lang="en-US" sz="1800" u="none" strike="noStrike" dirty="0" smtClean="0">
                          <a:effectLst/>
                        </a:rPr>
                        <a:t>cos</a:t>
                      </a:r>
                      <a:r>
                        <a:rPr lang="en-US" sz="1800" u="none" strike="noStrike" baseline="0" dirty="0" smtClean="0">
                          <a:effectLst/>
                        </a:rPr>
                        <a:t> </a:t>
                      </a:r>
                      <a:r>
                        <a:rPr lang="en-US" sz="1800" i="1" u="none" strike="noStrike" dirty="0" smtClean="0">
                          <a:effectLst/>
                        </a:rPr>
                        <a:t>x</a:t>
                      </a:r>
                      <a:r>
                        <a:rPr lang="en-US" sz="1800" u="none" strike="noStrike" dirty="0" smtClean="0">
                          <a:effectLst/>
                        </a:rPr>
                        <a:t>  [</a:t>
                      </a:r>
                      <a:r>
                        <a:rPr lang="en-US" sz="1800" u="none" strike="noStrike" dirty="0">
                          <a:effectLst/>
                        </a:rPr>
                        <a:t>radians]</a:t>
                      </a:r>
                      <a:endParaRPr lang="en-US" sz="1800" b="0" i="0" u="none" strike="noStrike" dirty="0">
                        <a:solidFill>
                          <a:srgbClr val="000000"/>
                        </a:solidFill>
                        <a:effectLst/>
                        <a:latin typeface="Cambria"/>
                      </a:endParaRPr>
                    </a:p>
                  </a:txBody>
                  <a:tcPr marL="12700" marR="12700" marT="12700" marB="0" anchor="ctr"/>
                </a:tc>
              </a:tr>
              <a:tr h="372273">
                <a:tc>
                  <a:txBody>
                    <a:bodyPr/>
                    <a:lstStyle/>
                    <a:p>
                      <a:pPr algn="l" fontAlgn="ctr"/>
                      <a:r>
                        <a:rPr lang="en-US" sz="1800" u="none" strike="noStrike" dirty="0">
                          <a:effectLst/>
                          <a:latin typeface="Courier"/>
                        </a:rPr>
                        <a:t>tan</a:t>
                      </a:r>
                      <a:endParaRPr lang="en-US" sz="1800" b="0" i="0" u="none" strike="noStrike" dirty="0">
                        <a:solidFill>
                          <a:srgbClr val="000000"/>
                        </a:solidFill>
                        <a:effectLst/>
                        <a:latin typeface="Courier"/>
                      </a:endParaRPr>
                    </a:p>
                  </a:txBody>
                  <a:tcPr marL="12700" marR="12700" marT="12700" marB="0" anchor="ctr"/>
                </a:tc>
                <a:tc>
                  <a:txBody>
                    <a:bodyPr/>
                    <a:lstStyle/>
                    <a:p>
                      <a:pPr algn="l" fontAlgn="ctr"/>
                      <a:r>
                        <a:rPr lang="en-US" sz="1800" u="none" strike="noStrike" dirty="0">
                          <a:effectLst/>
                          <a:latin typeface="Courier"/>
                        </a:rPr>
                        <a:t>double z = tan(x);</a:t>
                      </a:r>
                      <a:endParaRPr lang="en-US" sz="1800" b="0" i="0" u="none" strike="noStrike" dirty="0">
                        <a:solidFill>
                          <a:srgbClr val="000000"/>
                        </a:solidFill>
                        <a:effectLst/>
                        <a:latin typeface="Courier"/>
                        <a:cs typeface="Courier"/>
                      </a:endParaRPr>
                    </a:p>
                  </a:txBody>
                  <a:tcPr marL="12700" marR="12700" marT="12700" marB="0" anchor="ctr"/>
                </a:tc>
                <a:tc>
                  <a:txBody>
                    <a:bodyPr/>
                    <a:lstStyle/>
                    <a:p>
                      <a:pPr algn="l" fontAlgn="ctr"/>
                      <a:r>
                        <a:rPr lang="en-US" sz="1800" u="none" strike="noStrike" dirty="0" smtClean="0">
                          <a:effectLst/>
                        </a:rPr>
                        <a:t>tan</a:t>
                      </a:r>
                      <a:r>
                        <a:rPr lang="en-US" sz="1800" u="none" strike="noStrike" baseline="0" dirty="0" smtClean="0">
                          <a:effectLst/>
                        </a:rPr>
                        <a:t> </a:t>
                      </a:r>
                      <a:r>
                        <a:rPr lang="en-US" sz="1800" i="1" u="none" strike="noStrike" dirty="0" smtClean="0">
                          <a:effectLst/>
                        </a:rPr>
                        <a:t>x</a:t>
                      </a:r>
                      <a:r>
                        <a:rPr lang="en-US" sz="1800" u="none" strike="noStrike" dirty="0" smtClean="0">
                          <a:effectLst/>
                        </a:rPr>
                        <a:t>  [</a:t>
                      </a:r>
                      <a:r>
                        <a:rPr lang="en-US" sz="1800" u="none" strike="noStrike" dirty="0">
                          <a:effectLst/>
                        </a:rPr>
                        <a:t>radians]</a:t>
                      </a:r>
                      <a:endParaRPr lang="en-US" sz="1800" b="0" i="0" u="none" strike="noStrike" dirty="0">
                        <a:solidFill>
                          <a:srgbClr val="000000"/>
                        </a:solidFill>
                        <a:effectLst/>
                        <a:latin typeface="Cambria"/>
                      </a:endParaRPr>
                    </a:p>
                  </a:txBody>
                  <a:tcPr marL="12700" marR="12700" marT="12700" marB="0" anchor="ctr"/>
                </a:tc>
              </a:tr>
              <a:tr h="379244">
                <a:tc>
                  <a:txBody>
                    <a:bodyPr/>
                    <a:lstStyle/>
                    <a:p>
                      <a:pPr algn="l" fontAlgn="ctr"/>
                      <a:r>
                        <a:rPr lang="en-US" sz="1800" u="none" strike="noStrike" dirty="0" err="1">
                          <a:effectLst/>
                          <a:latin typeface="Courier"/>
                        </a:rPr>
                        <a:t>acos</a:t>
                      </a:r>
                      <a:endParaRPr lang="en-US" sz="1800" b="0" i="0" u="none" strike="noStrike" dirty="0">
                        <a:solidFill>
                          <a:srgbClr val="000000"/>
                        </a:solidFill>
                        <a:effectLst/>
                        <a:latin typeface="Courier"/>
                      </a:endParaRPr>
                    </a:p>
                  </a:txBody>
                  <a:tcPr marL="12700" marR="12700" marT="12700" marB="0" anchor="ctr"/>
                </a:tc>
                <a:tc>
                  <a:txBody>
                    <a:bodyPr/>
                    <a:lstStyle/>
                    <a:p>
                      <a:pPr algn="l" fontAlgn="ctr"/>
                      <a:r>
                        <a:rPr lang="en-US" sz="1800" u="none" strike="noStrike" dirty="0">
                          <a:effectLst/>
                          <a:latin typeface="Courier"/>
                        </a:rPr>
                        <a:t>double z = </a:t>
                      </a:r>
                      <a:r>
                        <a:rPr lang="en-US" sz="1800" u="none" strike="noStrike" dirty="0" err="1">
                          <a:effectLst/>
                          <a:latin typeface="Courier"/>
                        </a:rPr>
                        <a:t>acos</a:t>
                      </a:r>
                      <a:r>
                        <a:rPr lang="en-US" sz="1800" u="none" strike="noStrike" dirty="0">
                          <a:effectLst/>
                          <a:latin typeface="Courier"/>
                        </a:rPr>
                        <a:t>(x);</a:t>
                      </a:r>
                      <a:endParaRPr lang="en-US" sz="1800" b="0" i="0" u="none" strike="noStrike" dirty="0">
                        <a:solidFill>
                          <a:srgbClr val="000000"/>
                        </a:solidFill>
                        <a:effectLst/>
                        <a:latin typeface="Courier"/>
                        <a:cs typeface="Courier"/>
                      </a:endParaRPr>
                    </a:p>
                  </a:txBody>
                  <a:tcPr marL="12700" marR="12700" marT="12700" marB="0" anchor="ctr"/>
                </a:tc>
                <a:tc>
                  <a:txBody>
                    <a:bodyPr/>
                    <a:lstStyle/>
                    <a:p>
                      <a:pPr algn="l" fontAlgn="ctr"/>
                      <a:r>
                        <a:rPr lang="en-US" sz="1800" u="none" strike="noStrike" dirty="0" err="1" smtClean="0">
                          <a:effectLst/>
                        </a:rPr>
                        <a:t>arccos</a:t>
                      </a:r>
                      <a:r>
                        <a:rPr lang="en-US" sz="1800" u="none" strike="noStrike" baseline="0" dirty="0" smtClean="0">
                          <a:effectLst/>
                        </a:rPr>
                        <a:t> </a:t>
                      </a:r>
                      <a:r>
                        <a:rPr lang="en-US" sz="1800" i="1" u="none" strike="noStrike" dirty="0" smtClean="0">
                          <a:effectLst/>
                        </a:rPr>
                        <a:t>x</a:t>
                      </a:r>
                      <a:r>
                        <a:rPr lang="en-US" sz="1800" u="none" strike="noStrike" dirty="0" smtClean="0">
                          <a:effectLst/>
                        </a:rPr>
                        <a:t>  [</a:t>
                      </a:r>
                      <a:r>
                        <a:rPr lang="en-US" sz="1800" u="none" strike="noStrike" dirty="0">
                          <a:effectLst/>
                        </a:rPr>
                        <a:t>radians]</a:t>
                      </a:r>
                      <a:endParaRPr lang="en-US" sz="1800" b="0" i="0" u="none" strike="noStrike" dirty="0">
                        <a:solidFill>
                          <a:srgbClr val="000000"/>
                        </a:solidFill>
                        <a:effectLst/>
                        <a:latin typeface="Cambria"/>
                      </a:endParaRPr>
                    </a:p>
                  </a:txBody>
                  <a:tcPr marL="12700" marR="12700" marT="12700" marB="0" anchor="ctr"/>
                </a:tc>
              </a:tr>
              <a:tr h="398858">
                <a:tc>
                  <a:txBody>
                    <a:bodyPr/>
                    <a:lstStyle/>
                    <a:p>
                      <a:pPr algn="l" fontAlgn="ctr"/>
                      <a:r>
                        <a:rPr lang="en-US" sz="1800" u="none" strike="noStrike" dirty="0" err="1">
                          <a:effectLst/>
                          <a:latin typeface="Courier"/>
                        </a:rPr>
                        <a:t>atan</a:t>
                      </a:r>
                      <a:endParaRPr lang="en-US" sz="1800" b="0" i="0" u="none" strike="noStrike" dirty="0">
                        <a:solidFill>
                          <a:srgbClr val="000000"/>
                        </a:solidFill>
                        <a:effectLst/>
                        <a:latin typeface="Courier"/>
                      </a:endParaRPr>
                    </a:p>
                  </a:txBody>
                  <a:tcPr marL="12700" marR="12700" marT="12700" marB="0" anchor="ctr"/>
                </a:tc>
                <a:tc>
                  <a:txBody>
                    <a:bodyPr/>
                    <a:lstStyle/>
                    <a:p>
                      <a:pPr algn="l" fontAlgn="ctr"/>
                      <a:r>
                        <a:rPr lang="en-US" sz="1800" u="none" strike="noStrike" dirty="0">
                          <a:effectLst/>
                          <a:latin typeface="Courier"/>
                        </a:rPr>
                        <a:t>double z = </a:t>
                      </a:r>
                      <a:r>
                        <a:rPr lang="en-US" sz="1800" u="none" strike="noStrike" dirty="0" err="1">
                          <a:effectLst/>
                          <a:latin typeface="Courier"/>
                        </a:rPr>
                        <a:t>atan</a:t>
                      </a:r>
                      <a:r>
                        <a:rPr lang="en-US" sz="1800" u="none" strike="noStrike" dirty="0">
                          <a:effectLst/>
                          <a:latin typeface="Courier"/>
                        </a:rPr>
                        <a:t>(x);</a:t>
                      </a:r>
                      <a:endParaRPr lang="en-US" sz="1800" b="0" i="0" u="none" strike="noStrike" dirty="0">
                        <a:solidFill>
                          <a:srgbClr val="000000"/>
                        </a:solidFill>
                        <a:effectLst/>
                        <a:latin typeface="Courier"/>
                        <a:cs typeface="Courier"/>
                      </a:endParaRPr>
                    </a:p>
                  </a:txBody>
                  <a:tcPr marL="12700" marR="12700" marT="12700" marB="0" anchor="ctr"/>
                </a:tc>
                <a:tc>
                  <a:txBody>
                    <a:bodyPr/>
                    <a:lstStyle/>
                    <a:p>
                      <a:pPr algn="l" fontAlgn="ctr"/>
                      <a:r>
                        <a:rPr lang="en-US" sz="1800" u="none" strike="noStrike" dirty="0" err="1" smtClean="0">
                          <a:effectLst/>
                        </a:rPr>
                        <a:t>arctan</a:t>
                      </a:r>
                      <a:r>
                        <a:rPr lang="en-US" sz="1800" u="none" strike="noStrike" baseline="0" dirty="0" smtClean="0">
                          <a:effectLst/>
                        </a:rPr>
                        <a:t> </a:t>
                      </a:r>
                      <a:r>
                        <a:rPr lang="en-US" sz="1800" i="1" u="none" strike="noStrike" dirty="0" smtClean="0">
                          <a:effectLst/>
                        </a:rPr>
                        <a:t>x</a:t>
                      </a:r>
                      <a:r>
                        <a:rPr lang="en-US" sz="1800" u="none" strike="noStrike" dirty="0" smtClean="0">
                          <a:effectLst/>
                        </a:rPr>
                        <a:t>  [</a:t>
                      </a:r>
                      <a:r>
                        <a:rPr lang="en-US" sz="1800" u="none" strike="noStrike" dirty="0">
                          <a:effectLst/>
                        </a:rPr>
                        <a:t>radians]</a:t>
                      </a:r>
                      <a:endParaRPr lang="en-US" sz="1800" b="0" i="0" u="none" strike="noStrike" dirty="0">
                        <a:solidFill>
                          <a:srgbClr val="000000"/>
                        </a:solidFill>
                        <a:effectLst/>
                        <a:latin typeface="Cambria"/>
                      </a:endParaRPr>
                    </a:p>
                  </a:txBody>
                  <a:tcPr marL="12700" marR="12700" marT="12700" marB="0" anchor="ctr"/>
                </a:tc>
              </a:tr>
              <a:tr h="372273">
                <a:tc>
                  <a:txBody>
                    <a:bodyPr/>
                    <a:lstStyle/>
                    <a:p>
                      <a:pPr algn="l" fontAlgn="ctr"/>
                      <a:r>
                        <a:rPr lang="en-US" sz="1800" u="none" strike="noStrike" dirty="0" err="1">
                          <a:effectLst/>
                          <a:latin typeface="Courier"/>
                        </a:rPr>
                        <a:t>exp</a:t>
                      </a:r>
                      <a:endParaRPr lang="en-US" sz="1800" b="0" i="0" u="none" strike="noStrike" dirty="0">
                        <a:solidFill>
                          <a:srgbClr val="000000"/>
                        </a:solidFill>
                        <a:effectLst/>
                        <a:latin typeface="Courier"/>
                      </a:endParaRPr>
                    </a:p>
                  </a:txBody>
                  <a:tcPr marL="12700" marR="12700" marT="12700" marB="0" anchor="ctr"/>
                </a:tc>
                <a:tc>
                  <a:txBody>
                    <a:bodyPr/>
                    <a:lstStyle/>
                    <a:p>
                      <a:pPr algn="l" fontAlgn="ctr"/>
                      <a:r>
                        <a:rPr lang="en-US" sz="1800" u="none" strike="noStrike" dirty="0">
                          <a:effectLst/>
                          <a:latin typeface="Courier"/>
                        </a:rPr>
                        <a:t>double z = </a:t>
                      </a:r>
                      <a:r>
                        <a:rPr lang="en-US" sz="1800" u="none" strike="noStrike" dirty="0" err="1">
                          <a:effectLst/>
                          <a:latin typeface="Courier"/>
                        </a:rPr>
                        <a:t>exp</a:t>
                      </a:r>
                      <a:r>
                        <a:rPr lang="en-US" sz="1800" u="none" strike="noStrike" dirty="0">
                          <a:effectLst/>
                          <a:latin typeface="Courier"/>
                        </a:rPr>
                        <a:t>(x);</a:t>
                      </a:r>
                      <a:endParaRPr lang="en-US" sz="1800" b="0" i="0" u="none" strike="noStrike" dirty="0">
                        <a:solidFill>
                          <a:srgbClr val="000000"/>
                        </a:solidFill>
                        <a:effectLst/>
                        <a:latin typeface="Courier"/>
                        <a:cs typeface="Courier"/>
                      </a:endParaRPr>
                    </a:p>
                  </a:txBody>
                  <a:tcPr marL="12700" marR="12700" marT="12700" marB="0" anchor="ctr"/>
                </a:tc>
                <a:tc>
                  <a:txBody>
                    <a:bodyPr/>
                    <a:lstStyle/>
                    <a:p>
                      <a:pPr algn="l" fontAlgn="ctr"/>
                      <a:r>
                        <a:rPr lang="en-US" sz="1800" i="1" u="none" strike="noStrike" dirty="0" smtClean="0">
                          <a:effectLst/>
                        </a:rPr>
                        <a:t>e</a:t>
                      </a:r>
                      <a:r>
                        <a:rPr lang="en-US" sz="1800" i="1" u="none" strike="noStrike" baseline="30000" dirty="0" smtClean="0">
                          <a:effectLst/>
                        </a:rPr>
                        <a:t>x</a:t>
                      </a:r>
                      <a:endParaRPr lang="en-US" sz="1800" b="0" i="1" u="none" strike="noStrike" baseline="30000" dirty="0">
                        <a:solidFill>
                          <a:srgbClr val="000000"/>
                        </a:solidFill>
                        <a:effectLst/>
                        <a:latin typeface="Cambria"/>
                      </a:endParaRPr>
                    </a:p>
                  </a:txBody>
                  <a:tcPr marL="12700" marR="12700" marT="12700" marB="0" anchor="ctr"/>
                </a:tc>
              </a:tr>
              <a:tr h="372273">
                <a:tc>
                  <a:txBody>
                    <a:bodyPr/>
                    <a:lstStyle/>
                    <a:p>
                      <a:pPr algn="l" fontAlgn="ctr"/>
                      <a:r>
                        <a:rPr lang="en-US" sz="1800" u="none" strike="noStrike" dirty="0">
                          <a:effectLst/>
                          <a:latin typeface="Courier"/>
                        </a:rPr>
                        <a:t>log</a:t>
                      </a:r>
                      <a:endParaRPr lang="en-US" sz="1800" b="0" i="0" u="none" strike="noStrike" dirty="0">
                        <a:solidFill>
                          <a:srgbClr val="000000"/>
                        </a:solidFill>
                        <a:effectLst/>
                        <a:latin typeface="Courier"/>
                      </a:endParaRPr>
                    </a:p>
                  </a:txBody>
                  <a:tcPr marL="12700" marR="12700" marT="12700" marB="0" anchor="ctr"/>
                </a:tc>
                <a:tc>
                  <a:txBody>
                    <a:bodyPr/>
                    <a:lstStyle/>
                    <a:p>
                      <a:pPr algn="l" fontAlgn="ctr"/>
                      <a:r>
                        <a:rPr lang="en-US" sz="1800" u="none" strike="noStrike" dirty="0">
                          <a:effectLst/>
                          <a:latin typeface="Courier"/>
                        </a:rPr>
                        <a:t>double z = log(x);</a:t>
                      </a:r>
                      <a:endParaRPr lang="en-US" sz="1800" b="0" i="0" u="none" strike="noStrike" dirty="0">
                        <a:solidFill>
                          <a:srgbClr val="000000"/>
                        </a:solidFill>
                        <a:effectLst/>
                        <a:latin typeface="Courier"/>
                        <a:cs typeface="Courier"/>
                      </a:endParaRPr>
                    </a:p>
                  </a:txBody>
                  <a:tcPr marL="12700" marR="12700" marT="12700" marB="0" anchor="ctr"/>
                </a:tc>
                <a:tc>
                  <a:txBody>
                    <a:bodyPr/>
                    <a:lstStyle/>
                    <a:p>
                      <a:pPr algn="l" fontAlgn="ctr"/>
                      <a:r>
                        <a:rPr lang="en-US" sz="1800" u="none" strike="noStrike" dirty="0" smtClean="0">
                          <a:effectLst/>
                        </a:rPr>
                        <a:t>ln</a:t>
                      </a:r>
                      <a:r>
                        <a:rPr lang="en-US" sz="1800" u="none" strike="noStrike" baseline="0" dirty="0" smtClean="0">
                          <a:effectLst/>
                        </a:rPr>
                        <a:t> </a:t>
                      </a:r>
                      <a:r>
                        <a:rPr lang="en-US" sz="1800" i="1" u="none" strike="noStrike" dirty="0" smtClean="0">
                          <a:effectLst/>
                        </a:rPr>
                        <a:t>x  </a:t>
                      </a:r>
                      <a:r>
                        <a:rPr lang="en-US" sz="1800" i="0" u="none" strike="noStrike" dirty="0" smtClean="0">
                          <a:effectLst/>
                        </a:rPr>
                        <a:t>[base </a:t>
                      </a:r>
                      <a:r>
                        <a:rPr lang="en-US" sz="1800" i="1" u="none" strike="noStrike" dirty="0" smtClean="0">
                          <a:effectLst/>
                        </a:rPr>
                        <a:t>e</a:t>
                      </a:r>
                      <a:r>
                        <a:rPr lang="en-US" sz="1800" i="0" u="none" strike="noStrike" dirty="0" smtClean="0">
                          <a:effectLst/>
                        </a:rPr>
                        <a:t>]</a:t>
                      </a:r>
                      <a:endParaRPr lang="en-US" sz="1800" b="0" i="0" u="none" strike="noStrike" dirty="0">
                        <a:solidFill>
                          <a:srgbClr val="000000"/>
                        </a:solidFill>
                        <a:effectLst/>
                        <a:latin typeface="Cambria"/>
                      </a:endParaRPr>
                    </a:p>
                  </a:txBody>
                  <a:tcPr marL="12700" marR="12700" marT="12700" marB="0" anchor="ctr"/>
                </a:tc>
              </a:tr>
              <a:tr h="372273">
                <a:tc>
                  <a:txBody>
                    <a:bodyPr/>
                    <a:lstStyle/>
                    <a:p>
                      <a:pPr algn="l" fontAlgn="ctr"/>
                      <a:r>
                        <a:rPr lang="en-US" sz="1800" u="none" strike="noStrike" dirty="0" err="1">
                          <a:effectLst/>
                          <a:latin typeface="Courier"/>
                        </a:rPr>
                        <a:t>sqrt</a:t>
                      </a:r>
                      <a:endParaRPr lang="en-US" sz="1800" b="0" i="0" u="none" strike="noStrike" dirty="0">
                        <a:solidFill>
                          <a:srgbClr val="000000"/>
                        </a:solidFill>
                        <a:effectLst/>
                        <a:latin typeface="Courier"/>
                      </a:endParaRPr>
                    </a:p>
                  </a:txBody>
                  <a:tcPr marL="12700" marR="12700" marT="12700" marB="0" anchor="ctr"/>
                </a:tc>
                <a:tc>
                  <a:txBody>
                    <a:bodyPr/>
                    <a:lstStyle/>
                    <a:p>
                      <a:pPr algn="l" fontAlgn="ctr"/>
                      <a:r>
                        <a:rPr lang="en-US" sz="1800" u="none" strike="noStrike" dirty="0">
                          <a:effectLst/>
                          <a:latin typeface="Courier"/>
                        </a:rPr>
                        <a:t>double z = </a:t>
                      </a:r>
                      <a:r>
                        <a:rPr lang="en-US" sz="1800" u="none" strike="noStrike" dirty="0" err="1">
                          <a:effectLst/>
                          <a:latin typeface="Courier"/>
                        </a:rPr>
                        <a:t>sqrt</a:t>
                      </a:r>
                      <a:r>
                        <a:rPr lang="en-US" sz="1800" u="none" strike="noStrike" dirty="0">
                          <a:effectLst/>
                          <a:latin typeface="Courier"/>
                        </a:rPr>
                        <a:t>(x);</a:t>
                      </a:r>
                      <a:endParaRPr lang="en-US" sz="1800" b="0" i="0" u="none" strike="noStrike" dirty="0">
                        <a:solidFill>
                          <a:srgbClr val="000000"/>
                        </a:solidFill>
                        <a:effectLst/>
                        <a:latin typeface="Courier"/>
                        <a:cs typeface="Courier"/>
                      </a:endParaRPr>
                    </a:p>
                  </a:txBody>
                  <a:tcPr marL="12700" marR="12700" marT="12700" marB="0" anchor="ctr"/>
                </a:tc>
                <a:tc>
                  <a:txBody>
                    <a:bodyPr/>
                    <a:lstStyle/>
                    <a:p>
                      <a:pPr algn="l" fontAlgn="ctr"/>
                      <a:r>
                        <a:rPr lang="en-US" sz="1800" u="none" strike="noStrike" dirty="0" smtClean="0">
                          <a:effectLst/>
                        </a:rPr>
                        <a:t>√</a:t>
                      </a:r>
                      <a:r>
                        <a:rPr lang="en-US" sz="1800" i="1" u="none" strike="noStrike" dirty="0">
                          <a:effectLst/>
                        </a:rPr>
                        <a:t>x</a:t>
                      </a:r>
                      <a:endParaRPr lang="en-US" sz="1800" b="0" i="1" u="none" strike="noStrike" dirty="0">
                        <a:solidFill>
                          <a:srgbClr val="000000"/>
                        </a:solidFill>
                        <a:effectLst/>
                        <a:latin typeface="Cambria"/>
                      </a:endParaRPr>
                    </a:p>
                  </a:txBody>
                  <a:tcPr marL="12700" marR="12700" marT="12700" marB="0" anchor="ctr"/>
                </a:tc>
              </a:tr>
              <a:tr h="372273">
                <a:tc>
                  <a:txBody>
                    <a:bodyPr/>
                    <a:lstStyle/>
                    <a:p>
                      <a:pPr algn="l" fontAlgn="ctr"/>
                      <a:r>
                        <a:rPr lang="en-US" sz="1800" b="0" i="0" u="none" strike="noStrike" dirty="0" smtClean="0">
                          <a:solidFill>
                            <a:srgbClr val="000000"/>
                          </a:solidFill>
                          <a:effectLst/>
                          <a:latin typeface="Courier"/>
                        </a:rPr>
                        <a:t>pow</a:t>
                      </a:r>
                      <a:endParaRPr lang="en-US" sz="1800" b="0" i="0" u="none" strike="noStrike" dirty="0">
                        <a:solidFill>
                          <a:srgbClr val="000000"/>
                        </a:solidFill>
                        <a:effectLst/>
                        <a:latin typeface="Courier"/>
                      </a:endParaRPr>
                    </a:p>
                  </a:txBody>
                  <a:tcPr marL="12700" marR="12700" marT="12700" marB="0" anchor="ctr"/>
                </a:tc>
                <a:tc>
                  <a:txBody>
                    <a:bodyPr/>
                    <a:lstStyle/>
                    <a:p>
                      <a:pPr algn="l" fontAlgn="ctr"/>
                      <a:r>
                        <a:rPr lang="en-US" sz="1800" b="0" i="0" u="none" strike="noStrike" dirty="0" smtClean="0">
                          <a:solidFill>
                            <a:srgbClr val="000000"/>
                          </a:solidFill>
                          <a:effectLst/>
                          <a:latin typeface="Courier"/>
                          <a:cs typeface="Courier"/>
                        </a:rPr>
                        <a:t>double z</a:t>
                      </a:r>
                      <a:r>
                        <a:rPr lang="en-US" sz="1800" b="0" i="0" u="none" strike="noStrike" baseline="0" dirty="0" smtClean="0">
                          <a:solidFill>
                            <a:srgbClr val="000000"/>
                          </a:solidFill>
                          <a:effectLst/>
                          <a:latin typeface="Courier"/>
                          <a:cs typeface="Courier"/>
                        </a:rPr>
                        <a:t> = pow(</a:t>
                      </a:r>
                      <a:r>
                        <a:rPr lang="en-US" sz="1800" b="0" i="0" u="none" strike="noStrike" baseline="0" dirty="0" err="1" smtClean="0">
                          <a:solidFill>
                            <a:srgbClr val="000000"/>
                          </a:solidFill>
                          <a:effectLst/>
                          <a:latin typeface="Courier"/>
                          <a:cs typeface="Courier"/>
                        </a:rPr>
                        <a:t>x,y</a:t>
                      </a:r>
                      <a:r>
                        <a:rPr lang="en-US" sz="1800" b="0" i="0" u="none" strike="noStrike" baseline="0" dirty="0" smtClean="0">
                          <a:solidFill>
                            <a:srgbClr val="000000"/>
                          </a:solidFill>
                          <a:effectLst/>
                          <a:latin typeface="Courier"/>
                          <a:cs typeface="Courier"/>
                        </a:rPr>
                        <a:t>);</a:t>
                      </a:r>
                      <a:endParaRPr lang="en-US" sz="1800" b="0" i="0" u="none" strike="noStrike" dirty="0">
                        <a:solidFill>
                          <a:srgbClr val="000000"/>
                        </a:solidFill>
                        <a:effectLst/>
                        <a:latin typeface="Courier"/>
                        <a:cs typeface="Courier"/>
                      </a:endParaRPr>
                    </a:p>
                  </a:txBody>
                  <a:tcPr marL="12700" marR="12700" marT="12700" marB="0" anchor="ctr"/>
                </a:tc>
                <a:tc>
                  <a:txBody>
                    <a:bodyPr/>
                    <a:lstStyle/>
                    <a:p>
                      <a:pPr algn="l" fontAlgn="ctr"/>
                      <a:r>
                        <a:rPr lang="en-US" sz="1800" i="1" u="none" strike="noStrike" dirty="0" err="1" smtClean="0">
                          <a:effectLst/>
                        </a:rPr>
                        <a:t>x</a:t>
                      </a:r>
                      <a:r>
                        <a:rPr lang="en-US" sz="1800" i="1" u="none" strike="noStrike" baseline="30000" dirty="0" err="1" smtClean="0">
                          <a:effectLst/>
                        </a:rPr>
                        <a:t>y</a:t>
                      </a:r>
                      <a:endParaRPr lang="en-US" sz="1800" b="0" i="1" u="none" strike="noStrike" baseline="30000" dirty="0">
                        <a:solidFill>
                          <a:srgbClr val="000000"/>
                        </a:solidFill>
                        <a:effectLst/>
                        <a:latin typeface="Cambria"/>
                      </a:endParaRPr>
                    </a:p>
                  </a:txBody>
                  <a:tcPr marL="12700" marR="12700" marT="12700" marB="0" anchor="ctr"/>
                </a:tc>
              </a:tr>
            </a:tbl>
          </a:graphicData>
        </a:graphic>
      </p:graphicFrame>
    </p:spTree>
    <p:extLst>
      <p:ext uri="{BB962C8B-B14F-4D97-AF65-F5344CB8AC3E}">
        <p14:creationId xmlns:p14="http://schemas.microsoft.com/office/powerpoint/2010/main" val="36157549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Compound Assignment [1/3]</a:t>
            </a:r>
            <a:endParaRPr lang="en-US" dirty="0"/>
          </a:p>
        </p:txBody>
      </p:sp>
      <p:sp>
        <p:nvSpPr>
          <p:cNvPr id="3" name="Content Placeholder 2"/>
          <p:cNvSpPr>
            <a:spLocks noGrp="1"/>
          </p:cNvSpPr>
          <p:nvPr>
            <p:ph idx="1"/>
          </p:nvPr>
        </p:nvSpPr>
        <p:spPr/>
        <p:txBody>
          <a:bodyPr/>
          <a:lstStyle/>
          <a:p>
            <a:pPr marL="0" indent="0">
              <a:buNone/>
            </a:pPr>
            <a:r>
              <a:rPr lang="en-US" dirty="0" smtClean="0"/>
              <a:t>It is common to increase a variable by some number.</a:t>
            </a:r>
          </a:p>
          <a:p>
            <a:pPr marL="0" indent="0">
              <a:buNone/>
            </a:pPr>
            <a:r>
              <a:rPr lang="en-US" dirty="0">
                <a:latin typeface="Courier"/>
              </a:rPr>
              <a:t>n</a:t>
            </a:r>
            <a:r>
              <a:rPr lang="en-US" dirty="0" smtClean="0">
                <a:latin typeface="Courier"/>
              </a:rPr>
              <a:t> = n+3;  // New value of n is 3 more than old</a:t>
            </a:r>
          </a:p>
          <a:p>
            <a:pPr marL="0" indent="0">
              <a:buNone/>
            </a:pPr>
            <a:r>
              <a:rPr lang="en-US" dirty="0" smtClean="0"/>
              <a:t>Alternatively, we can use a </a:t>
            </a:r>
            <a:r>
              <a:rPr lang="en-US" b="1" dirty="0" smtClean="0"/>
              <a:t>compound-assignment</a:t>
            </a:r>
            <a:r>
              <a:rPr lang="en-US" dirty="0" smtClean="0"/>
              <a:t> operator.</a:t>
            </a:r>
          </a:p>
          <a:p>
            <a:pPr marL="0" indent="0">
              <a:buNone/>
            </a:pPr>
            <a:r>
              <a:rPr lang="en-US" dirty="0">
                <a:latin typeface="Courier"/>
              </a:rPr>
              <a:t>n</a:t>
            </a:r>
            <a:r>
              <a:rPr lang="en-US" dirty="0" smtClean="0">
                <a:latin typeface="Courier"/>
              </a:rPr>
              <a:t> += 3;   // Same result as above</a:t>
            </a:r>
          </a:p>
          <a:p>
            <a:pPr marL="0" indent="0">
              <a:buNone/>
            </a:pPr>
            <a:r>
              <a:rPr lang="en-US" dirty="0" smtClean="0"/>
              <a:t>A similar compound-assignment operator exists for each of the arithmetic operations. All of these have the same precedence as “</a:t>
            </a:r>
            <a:r>
              <a:rPr lang="en-US" dirty="0" smtClean="0">
                <a:latin typeface="Courier"/>
              </a:rPr>
              <a:t>=</a:t>
            </a:r>
            <a:r>
              <a:rPr lang="en-US" dirty="0" smtClean="0"/>
              <a:t>”: </a:t>
            </a:r>
            <a:r>
              <a:rPr lang="en-US" dirty="0" smtClean="0">
                <a:latin typeface="Courier"/>
              </a:rPr>
              <a:t> +=  -=  *=  /=  %=</a:t>
            </a:r>
          </a:p>
          <a:p>
            <a:pPr lvl="1"/>
            <a:r>
              <a:rPr lang="en-US" dirty="0"/>
              <a:t>F</a:t>
            </a:r>
            <a:r>
              <a:rPr lang="en-US" dirty="0" smtClean="0"/>
              <a:t>or example, “</a:t>
            </a:r>
            <a:r>
              <a:rPr lang="en-US" dirty="0">
                <a:latin typeface="Courier"/>
              </a:rPr>
              <a:t>k = k*2</a:t>
            </a:r>
            <a:r>
              <a:rPr lang="en-US" dirty="0" smtClean="0"/>
              <a:t>” can be replaced by “</a:t>
            </a:r>
            <a:r>
              <a:rPr lang="en-US" dirty="0">
                <a:latin typeface="Courier"/>
              </a:rPr>
              <a:t>k *= 2</a:t>
            </a:r>
            <a:r>
              <a:rPr lang="en-US" dirty="0" smtClean="0"/>
              <a:t>”.</a:t>
            </a:r>
          </a:p>
          <a:p>
            <a:pPr marL="0" indent="0">
              <a:buNone/>
            </a:pPr>
            <a:r>
              <a:rPr lang="en-US" dirty="0" smtClean="0"/>
              <a:t>These operators also work with floating-point.</a:t>
            </a:r>
          </a:p>
          <a:p>
            <a:pPr lvl="1"/>
            <a:r>
              <a:rPr lang="en-US" dirty="0" smtClean="0"/>
              <a:t>So “</a:t>
            </a:r>
            <a:r>
              <a:rPr lang="en-US" dirty="0">
                <a:latin typeface="Courier"/>
              </a:rPr>
              <a:t>d </a:t>
            </a:r>
            <a:r>
              <a:rPr lang="en-US" dirty="0" smtClean="0">
                <a:latin typeface="Courier"/>
              </a:rPr>
              <a:t>= d/7.42</a:t>
            </a:r>
            <a:r>
              <a:rPr lang="en-US" dirty="0" smtClean="0"/>
              <a:t>” can be replaced by “</a:t>
            </a:r>
            <a:r>
              <a:rPr lang="en-US" dirty="0">
                <a:latin typeface="Courier"/>
              </a:rPr>
              <a:t>d /= </a:t>
            </a:r>
            <a:r>
              <a:rPr lang="en-US" dirty="0" smtClean="0">
                <a:latin typeface="Courier"/>
              </a:rPr>
              <a:t>7.42</a:t>
            </a:r>
            <a:r>
              <a:rPr lang="en-US" dirty="0" smtClean="0"/>
              <a:t>”.</a:t>
            </a:r>
          </a:p>
        </p:txBody>
      </p:sp>
    </p:spTree>
    <p:extLst>
      <p:ext uri="{BB962C8B-B14F-4D97-AF65-F5344CB8AC3E}">
        <p14:creationId xmlns:p14="http://schemas.microsoft.com/office/powerpoint/2010/main" val="2028619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Compound Assignment [2/3]</a:t>
            </a:r>
            <a:endParaRPr lang="en-US" dirty="0"/>
          </a:p>
        </p:txBody>
      </p:sp>
      <p:sp>
        <p:nvSpPr>
          <p:cNvPr id="3" name="Content Placeholder 2"/>
          <p:cNvSpPr>
            <a:spLocks noGrp="1"/>
          </p:cNvSpPr>
          <p:nvPr>
            <p:ph idx="1"/>
          </p:nvPr>
        </p:nvSpPr>
        <p:spPr/>
        <p:txBody>
          <a:bodyPr/>
          <a:lstStyle/>
          <a:p>
            <a:pPr marL="0" indent="0">
              <a:buNone/>
            </a:pPr>
            <a:r>
              <a:rPr lang="en-US" dirty="0" smtClean="0"/>
              <a:t>For the special case of adding or subtracting one, we already know an even shorter option.</a:t>
            </a:r>
          </a:p>
          <a:p>
            <a:pPr marL="0" indent="0">
              <a:buNone/>
            </a:pPr>
            <a:r>
              <a:rPr lang="en-US" dirty="0">
                <a:latin typeface="Courier"/>
              </a:rPr>
              <a:t>n</a:t>
            </a:r>
            <a:r>
              <a:rPr lang="en-US" dirty="0" smtClean="0">
                <a:latin typeface="Courier"/>
              </a:rPr>
              <a:t> = n + 1;  // Add 1 to n</a:t>
            </a:r>
            <a:br>
              <a:rPr lang="en-US" dirty="0" smtClean="0">
                <a:latin typeface="Courier"/>
              </a:rPr>
            </a:br>
            <a:r>
              <a:rPr lang="en-US" dirty="0" err="1" smtClean="0">
                <a:latin typeface="Courier"/>
              </a:rPr>
              <a:t>n</a:t>
            </a:r>
            <a:r>
              <a:rPr lang="en-US" dirty="0" smtClean="0">
                <a:latin typeface="Courier"/>
              </a:rPr>
              <a:t> += 1;     // Same, but shorter</a:t>
            </a:r>
            <a:br>
              <a:rPr lang="en-US" dirty="0" smtClean="0">
                <a:latin typeface="Courier"/>
              </a:rPr>
            </a:br>
            <a:r>
              <a:rPr lang="en-US" dirty="0" smtClean="0">
                <a:latin typeface="Courier"/>
              </a:rPr>
              <a:t>++n;        // Still shorter</a:t>
            </a:r>
            <a:br>
              <a:rPr lang="en-US" dirty="0" smtClean="0">
                <a:latin typeface="Courier"/>
              </a:rPr>
            </a:br>
            <a:r>
              <a:rPr lang="en-US" dirty="0" smtClean="0">
                <a:latin typeface="Courier"/>
              </a:rPr>
              <a:t/>
            </a:r>
            <a:br>
              <a:rPr lang="en-US" dirty="0" smtClean="0">
                <a:latin typeface="Courier"/>
              </a:rPr>
            </a:br>
            <a:r>
              <a:rPr lang="en-US" dirty="0" smtClean="0">
                <a:latin typeface="Courier"/>
              </a:rPr>
              <a:t>k </a:t>
            </a:r>
            <a:r>
              <a:rPr lang="en-US" dirty="0">
                <a:latin typeface="Courier"/>
              </a:rPr>
              <a:t>= k</a:t>
            </a:r>
            <a:r>
              <a:rPr lang="en-US" dirty="0" smtClean="0">
                <a:latin typeface="Courier"/>
              </a:rPr>
              <a:t> - </a:t>
            </a:r>
            <a:r>
              <a:rPr lang="en-US" dirty="0">
                <a:latin typeface="Courier"/>
              </a:rPr>
              <a:t>1;  // </a:t>
            </a:r>
            <a:r>
              <a:rPr lang="en-US" dirty="0" smtClean="0">
                <a:latin typeface="Courier"/>
              </a:rPr>
              <a:t>Subtract 1 from k</a:t>
            </a:r>
            <a:r>
              <a:rPr lang="en-US" dirty="0">
                <a:latin typeface="Courier"/>
              </a:rPr>
              <a:t/>
            </a:r>
            <a:br>
              <a:rPr lang="en-US" dirty="0">
                <a:latin typeface="Courier"/>
              </a:rPr>
            </a:br>
            <a:r>
              <a:rPr lang="en-US" dirty="0" err="1" smtClean="0">
                <a:latin typeface="Courier"/>
              </a:rPr>
              <a:t>k</a:t>
            </a:r>
            <a:r>
              <a:rPr lang="en-US" dirty="0" smtClean="0">
                <a:latin typeface="Courier"/>
              </a:rPr>
              <a:t> -= </a:t>
            </a:r>
            <a:r>
              <a:rPr lang="en-US" dirty="0">
                <a:latin typeface="Courier"/>
              </a:rPr>
              <a:t>1;     // Same, but shorter</a:t>
            </a:r>
            <a:br>
              <a:rPr lang="en-US" dirty="0">
                <a:latin typeface="Courier"/>
              </a:rPr>
            </a:br>
            <a:r>
              <a:rPr lang="en-US" dirty="0" smtClean="0">
                <a:latin typeface="Courier"/>
              </a:rPr>
              <a:t>--k;        </a:t>
            </a:r>
            <a:r>
              <a:rPr lang="en-US" dirty="0">
                <a:latin typeface="Courier"/>
              </a:rPr>
              <a:t>// Still </a:t>
            </a:r>
            <a:r>
              <a:rPr lang="en-US" dirty="0" smtClean="0">
                <a:latin typeface="Courier"/>
              </a:rPr>
              <a:t>shorter</a:t>
            </a:r>
            <a:endParaRPr lang="en-US" dirty="0">
              <a:latin typeface="Courier"/>
            </a:endParaRPr>
          </a:p>
        </p:txBody>
      </p:sp>
    </p:spTree>
    <p:extLst>
      <p:ext uri="{BB962C8B-B14F-4D97-AF65-F5344CB8AC3E}">
        <p14:creationId xmlns:p14="http://schemas.microsoft.com/office/powerpoint/2010/main" val="29351930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Compound Assignment [3/3]</a:t>
            </a:r>
            <a:endParaRPr lang="en-US" dirty="0"/>
          </a:p>
        </p:txBody>
      </p:sp>
      <p:sp>
        <p:nvSpPr>
          <p:cNvPr id="3" name="Content Placeholder 2"/>
          <p:cNvSpPr>
            <a:spLocks noGrp="1"/>
          </p:cNvSpPr>
          <p:nvPr>
            <p:ph idx="1"/>
          </p:nvPr>
        </p:nvSpPr>
        <p:spPr/>
        <p:txBody>
          <a:bodyPr/>
          <a:lstStyle/>
          <a:p>
            <a:pPr marL="0" indent="0">
              <a:buNone/>
            </a:pPr>
            <a:r>
              <a:rPr lang="en-US" dirty="0" smtClean="0"/>
              <a:t>Compound-assignment operators are particularly useful in for-loops, when we want to </a:t>
            </a:r>
            <a:r>
              <a:rPr lang="en-US" b="1" dirty="0" smtClean="0"/>
              <a:t>step</a:t>
            </a:r>
            <a:r>
              <a:rPr lang="en-US" dirty="0" smtClean="0"/>
              <a:t> by something other than 1.</a:t>
            </a:r>
          </a:p>
          <a:p>
            <a:pPr marL="0" indent="0">
              <a:buNone/>
            </a:pPr>
            <a:r>
              <a:rPr lang="en-US" dirty="0">
                <a:latin typeface="Courier"/>
              </a:rPr>
              <a:t>// Print 2, 4, 6, 8, ..., 100, on separate lines</a:t>
            </a:r>
            <a:br>
              <a:rPr lang="en-US" dirty="0">
                <a:latin typeface="Courier"/>
              </a:rPr>
            </a:br>
            <a:r>
              <a:rPr lang="en-US" dirty="0">
                <a:latin typeface="Courier"/>
              </a:rPr>
              <a:t>for (</a:t>
            </a:r>
            <a:r>
              <a:rPr lang="en-US" dirty="0" err="1">
                <a:latin typeface="Courier"/>
              </a:rPr>
              <a:t>int</a:t>
            </a:r>
            <a:r>
              <a:rPr lang="en-US" dirty="0">
                <a:latin typeface="Courier"/>
              </a:rPr>
              <a:t> </a:t>
            </a:r>
            <a:r>
              <a:rPr lang="en-US" dirty="0" err="1">
                <a:latin typeface="Courier"/>
              </a:rPr>
              <a:t>i</a:t>
            </a:r>
            <a:r>
              <a:rPr lang="en-US" dirty="0">
                <a:latin typeface="Courier"/>
              </a:rPr>
              <a:t> = 2; </a:t>
            </a:r>
            <a:r>
              <a:rPr lang="en-US" dirty="0" err="1">
                <a:latin typeface="Courier"/>
              </a:rPr>
              <a:t>i</a:t>
            </a:r>
            <a:r>
              <a:rPr lang="en-US" dirty="0">
                <a:latin typeface="Courier"/>
              </a:rPr>
              <a:t> &lt;= 100; </a:t>
            </a:r>
            <a:r>
              <a:rPr lang="en-US" dirty="0" err="1">
                <a:latin typeface="Courier"/>
              </a:rPr>
              <a:t>i</a:t>
            </a:r>
            <a:r>
              <a:rPr lang="en-US" dirty="0">
                <a:latin typeface="Courier"/>
              </a:rPr>
              <a:t> += 2)  // Step: 2</a:t>
            </a:r>
            <a:br>
              <a:rPr lang="en-US" dirty="0">
                <a:latin typeface="Courier"/>
              </a:rPr>
            </a:br>
            <a:r>
              <a:rPr lang="en-US" dirty="0">
                <a:latin typeface="Courier"/>
              </a:rPr>
              <a:t>    </a:t>
            </a:r>
            <a:r>
              <a:rPr lang="en-US" dirty="0" err="1">
                <a:latin typeface="Courier"/>
              </a:rPr>
              <a:t>cout</a:t>
            </a:r>
            <a:r>
              <a:rPr lang="en-US" dirty="0">
                <a:latin typeface="Courier"/>
              </a:rPr>
              <a:t> &lt;&lt; </a:t>
            </a:r>
            <a:r>
              <a:rPr lang="en-US" dirty="0" err="1">
                <a:latin typeface="Courier"/>
              </a:rPr>
              <a:t>i</a:t>
            </a:r>
            <a:r>
              <a:rPr lang="en-US" dirty="0">
                <a:latin typeface="Courier"/>
              </a:rPr>
              <a:t> &lt;&lt; </a:t>
            </a:r>
            <a:r>
              <a:rPr lang="en-US" dirty="0" err="1">
                <a:latin typeface="Courier"/>
              </a:rPr>
              <a:t>endl</a:t>
            </a:r>
            <a:r>
              <a:rPr lang="en-US" dirty="0">
                <a:latin typeface="Courier"/>
              </a:rPr>
              <a:t>;</a:t>
            </a:r>
            <a:br>
              <a:rPr lang="en-US" dirty="0">
                <a:latin typeface="Courier"/>
              </a:rPr>
            </a:br>
            <a:r>
              <a:rPr lang="en-US" dirty="0">
                <a:latin typeface="Courier"/>
              </a:rPr>
              <a:t/>
            </a:r>
            <a:br>
              <a:rPr lang="en-US" dirty="0">
                <a:latin typeface="Courier"/>
              </a:rPr>
            </a:br>
            <a:r>
              <a:rPr lang="en-US" dirty="0" smtClean="0"/>
              <a:t>And they have other uses:</a:t>
            </a:r>
          </a:p>
          <a:p>
            <a:pPr marL="0" indent="0">
              <a:buNone/>
            </a:pPr>
            <a:r>
              <a:rPr lang="en-US" dirty="0" smtClean="0">
                <a:latin typeface="Courier"/>
              </a:rPr>
              <a:t>// Powers of ten: 1, 10, 100, ..., 1000000</a:t>
            </a:r>
            <a:br>
              <a:rPr lang="en-US" dirty="0" smtClean="0">
                <a:latin typeface="Courier"/>
              </a:rPr>
            </a:br>
            <a:r>
              <a:rPr lang="en-US" dirty="0" smtClean="0">
                <a:latin typeface="Courier"/>
              </a:rPr>
              <a:t>for (</a:t>
            </a:r>
            <a:r>
              <a:rPr lang="en-US" dirty="0" err="1" smtClean="0">
                <a:latin typeface="Courier"/>
              </a:rPr>
              <a:t>int</a:t>
            </a:r>
            <a:r>
              <a:rPr lang="en-US" dirty="0" smtClean="0">
                <a:latin typeface="Courier"/>
              </a:rPr>
              <a:t> </a:t>
            </a:r>
            <a:r>
              <a:rPr lang="en-US" dirty="0" err="1" smtClean="0">
                <a:latin typeface="Courier"/>
              </a:rPr>
              <a:t>pwr</a:t>
            </a:r>
            <a:r>
              <a:rPr lang="en-US" dirty="0" smtClean="0">
                <a:latin typeface="Courier"/>
              </a:rPr>
              <a:t> = 1; </a:t>
            </a:r>
            <a:r>
              <a:rPr lang="en-US" dirty="0" err="1" smtClean="0">
                <a:latin typeface="Courier"/>
              </a:rPr>
              <a:t>pwr</a:t>
            </a:r>
            <a:r>
              <a:rPr lang="en-US" dirty="0" smtClean="0">
                <a:latin typeface="Courier"/>
              </a:rPr>
              <a:t> &lt;= 1000000; </a:t>
            </a:r>
            <a:r>
              <a:rPr lang="en-US" dirty="0" err="1" smtClean="0">
                <a:latin typeface="Courier"/>
              </a:rPr>
              <a:t>pwr</a:t>
            </a:r>
            <a:r>
              <a:rPr lang="en-US" dirty="0" smtClean="0">
                <a:latin typeface="Courier"/>
              </a:rPr>
              <a:t> *= 10)</a:t>
            </a:r>
            <a:r>
              <a:rPr lang="en-US" dirty="0">
                <a:latin typeface="Courier"/>
              </a:rPr>
              <a:t/>
            </a:r>
            <a:br>
              <a:rPr lang="en-US" dirty="0">
                <a:latin typeface="Courier"/>
              </a:rPr>
            </a:br>
            <a:r>
              <a:rPr lang="en-US" dirty="0" smtClean="0">
                <a:latin typeface="Courier"/>
              </a:rPr>
              <a:t>    …</a:t>
            </a:r>
          </a:p>
        </p:txBody>
      </p:sp>
    </p:spTree>
    <p:extLst>
      <p:ext uri="{BB962C8B-B14F-4D97-AF65-F5344CB8AC3E}">
        <p14:creationId xmlns:p14="http://schemas.microsoft.com/office/powerpoint/2010/main" val="2109966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II</a:t>
            </a:r>
            <a:br>
              <a:rPr lang="en-US" dirty="0" smtClean="0"/>
            </a:br>
            <a:r>
              <a:rPr lang="en-US" dirty="0" smtClean="0"/>
              <a:t>String Conversion [1/2]</a:t>
            </a:r>
            <a:endParaRPr lang="en-US" dirty="0"/>
          </a:p>
        </p:txBody>
      </p:sp>
      <p:sp>
        <p:nvSpPr>
          <p:cNvPr id="3" name="Content Placeholder 2"/>
          <p:cNvSpPr>
            <a:spLocks noGrp="1"/>
          </p:cNvSpPr>
          <p:nvPr>
            <p:ph idx="1"/>
          </p:nvPr>
        </p:nvSpPr>
        <p:spPr/>
        <p:txBody>
          <a:bodyPr/>
          <a:lstStyle/>
          <a:p>
            <a:pPr marL="0" indent="0">
              <a:buNone/>
            </a:pPr>
            <a:r>
              <a:rPr lang="en-US" dirty="0" smtClean="0"/>
              <a:t>To create a string representation of a number, we can use function </a:t>
            </a:r>
            <a:r>
              <a:rPr lang="en-US" dirty="0" err="1" smtClean="0">
                <a:latin typeface="Courier"/>
              </a:rPr>
              <a:t>to_string</a:t>
            </a:r>
            <a:r>
              <a:rPr lang="en-US" dirty="0" smtClean="0"/>
              <a:t>, declared in header </a:t>
            </a:r>
            <a:r>
              <a:rPr lang="en-US" dirty="0" smtClean="0">
                <a:latin typeface="Courier"/>
              </a:rPr>
              <a:t>&lt;string&gt;</a:t>
            </a:r>
            <a:r>
              <a:rPr lang="en-US" dirty="0" smtClean="0"/>
              <a:t>.</a:t>
            </a:r>
          </a:p>
          <a:p>
            <a:pPr marL="0" indent="0">
              <a:buNone/>
            </a:pPr>
            <a:r>
              <a:rPr lang="en-US" dirty="0" smtClean="0">
                <a:latin typeface="Courier"/>
              </a:rPr>
              <a:t>#include &lt;string&gt;</a:t>
            </a:r>
            <a:br>
              <a:rPr lang="en-US" dirty="0" smtClean="0">
                <a:latin typeface="Courier"/>
              </a:rPr>
            </a:br>
            <a:r>
              <a:rPr lang="en-US" dirty="0" smtClean="0">
                <a:latin typeface="Courier"/>
              </a:rPr>
              <a:t>using </a:t>
            </a:r>
            <a:r>
              <a:rPr lang="en-US" dirty="0" err="1" smtClean="0">
                <a:latin typeface="Courier"/>
              </a:rPr>
              <a:t>std</a:t>
            </a:r>
            <a:r>
              <a:rPr lang="en-US" dirty="0" smtClean="0">
                <a:latin typeface="Courier"/>
              </a:rPr>
              <a:t>::string;</a:t>
            </a:r>
            <a:br>
              <a:rPr lang="en-US" dirty="0" smtClean="0">
                <a:latin typeface="Courier"/>
              </a:rPr>
            </a:br>
            <a:r>
              <a:rPr lang="en-US" dirty="0" smtClean="0">
                <a:latin typeface="Courier"/>
              </a:rPr>
              <a:t>using </a:t>
            </a:r>
            <a:r>
              <a:rPr lang="en-US" dirty="0" err="1" smtClean="0">
                <a:latin typeface="Courier"/>
              </a:rPr>
              <a:t>std</a:t>
            </a:r>
            <a:r>
              <a:rPr lang="en-US" dirty="0" smtClean="0">
                <a:latin typeface="Courier"/>
              </a:rPr>
              <a:t>::</a:t>
            </a:r>
            <a:r>
              <a:rPr lang="en-US" dirty="0" err="1" smtClean="0">
                <a:latin typeface="Courier"/>
              </a:rPr>
              <a:t>to_string</a:t>
            </a:r>
            <a:r>
              <a:rPr lang="en-US" dirty="0" smtClean="0">
                <a:latin typeface="Courier"/>
              </a:rPr>
              <a:t>;</a:t>
            </a:r>
            <a:br>
              <a:rPr lang="en-US" dirty="0" smtClean="0">
                <a:latin typeface="Courier"/>
              </a:rPr>
            </a:br>
            <a:r>
              <a:rPr lang="en-US" dirty="0" smtClean="0">
                <a:latin typeface="Courier"/>
              </a:rPr>
              <a:t/>
            </a:r>
            <a:br>
              <a:rPr lang="en-US" dirty="0" smtClean="0">
                <a:latin typeface="Courier"/>
              </a:rPr>
            </a:br>
            <a:r>
              <a:rPr lang="en-US" dirty="0" err="1" smtClean="0">
                <a:latin typeface="Courier"/>
              </a:rPr>
              <a:t>int</a:t>
            </a:r>
            <a:r>
              <a:rPr lang="en-US" dirty="0" smtClean="0">
                <a:latin typeface="Courier"/>
              </a:rPr>
              <a:t> age;</a:t>
            </a:r>
            <a:br>
              <a:rPr lang="en-US" dirty="0" smtClean="0">
                <a:latin typeface="Courier"/>
              </a:rPr>
            </a:br>
            <a:r>
              <a:rPr lang="en-US" dirty="0" smtClean="0">
                <a:latin typeface="Courier"/>
              </a:rPr>
              <a:t>…</a:t>
            </a:r>
            <a:br>
              <a:rPr lang="en-US" dirty="0" smtClean="0">
                <a:latin typeface="Courier"/>
              </a:rPr>
            </a:br>
            <a:r>
              <a:rPr lang="en-US" dirty="0" smtClean="0">
                <a:latin typeface="Courier"/>
              </a:rPr>
              <a:t>string </a:t>
            </a:r>
            <a:r>
              <a:rPr lang="en-US" dirty="0" err="1" smtClean="0">
                <a:latin typeface="Courier"/>
              </a:rPr>
              <a:t>age_msg</a:t>
            </a:r>
            <a:r>
              <a:rPr lang="en-US" dirty="0" smtClean="0">
                <a:latin typeface="Courier"/>
              </a:rPr>
              <a:t> = "I am " + </a:t>
            </a:r>
            <a:r>
              <a:rPr lang="en-US" dirty="0" err="1" smtClean="0">
                <a:latin typeface="Courier"/>
              </a:rPr>
              <a:t>to_string</a:t>
            </a:r>
            <a:r>
              <a:rPr lang="en-US" dirty="0" smtClean="0">
                <a:latin typeface="Courier"/>
              </a:rPr>
              <a:t>(age)</a:t>
            </a:r>
            <a:br>
              <a:rPr lang="en-US" dirty="0" smtClean="0">
                <a:latin typeface="Courier"/>
              </a:rPr>
            </a:br>
            <a:r>
              <a:rPr lang="en-US" dirty="0" smtClean="0">
                <a:latin typeface="Courier"/>
              </a:rPr>
              <a:t>               + " years old";</a:t>
            </a:r>
          </a:p>
          <a:p>
            <a:pPr marL="0" indent="0">
              <a:buNone/>
            </a:pPr>
            <a:r>
              <a:rPr lang="en-US" dirty="0" err="1" smtClean="0">
                <a:latin typeface="Courier"/>
              </a:rPr>
              <a:t>to_string</a:t>
            </a:r>
            <a:r>
              <a:rPr lang="en-US" dirty="0" smtClean="0"/>
              <a:t> works with all built-in numeric types.</a:t>
            </a:r>
          </a:p>
          <a:p>
            <a:pPr lvl="1"/>
            <a:r>
              <a:rPr lang="en-US" dirty="0" smtClean="0"/>
              <a:t>This includes </a:t>
            </a:r>
            <a:r>
              <a:rPr lang="en-US" dirty="0" err="1">
                <a:latin typeface="Courier"/>
              </a:rPr>
              <a:t>size_t</a:t>
            </a:r>
            <a:r>
              <a:rPr lang="en-US" dirty="0" smtClean="0"/>
              <a:t>, since it is an alias for a built-in type.</a:t>
            </a:r>
            <a:endParaRPr lang="en-US" dirty="0" smtClean="0">
              <a:latin typeface="Courier"/>
            </a:endParaRPr>
          </a:p>
        </p:txBody>
      </p:sp>
    </p:spTree>
    <p:extLst>
      <p:ext uri="{BB962C8B-B14F-4D97-AF65-F5344CB8AC3E}">
        <p14:creationId xmlns:p14="http://schemas.microsoft.com/office/powerpoint/2010/main" val="6535313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Advantage.thmx</Template>
  <TotalTime>2289</TotalTime>
  <Words>1142</Words>
  <Application>Microsoft Macintosh PowerPoint</Application>
  <PresentationFormat>On-screen Show (4:3)</PresentationFormat>
  <Paragraphs>147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Advantage</vt:lpstr>
      <vt:lpstr>CS 201 Friday, March 9, 2018</vt:lpstr>
      <vt:lpstr>Review Numbers I — Integer Types, Floating-Point</vt:lpstr>
      <vt:lpstr>Review Numbers I — Floating-Point: Arithmetic</vt:lpstr>
      <vt:lpstr>Review Numbers I — Floating-Point: Inexactness</vt:lpstr>
      <vt:lpstr>Review Numbers I — Floating-Point: Library Func’s</vt:lpstr>
      <vt:lpstr>Numbers II Compound Assignment [1/3]</vt:lpstr>
      <vt:lpstr>Numbers II Compound Assignment [2/3]</vt:lpstr>
      <vt:lpstr>Numbers II Compound Assignment [3/3]</vt:lpstr>
      <vt:lpstr>Numbers II String Conversion [1/2]</vt:lpstr>
      <vt:lpstr>Numbers II String Conversion [2/2]</vt:lpstr>
      <vt:lpstr>Numbers II Formatted Output [1/7]</vt:lpstr>
      <vt:lpstr>Numbers II Formatted Output [2/7]</vt:lpstr>
      <vt:lpstr>Numbers II Formatted Output [3/7]</vt:lpstr>
      <vt:lpstr>Numbers II Formatted Output [4/7]</vt:lpstr>
      <vt:lpstr>Numbers II Formatted Output [5/7]</vt:lpstr>
      <vt:lpstr>Numbers II Formatted Output [6/7]</vt:lpstr>
      <vt:lpstr>Numbers II Formatted Output [7/7]</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287</cp:revision>
  <dcterms:created xsi:type="dcterms:W3CDTF">2017-08-28T16:16:28Z</dcterms:created>
  <dcterms:modified xsi:type="dcterms:W3CDTF">2018-10-15T19:23:22Z</dcterms:modified>
</cp:coreProperties>
</file>