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5" r:id="rId2"/>
    <p:sldId id="681" r:id="rId3"/>
    <p:sldId id="685" r:id="rId4"/>
    <p:sldId id="686" r:id="rId5"/>
    <p:sldId id="725" r:id="rId6"/>
    <p:sldId id="695" r:id="rId7"/>
    <p:sldId id="696" r:id="rId8"/>
    <p:sldId id="746" r:id="rId9"/>
    <p:sldId id="728" r:id="rId10"/>
    <p:sldId id="734" r:id="rId11"/>
    <p:sldId id="700" r:id="rId12"/>
    <p:sldId id="735" r:id="rId13"/>
    <p:sldId id="737" r:id="rId14"/>
    <p:sldId id="738" r:id="rId15"/>
    <p:sldId id="739" r:id="rId16"/>
    <p:sldId id="740" r:id="rId17"/>
    <p:sldId id="74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74"/>
  </p:normalViewPr>
  <p:slideViewPr>
    <p:cSldViewPr snapToObjects="1">
      <p:cViewPr varScale="1">
        <p:scale>
          <a:sx n="77" d="100"/>
          <a:sy n="77" d="100"/>
        </p:scale>
        <p:origin x="-1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r>
              <a:rPr lang="en-US" sz="1800" dirty="0" smtClean="0"/>
              <a:t>Monday, March 19, 2018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br>
              <a:rPr lang="en-US" dirty="0" smtClean="0"/>
            </a:br>
            <a:r>
              <a:rPr lang="en-US" dirty="0" smtClean="0"/>
              <a:t>Structured Data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 I</a:t>
            </a:r>
            <a:br>
              <a:rPr lang="en-US" dirty="0" smtClean="0"/>
            </a:br>
            <a:r>
              <a:rPr lang="en-US" dirty="0" smtClean="0"/>
              <a:t>Datasets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</a:t>
            </a:r>
            <a:r>
              <a:rPr lang="en-US" dirty="0" smtClean="0"/>
              <a:t>common </a:t>
            </a:r>
            <a:r>
              <a:rPr lang="en-US" dirty="0"/>
              <a:t>for one of the above kinds of datasets to appear inside another kind. For example, each key-value pair in an associative dataset is typically stored in a record data structure.</a:t>
            </a:r>
          </a:p>
          <a:p>
            <a:pPr marL="0" indent="0">
              <a:buNone/>
            </a:pPr>
            <a:r>
              <a:rPr lang="en-US" dirty="0"/>
              <a:t>This concept is known as </a:t>
            </a:r>
            <a:r>
              <a:rPr lang="en-US" b="1" dirty="0" smtClean="0"/>
              <a:t>aggregation</a:t>
            </a:r>
            <a:r>
              <a:rPr lang="en-US" dirty="0" smtClean="0"/>
              <a:t>, or </a:t>
            </a:r>
            <a:r>
              <a:rPr lang="en-US" dirty="0"/>
              <a:t>composition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sometimes possible to use a data structure aimed at one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 kind of data to store another kind. For example,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 holds sequence data, but we </a:t>
            </a:r>
            <a:r>
              <a:rPr lang="en-US" dirty="0"/>
              <a:t>have discussed </a:t>
            </a:r>
            <a:r>
              <a:rPr lang="en-US" dirty="0" smtClean="0"/>
              <a:t>storing an </a:t>
            </a:r>
            <a:r>
              <a:rPr lang="en-US" dirty="0" smtClean="0"/>
              <a:t>associative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dataset </a:t>
            </a:r>
            <a:r>
              <a:rPr lang="en-US" dirty="0"/>
              <a:t>in parallel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 variables.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are data structures that are aimed specifically </a:t>
            </a:r>
            <a:r>
              <a:rPr lang="en-US" dirty="0"/>
              <a:t>at storing associative </a:t>
            </a:r>
            <a:r>
              <a:rPr lang="en-US" dirty="0" smtClean="0"/>
              <a:t>datasets. We will look at these in a few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</a:t>
            </a:r>
            <a:br>
              <a:rPr lang="en-US" dirty="0"/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</a:t>
            </a:r>
            <a:r>
              <a:rPr lang="en-US" dirty="0" smtClean="0"/>
              <a:t>— Basics [1/3]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, which is part of the core C++ language, is </a:t>
            </a:r>
            <a:r>
              <a:rPr lang="en-US" dirty="0" smtClean="0"/>
              <a:t>a way </a:t>
            </a:r>
            <a:r>
              <a:rPr lang="en-US" dirty="0"/>
              <a:t>of </a:t>
            </a:r>
            <a:r>
              <a:rPr lang="en-US" dirty="0" smtClean="0"/>
              <a:t>creating a new type </a:t>
            </a:r>
            <a:r>
              <a:rPr lang="en-US" dirty="0"/>
              <a:t>to hold record data. Since it is part of the core language, there is no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To create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type, begin with the keyword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, followed by the name of the type you want to create. Following that is a sequence of variable declarations inside a pair of braces. End it all with a semicolon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Here is an example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definition.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Person 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string name;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zip;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age;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520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</a:t>
            </a:r>
            <a:br>
              <a:rPr lang="en-US" dirty="0"/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— Basics </a:t>
            </a:r>
            <a:r>
              <a:rPr lang="en-US" dirty="0" smtClean="0"/>
              <a:t>[2/3]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defines a new type, </a:t>
            </a:r>
            <a:r>
              <a:rPr lang="en-US" dirty="0" smtClean="0"/>
              <a:t>called</a:t>
            </a:r>
            <a:br>
              <a:rPr lang="en-US" dirty="0" smtClean="0"/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dirty="0"/>
              <a:t>. The rules for </a:t>
            </a:r>
            <a:r>
              <a:rPr lang="en-US" dirty="0" smtClean="0"/>
              <a:t>such names</a:t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/>
              <a:t>the same as </a:t>
            </a:r>
            <a:r>
              <a:rPr lang="en-US" dirty="0" smtClean="0"/>
              <a:t>for all C++</a:t>
            </a:r>
            <a:br>
              <a:rPr lang="en-US" dirty="0" smtClean="0"/>
            </a:br>
            <a:r>
              <a:rPr lang="en-US" dirty="0" smtClean="0"/>
              <a:t>identifiers</a:t>
            </a:r>
            <a:r>
              <a:rPr lang="en-US" dirty="0"/>
              <a:t>: </a:t>
            </a:r>
            <a:r>
              <a:rPr lang="en-US" dirty="0" smtClean="0"/>
              <a:t>they must contain only</a:t>
            </a:r>
            <a:br>
              <a:rPr lang="en-US" dirty="0" smtClean="0"/>
            </a:br>
            <a:r>
              <a:rPr lang="en-US" dirty="0" smtClean="0"/>
              <a:t>letters</a:t>
            </a:r>
            <a:r>
              <a:rPr lang="en-US" dirty="0"/>
              <a:t>, </a:t>
            </a:r>
            <a:r>
              <a:rPr lang="en-US" dirty="0" smtClean="0"/>
              <a:t>digits,</a:t>
            </a:r>
            <a:r>
              <a:rPr lang="en-US" dirty="0"/>
              <a:t> </a:t>
            </a:r>
            <a:r>
              <a:rPr lang="en-US" dirty="0" smtClean="0"/>
              <a:t>and underscores (</a:t>
            </a:r>
            <a:r>
              <a:rPr lang="en-US" sz="800" dirty="0" smtClean="0"/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_</a:t>
            </a:r>
            <a:r>
              <a:rPr lang="en-US" sz="800" dirty="0" smtClean="0"/>
              <a:t> 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and must begin with </a:t>
            </a:r>
            <a:r>
              <a:rPr lang="en-US" dirty="0"/>
              <a:t>a </a:t>
            </a:r>
            <a:r>
              <a:rPr lang="en-US" dirty="0" smtClean="0"/>
              <a:t>letter. By</a:t>
            </a:r>
            <a:br>
              <a:rPr lang="en-US" dirty="0" smtClean="0"/>
            </a:br>
            <a:r>
              <a:rPr lang="en-US" dirty="0" smtClean="0"/>
              <a:t>convention</a:t>
            </a:r>
            <a:r>
              <a:rPr lang="en-US" dirty="0"/>
              <a:t>, </a:t>
            </a:r>
            <a:r>
              <a:rPr lang="en-US" dirty="0" smtClean="0"/>
              <a:t>we give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</a:t>
            </a:r>
            <a:r>
              <a:rPr lang="en-US" dirty="0" smtClean="0"/>
              <a:t>a name that begins </a:t>
            </a:r>
            <a:r>
              <a:rPr lang="en-US" dirty="0"/>
              <a:t>with an </a:t>
            </a:r>
            <a:r>
              <a:rPr lang="en-US" dirty="0" smtClean="0"/>
              <a:t>UPPER-CASE </a:t>
            </a:r>
            <a:r>
              <a:rPr lang="en-US" dirty="0"/>
              <a:t>letter.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/>
              <a:t> </a:t>
            </a:r>
            <a:r>
              <a:rPr lang="en-US" dirty="0"/>
              <a:t>definitions are </a:t>
            </a:r>
            <a:r>
              <a:rPr lang="en-US" dirty="0" smtClean="0"/>
              <a:t>usually </a:t>
            </a:r>
            <a:r>
              <a:rPr lang="en-US" b="1" dirty="0" smtClean="0"/>
              <a:t>global</a:t>
            </a:r>
            <a:r>
              <a:rPr lang="en-US" dirty="0" smtClean="0"/>
              <a:t>, that is, not inside a function,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/>
              <a:t>, 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. Typically, we define any necessary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/>
              <a:t> types near </a:t>
            </a:r>
            <a:r>
              <a:rPr lang="en-US" dirty="0"/>
              <a:t>the beginning of </a:t>
            </a:r>
            <a:r>
              <a:rPr lang="en-US" dirty="0" smtClean="0"/>
              <a:t>a program.</a:t>
            </a:r>
          </a:p>
          <a:p>
            <a:pPr marL="0" indent="0">
              <a:buNone/>
            </a:pPr>
            <a:r>
              <a:rPr lang="en-US" dirty="0" smtClean="0"/>
              <a:t>If we define a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/>
              <a:t> in a separate package, then we put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/>
              <a:t> definition in a header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9041" y="1664482"/>
            <a:ext cx="2667000" cy="1631216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Person {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string name;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zip;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age;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051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</a:t>
            </a:r>
            <a:br>
              <a:rPr lang="en-US" dirty="0"/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— Basics </a:t>
            </a:r>
            <a:r>
              <a:rPr lang="en-US" dirty="0" smtClean="0"/>
              <a:t>[3/3]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/>
              </a:rPr>
              <a:t>s</a:t>
            </a:r>
            <a:r>
              <a:rPr lang="en-US" dirty="0" err="1" smtClean="0">
                <a:latin typeface="Courier"/>
              </a:rPr>
              <a:t>truct</a:t>
            </a:r>
            <a:r>
              <a:rPr lang="en-US" dirty="0" smtClean="0"/>
              <a:t> defines a new type. We can</a:t>
            </a:r>
            <a:br>
              <a:rPr lang="en-US" dirty="0" smtClean="0"/>
            </a:br>
            <a:r>
              <a:rPr lang="en-US" dirty="0" smtClean="0"/>
              <a:t>use it just like any other type.</a:t>
            </a:r>
          </a:p>
          <a:p>
            <a:pPr marL="0" indent="0">
              <a:buNone/>
            </a:pPr>
            <a:r>
              <a:rPr lang="en-US" dirty="0" smtClean="0"/>
              <a:t>Declare a variable of a </a:t>
            </a:r>
            <a:r>
              <a:rPr lang="en-US" dirty="0" err="1" smtClean="0">
                <a:latin typeface="Courier"/>
              </a:rPr>
              <a:t>struct</a:t>
            </a:r>
            <a:r>
              <a:rPr lang="en-US" dirty="0" smtClean="0"/>
              <a:t> type.</a:t>
            </a:r>
            <a:br>
              <a:rPr lang="en-US" dirty="0" smtClean="0"/>
            </a:br>
            <a:r>
              <a:rPr lang="en-US" dirty="0" smtClean="0"/>
              <a:t>Such a variable is called an </a:t>
            </a:r>
            <a:r>
              <a:rPr lang="en-US" b="1" dirty="0" smtClean="0"/>
              <a:t>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Person p1;</a:t>
            </a:r>
          </a:p>
          <a:p>
            <a:pPr marL="0" indent="0">
              <a:buNone/>
            </a:pPr>
            <a:r>
              <a:rPr lang="en-US" dirty="0" smtClean="0"/>
              <a:t>Pass it to a function and/or return it from a function.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Person </a:t>
            </a:r>
            <a:r>
              <a:rPr lang="en-US" dirty="0" err="1">
                <a:latin typeface="Courier"/>
              </a:rPr>
              <a:t>fff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const</a:t>
            </a:r>
            <a:r>
              <a:rPr lang="en-US" dirty="0">
                <a:latin typeface="Courier"/>
              </a:rPr>
              <a:t> Person &amp; p);</a:t>
            </a:r>
          </a:p>
          <a:p>
            <a:pPr marL="0" indent="0">
              <a:buNone/>
            </a:pPr>
            <a:r>
              <a:rPr lang="en-US" dirty="0" smtClean="0"/>
              <a:t>Put it in a vector.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vector&lt;Person&gt; </a:t>
            </a:r>
            <a:r>
              <a:rPr lang="en-US" dirty="0" err="1">
                <a:latin typeface="Courier"/>
              </a:rPr>
              <a:t>vp</a:t>
            </a:r>
            <a:r>
              <a:rPr lang="en-US" dirty="0">
                <a:latin typeface="Courier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2133600"/>
            <a:ext cx="2667000" cy="1631216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Person {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string name;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zip;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age;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400425" y="3686176"/>
            <a:ext cx="209550" cy="2438400"/>
          </a:xfrm>
          <a:prstGeom prst="leftBrace">
            <a:avLst>
              <a:gd name="adj1" fmla="val 53745"/>
              <a:gd name="adj2" fmla="val 7942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276630" y="5086950"/>
            <a:ext cx="422370" cy="39945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8999" y="5167166"/>
            <a:ext cx="4054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When passing objects, we generally prefer passing by reference-to-</a:t>
            </a:r>
            <a:r>
              <a:rPr lang="en-US" sz="1600" dirty="0" err="1" smtClean="0">
                <a:solidFill>
                  <a:srgbClr val="C00000"/>
                </a:solidFill>
              </a:rPr>
              <a:t>const</a:t>
            </a:r>
            <a:r>
              <a:rPr lang="en-US" sz="1600" dirty="0" smtClean="0">
                <a:solidFill>
                  <a:srgbClr val="C00000"/>
                </a:solidFill>
              </a:rPr>
              <a:t> over passing by value, since objects may be large and time-consuming to copy.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7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</a:t>
            </a:r>
            <a:br>
              <a:rPr lang="en-US" dirty="0"/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</a:t>
            </a:r>
            <a:r>
              <a:rPr lang="en-US" dirty="0" smtClean="0"/>
              <a:t>— Members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items in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are </a:t>
            </a:r>
            <a:r>
              <a:rPr lang="en-US" dirty="0" smtClean="0"/>
              <a:t>its</a:t>
            </a:r>
            <a:br>
              <a:rPr lang="en-US" dirty="0" smtClean="0"/>
            </a:br>
            <a:r>
              <a:rPr lang="en-US" b="1" dirty="0" smtClean="0"/>
              <a:t>members</a:t>
            </a:r>
            <a:r>
              <a:rPr lang="en-US" dirty="0"/>
              <a:t>. </a:t>
            </a:r>
            <a:r>
              <a:rPr lang="en-US" dirty="0" smtClean="0"/>
              <a:t>Each holds a field of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record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represents.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Everything </a:t>
            </a:r>
            <a:r>
              <a:rPr lang="en-US" dirty="0"/>
              <a:t>in a C++ program </a:t>
            </a:r>
            <a:r>
              <a:rPr lang="en-US" dirty="0" smtClean="0"/>
              <a:t>is declared </a:t>
            </a:r>
            <a:r>
              <a:rPr lang="en-US" dirty="0"/>
              <a:t>inside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(or </a:t>
            </a:r>
            <a:r>
              <a:rPr lang="en-US" dirty="0" smtClean="0"/>
              <a:t>its </a:t>
            </a:r>
            <a:r>
              <a:rPr lang="en-US" dirty="0"/>
              <a:t>alter ego,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/>
              <a:t>, </a:t>
            </a:r>
            <a:r>
              <a:rPr lang="en-US" dirty="0" smtClean="0"/>
              <a:t>covered later </a:t>
            </a:r>
            <a:r>
              <a:rPr lang="en-US" dirty="0"/>
              <a:t>in the semester), inside a function, or </a:t>
            </a:r>
            <a:r>
              <a:rPr lang="en-US" dirty="0" smtClean="0"/>
              <a:t>neither. It is called </a:t>
            </a:r>
            <a:r>
              <a:rPr lang="en-US" b="1" dirty="0" smtClean="0"/>
              <a:t>member</a:t>
            </a:r>
            <a:r>
              <a:rPr lang="en-US" dirty="0" smtClean="0"/>
              <a:t>, </a:t>
            </a:r>
            <a:r>
              <a:rPr lang="en-US" b="1" dirty="0" smtClean="0"/>
              <a:t>local</a:t>
            </a:r>
            <a:r>
              <a:rPr lang="en-US" dirty="0" smtClean="0"/>
              <a:t>, or </a:t>
            </a:r>
            <a:r>
              <a:rPr lang="en-US" b="1" dirty="0" smtClean="0"/>
              <a:t>global</a:t>
            </a:r>
            <a:r>
              <a:rPr lang="en-US" dirty="0" smtClean="0"/>
              <a:t>, respectively.</a:t>
            </a:r>
            <a:endParaRPr lang="en-US" dirty="0"/>
          </a:p>
          <a:p>
            <a:pPr lvl="1"/>
            <a:r>
              <a:rPr lang="en-US" b="1" dirty="0" smtClean="0"/>
              <a:t>Member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eclared </a:t>
            </a:r>
            <a:r>
              <a:rPr lang="en-US" dirty="0"/>
              <a:t>inside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Local</a:t>
            </a:r>
            <a:r>
              <a:rPr lang="en-US" dirty="0" smtClean="0"/>
              <a:t>: declared </a:t>
            </a:r>
            <a:r>
              <a:rPr lang="en-US" dirty="0"/>
              <a:t>inside a function.</a:t>
            </a:r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: neither </a:t>
            </a:r>
            <a:r>
              <a:rPr lang="en-US" dirty="0"/>
              <a:t>of the above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7772400" y="2006025"/>
            <a:ext cx="152400" cy="914400"/>
          </a:xfrm>
          <a:prstGeom prst="leftBrace">
            <a:avLst>
              <a:gd name="adj1" fmla="val 537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48600" y="30728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</a:t>
            </a:r>
            <a:r>
              <a:rPr lang="en-US" sz="1600" b="1" dirty="0" smtClean="0">
                <a:solidFill>
                  <a:srgbClr val="C00000"/>
                </a:solidFill>
              </a:rPr>
              <a:t>embers</a:t>
            </a:r>
            <a:r>
              <a:rPr lang="en-US" sz="1600" dirty="0" smtClean="0">
                <a:solidFill>
                  <a:srgbClr val="C00000"/>
                </a:solidFill>
              </a:rPr>
              <a:t> of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82000" y="2539425"/>
            <a:ext cx="0" cy="533400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8001000" y="2463225"/>
            <a:ext cx="381000" cy="762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9200" y="1600200"/>
            <a:ext cx="2667000" cy="1631216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Person {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string name;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zip;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age;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324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</a:t>
            </a:r>
            <a:br>
              <a:rPr lang="en-US" dirty="0"/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— Members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access an individual member,</a:t>
            </a:r>
            <a:br>
              <a:rPr lang="en-US" dirty="0" smtClean="0"/>
            </a:br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 smtClean="0"/>
              <a:t>the dot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smtClean="0"/>
              <a:t>) operator. Before the</a:t>
            </a:r>
            <a:br>
              <a:rPr lang="en-US" dirty="0" smtClean="0"/>
            </a:br>
            <a:r>
              <a:rPr lang="en-US" dirty="0" smtClean="0"/>
              <a:t>dot</a:t>
            </a:r>
            <a:r>
              <a:rPr lang="en-US" dirty="0"/>
              <a:t> </a:t>
            </a:r>
            <a:r>
              <a:rPr lang="en-US" dirty="0" smtClean="0"/>
              <a:t>is the name of the object. After</a:t>
            </a:r>
            <a:br>
              <a:rPr lang="en-US" dirty="0" smtClean="0"/>
            </a:b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dot is the name of the member.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p1.name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The object-dot-member construction gives an </a:t>
            </a:r>
            <a:r>
              <a:rPr lang="en-US" dirty="0" err="1" smtClean="0"/>
              <a:t>Lvalue</a:t>
            </a:r>
            <a:r>
              <a:rPr lang="en-US" dirty="0" smtClean="0"/>
              <a:t>. So we can set a member of an object just like any variable.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p1.name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Phimbert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Phlob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6275" y="1828800"/>
            <a:ext cx="2667000" cy="1631216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Person {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string name;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zip;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age;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5956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</a:t>
            </a:r>
            <a:br>
              <a:rPr lang="en-US" dirty="0"/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/>
              <a:t> </a:t>
            </a:r>
            <a:r>
              <a:rPr lang="en-US" dirty="0" smtClean="0"/>
              <a:t>— Quick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set all members of an object when we declare it, using </a:t>
            </a:r>
            <a:r>
              <a:rPr lang="en-US" dirty="0"/>
              <a:t>braces-based </a:t>
            </a:r>
            <a:r>
              <a:rPr lang="en-US" dirty="0" smtClean="0"/>
              <a:t>initialization.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Person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p3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"Sassafras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Smugg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", 63701,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37 };</a:t>
            </a:r>
          </a:p>
          <a:p>
            <a:pPr marL="0" indent="0">
              <a:buNone/>
            </a:pPr>
            <a:r>
              <a:rPr lang="en-US" dirty="0" smtClean="0"/>
              <a:t>We can assign an object to another object of the same type.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Person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p4;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p4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p3;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 cannot modify the members of a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/>
              <a:t> object, so we</a:t>
            </a:r>
            <a:br>
              <a:rPr lang="en-US" dirty="0" smtClean="0"/>
            </a:br>
            <a:r>
              <a:rPr lang="en-US" dirty="0" smtClean="0"/>
              <a:t>usually initialize it in one of the above ways.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Person p5 {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Beex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Blimpin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99701, 103 };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Person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my_best_friend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p3;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p5.age = 104;  ERROR! Does not compile</a:t>
            </a:r>
          </a:p>
        </p:txBody>
      </p:sp>
    </p:spTree>
    <p:extLst>
      <p:ext uri="{BB962C8B-B14F-4D97-AF65-F5344CB8AC3E}">
        <p14:creationId xmlns:p14="http://schemas.microsoft.com/office/powerpoint/2010/main" val="30478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 I</a:t>
            </a:r>
            <a:br>
              <a:rPr lang="en-US" dirty="0" smtClean="0"/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/>
              <a:t> —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Dog {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string name;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numberOfLegs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Dog rover;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rover.name = "Rover";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rover.numberOfLegs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4;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poor_fido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 "Fido", 3 };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Dog rover2 = rover;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rover2.name = "Dog formerly known as \"Rover\"";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// ERROR! Does not compile</a:t>
            </a:r>
          </a:p>
        </p:txBody>
      </p:sp>
      <p:sp>
        <p:nvSpPr>
          <p:cNvPr id="4" name="Left Brace 3"/>
          <p:cNvSpPr/>
          <p:nvPr/>
        </p:nvSpPr>
        <p:spPr>
          <a:xfrm rot="10800000">
            <a:off x="4267200" y="1600200"/>
            <a:ext cx="304800" cy="1295400"/>
          </a:xfrm>
          <a:prstGeom prst="leftBrace">
            <a:avLst>
              <a:gd name="adj1" fmla="val 537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952684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Courier"/>
              </a:rPr>
              <a:t>s</a:t>
            </a:r>
            <a:r>
              <a:rPr lang="en-US" sz="1600" dirty="0" err="1" smtClean="0">
                <a:solidFill>
                  <a:srgbClr val="C00000"/>
                </a:solidFill>
                <a:latin typeface="Courier"/>
              </a:rPr>
              <a:t>truct</a:t>
            </a:r>
            <a:r>
              <a:rPr lang="en-US" sz="1600" dirty="0" smtClean="0">
                <a:solidFill>
                  <a:srgbClr val="C00000"/>
                </a:solidFill>
              </a:rPr>
              <a:t> definition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800" y="1952684"/>
            <a:ext cx="2819400" cy="63811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440431" y="1371600"/>
            <a:ext cx="979169" cy="453387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9125" y="111904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Declarations of members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/>
          <p:cNvCxnSpPr>
            <a:stCxn id="15" idx="1"/>
          </p:cNvCxnSpPr>
          <p:nvPr/>
        </p:nvCxnSpPr>
        <p:spPr>
          <a:xfrm flipH="1">
            <a:off x="2190755" y="3298749"/>
            <a:ext cx="547682" cy="11043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38437" y="3006361"/>
            <a:ext cx="466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Courier"/>
              </a:rPr>
              <a:t>s</a:t>
            </a:r>
            <a:r>
              <a:rPr lang="en-US" sz="1600" dirty="0" err="1" smtClean="0">
                <a:solidFill>
                  <a:srgbClr val="C00000"/>
                </a:solidFill>
                <a:latin typeface="Courier"/>
              </a:rPr>
              <a:t>truct</a:t>
            </a:r>
            <a:r>
              <a:rPr lang="en-US" sz="1600" dirty="0" smtClean="0">
                <a:solidFill>
                  <a:srgbClr val="C00000"/>
                </a:solidFill>
              </a:rPr>
              <a:t> makes a new type; use it like any type. A variable of </a:t>
            </a:r>
            <a:r>
              <a:rPr lang="en-US" sz="1600" dirty="0" err="1" smtClean="0">
                <a:solidFill>
                  <a:srgbClr val="C00000"/>
                </a:solidFill>
              </a:rPr>
              <a:t>struct</a:t>
            </a:r>
            <a:r>
              <a:rPr lang="en-US" sz="1600" dirty="0" smtClean="0">
                <a:solidFill>
                  <a:srgbClr val="C00000"/>
                </a:solidFill>
              </a:rPr>
              <a:t> type is an </a:t>
            </a:r>
            <a:r>
              <a:rPr lang="en-US" sz="1600" b="1" dirty="0" smtClean="0">
                <a:solidFill>
                  <a:srgbClr val="C00000"/>
                </a:solidFill>
              </a:rPr>
              <a:t>object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9057" y="4006967"/>
            <a:ext cx="3381375" cy="1323439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We can do </a:t>
            </a:r>
            <a:r>
              <a:rPr lang="en-US" sz="1600" dirty="0" smtClean="0">
                <a:solidFill>
                  <a:srgbClr val="C00000"/>
                </a:solidFill>
              </a:rPr>
              <a:t>complex,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sophisticated </a:t>
            </a:r>
            <a:r>
              <a:rPr lang="en-US" sz="1600" dirty="0">
                <a:solidFill>
                  <a:srgbClr val="C00000"/>
                </a:solidFill>
              </a:rPr>
              <a:t>things </a:t>
            </a:r>
            <a:r>
              <a:rPr lang="en-US" sz="1600" dirty="0" smtClean="0">
                <a:solidFill>
                  <a:srgbClr val="C00000"/>
                </a:solidFill>
              </a:rPr>
              <a:t>with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err="1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types. </a:t>
            </a:r>
            <a:r>
              <a:rPr lang="en-US" sz="1600" dirty="0" smtClean="0">
                <a:solidFill>
                  <a:srgbClr val="C00000"/>
                </a:solidFill>
              </a:rPr>
              <a:t>Some of these things make member access or initialization work differently.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7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Numbers II — Compound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changing the value of a variable, we can often use a </a:t>
            </a:r>
            <a:r>
              <a:rPr lang="en-US" b="1" dirty="0" smtClean="0"/>
              <a:t>compound-assignment</a:t>
            </a:r>
            <a:r>
              <a:rPr lang="en-US" dirty="0" smtClean="0"/>
              <a:t> operator.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n = n+3;    // New value of n is 3 more than old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n += 3;     // </a:t>
            </a:r>
            <a:r>
              <a:rPr lang="en-US" dirty="0">
                <a:latin typeface="Courier"/>
              </a:rPr>
              <a:t>Same result as above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d = d/7.42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d /= 7.42;  // Same result as </a:t>
            </a:r>
            <a:r>
              <a:rPr lang="en-US" dirty="0" smtClean="0">
                <a:latin typeface="Courier"/>
              </a:rPr>
              <a:t>above</a:t>
            </a:r>
          </a:p>
          <a:p>
            <a:pPr marL="0" indent="0">
              <a:buNone/>
            </a:pPr>
            <a:r>
              <a:rPr lang="en-US" dirty="0" smtClean="0"/>
              <a:t>These are </a:t>
            </a:r>
            <a:r>
              <a:rPr lang="en-US" dirty="0"/>
              <a:t>particularly useful in for-loops, when we want to </a:t>
            </a:r>
            <a:r>
              <a:rPr lang="en-US" b="1" dirty="0"/>
              <a:t>step</a:t>
            </a:r>
            <a:r>
              <a:rPr lang="en-US" dirty="0"/>
              <a:t> by something other than 1.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// Print 2, 4, 6, 8, ..., 100, on separate lines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for (</a:t>
            </a: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= 2;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&lt;= 100;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+= 2)  // Step: 2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</a:t>
            </a:r>
            <a:r>
              <a:rPr lang="en-US" dirty="0" err="1">
                <a:latin typeface="Courier"/>
              </a:rPr>
              <a:t>cout</a:t>
            </a:r>
            <a:r>
              <a:rPr lang="en-US" dirty="0">
                <a:latin typeface="Courier"/>
              </a:rPr>
              <a:t> &lt;&lt;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&lt;&lt; </a:t>
            </a:r>
            <a:r>
              <a:rPr lang="en-US" dirty="0" err="1">
                <a:latin typeface="Courier"/>
              </a:rPr>
              <a:t>endl</a:t>
            </a:r>
            <a:r>
              <a:rPr lang="en-US" dirty="0" smtClean="0">
                <a:latin typeface="Courier"/>
              </a:rPr>
              <a:t>;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286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Numbers II — String </a:t>
            </a:r>
            <a:r>
              <a:rPr lang="en-US" dirty="0" smtClean="0"/>
              <a:t>Conversion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create a string representation of a number, we can use function </a:t>
            </a:r>
            <a:r>
              <a:rPr lang="en-US" dirty="0" err="1" smtClean="0">
                <a:latin typeface="Courier"/>
              </a:rPr>
              <a:t>to_string</a:t>
            </a:r>
            <a:r>
              <a:rPr lang="en-US" dirty="0" smtClean="0"/>
              <a:t>, declared in header </a:t>
            </a:r>
            <a:r>
              <a:rPr lang="en-US" dirty="0" smtClean="0">
                <a:latin typeface="Courier"/>
              </a:rPr>
              <a:t>&lt;string&gt;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#include &lt;string&gt;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using </a:t>
            </a:r>
            <a:r>
              <a:rPr lang="en-US" dirty="0" err="1" smtClean="0">
                <a:latin typeface="Courier"/>
              </a:rPr>
              <a:t>std</a:t>
            </a:r>
            <a:r>
              <a:rPr lang="en-US" dirty="0" smtClean="0">
                <a:latin typeface="Courier"/>
              </a:rPr>
              <a:t>::string;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using </a:t>
            </a:r>
            <a:r>
              <a:rPr lang="en-US" dirty="0" err="1" smtClean="0">
                <a:latin typeface="Courier"/>
              </a:rPr>
              <a:t>std</a:t>
            </a:r>
            <a:r>
              <a:rPr lang="en-US" dirty="0" smtClean="0">
                <a:latin typeface="Courier"/>
              </a:rPr>
              <a:t>::</a:t>
            </a:r>
            <a:r>
              <a:rPr lang="en-US" dirty="0" err="1" smtClean="0">
                <a:latin typeface="Courier"/>
              </a:rPr>
              <a:t>to_string</a:t>
            </a:r>
            <a:r>
              <a:rPr lang="en-US" dirty="0" smtClean="0">
                <a:latin typeface="Courier"/>
              </a:rPr>
              <a:t>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age;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…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string </a:t>
            </a:r>
            <a:r>
              <a:rPr lang="en-US" dirty="0" err="1" smtClean="0">
                <a:latin typeface="Courier"/>
              </a:rPr>
              <a:t>age_msg</a:t>
            </a:r>
            <a:r>
              <a:rPr lang="en-US" dirty="0" smtClean="0">
                <a:latin typeface="Courier"/>
              </a:rPr>
              <a:t> = "I am " + </a:t>
            </a:r>
            <a:r>
              <a:rPr lang="en-US" dirty="0" err="1" smtClean="0">
                <a:latin typeface="Courier"/>
              </a:rPr>
              <a:t>to_string</a:t>
            </a:r>
            <a:r>
              <a:rPr lang="en-US" dirty="0" smtClean="0">
                <a:latin typeface="Courier"/>
              </a:rPr>
              <a:t>(age)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+ " years old";</a:t>
            </a:r>
          </a:p>
        </p:txBody>
      </p:sp>
    </p:spTree>
    <p:extLst>
      <p:ext uri="{BB962C8B-B14F-4D97-AF65-F5344CB8AC3E}">
        <p14:creationId xmlns:p14="http://schemas.microsoft.com/office/powerpoint/2010/main" val="65353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Numbers II — String </a:t>
            </a:r>
            <a:r>
              <a:rPr lang="en-US" dirty="0" smtClean="0"/>
              <a:t>Conversion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 use </a:t>
            </a:r>
            <a:r>
              <a:rPr lang="en-US" dirty="0" err="1">
                <a:latin typeface="Courier"/>
              </a:rPr>
              <a:t>ostringstream</a:t>
            </a:r>
            <a:r>
              <a:rPr lang="en-US" dirty="0" smtClean="0"/>
              <a:t>, declared in header </a:t>
            </a:r>
            <a:r>
              <a:rPr lang="en-US" dirty="0" smtClean="0">
                <a:latin typeface="Courier"/>
              </a:rPr>
              <a:t>&lt;</a:t>
            </a:r>
            <a:r>
              <a:rPr lang="en-US" dirty="0" err="1" smtClean="0">
                <a:latin typeface="Courier"/>
              </a:rPr>
              <a:t>sstream</a:t>
            </a:r>
            <a:r>
              <a:rPr lang="en-US" dirty="0" smtClean="0">
                <a:latin typeface="Courier"/>
              </a:rPr>
              <a:t>&gt;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</a:rPr>
              <a:t>ostringstream</a:t>
            </a:r>
            <a:r>
              <a:rPr lang="en-US" dirty="0" smtClean="0">
                <a:latin typeface="Courier"/>
              </a:rPr>
              <a:t> oss1;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oss1 &lt;&lt; "I am " &lt;&lt; age &lt;&lt; " years old";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string </a:t>
            </a:r>
            <a:r>
              <a:rPr lang="en-US" dirty="0" err="1" smtClean="0">
                <a:latin typeface="Courier"/>
              </a:rPr>
              <a:t>age_msg</a:t>
            </a:r>
            <a:r>
              <a:rPr lang="en-US" dirty="0" smtClean="0">
                <a:latin typeface="Courier"/>
              </a:rPr>
              <a:t> = oss1.str();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to_string</a:t>
            </a:r>
            <a:r>
              <a:rPr lang="en-US" dirty="0" smtClean="0"/>
              <a:t> is easier, but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ostringstream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allows us to use stream manipulators.</a:t>
            </a:r>
            <a:endParaRPr lang="en-US" dirty="0" smtClean="0">
              <a:latin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29718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If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age</a:t>
            </a:r>
            <a:r>
              <a:rPr lang="en-US" sz="1600" dirty="0" smtClean="0">
                <a:solidFill>
                  <a:srgbClr val="C00000"/>
                </a:solidFill>
              </a:rPr>
              <a:t> has the value 25, then </a:t>
            </a:r>
            <a:r>
              <a:rPr lang="en-US" sz="1600" dirty="0" err="1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age_msg</a:t>
            </a:r>
            <a:r>
              <a:rPr lang="en-US" sz="1600" dirty="0" smtClean="0">
                <a:solidFill>
                  <a:srgbClr val="C00000"/>
                </a:solidFill>
              </a:rPr>
              <a:t> is now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"I am 25 years old"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953000" y="3048001"/>
            <a:ext cx="1295400" cy="152399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41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Numbers II — Formatted </a:t>
            </a:r>
            <a:r>
              <a:rPr lang="en-US" dirty="0" smtClean="0"/>
              <a:t>Output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floating-point number can be represented as a string in either </a:t>
            </a:r>
            <a:r>
              <a:rPr lang="en-US" b="1" dirty="0"/>
              <a:t>fixed</a:t>
            </a:r>
            <a:r>
              <a:rPr lang="en-US" dirty="0"/>
              <a:t> or </a:t>
            </a:r>
            <a:r>
              <a:rPr lang="en-US" b="1" dirty="0"/>
              <a:t>scientific</a:t>
            </a:r>
            <a:r>
              <a:rPr lang="en-US" dirty="0"/>
              <a:t> form.</a:t>
            </a:r>
          </a:p>
          <a:p>
            <a:pPr marL="0" indent="0" defTabSz="1314450">
              <a:buNone/>
            </a:pPr>
            <a:r>
              <a:rPr lang="en-US" dirty="0" smtClean="0"/>
              <a:t>Fixed</a:t>
            </a:r>
            <a:r>
              <a:rPr lang="en-US" dirty="0"/>
              <a:t>: 	</a:t>
            </a:r>
            <a:r>
              <a:rPr lang="en-US" dirty="0">
                <a:latin typeface="Courier"/>
              </a:rPr>
              <a:t>2340.5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Scientific: 	</a:t>
            </a:r>
            <a:r>
              <a:rPr lang="en-US" dirty="0">
                <a:latin typeface="Courier"/>
              </a:rPr>
              <a:t>2.3405e+03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/>
              <a:t>default representation</a:t>
            </a:r>
            <a:r>
              <a:rPr lang="en-US" dirty="0"/>
              <a:t> uses either fixed or scientific form, depending on how far the leading digit is from the units place. But we can force one or the other, using </a:t>
            </a:r>
            <a:r>
              <a:rPr lang="en-US" b="1" dirty="0"/>
              <a:t>stream </a:t>
            </a:r>
            <a:r>
              <a:rPr lang="en-US" b="1" dirty="0" smtClean="0"/>
              <a:t>manipulators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cout</a:t>
            </a:r>
            <a:r>
              <a:rPr lang="en-US" dirty="0">
                <a:latin typeface="Courier"/>
              </a:rPr>
              <a:t> &lt;&lt; d1;  // Default representation</a:t>
            </a:r>
            <a:br>
              <a:rPr lang="en-US" dirty="0">
                <a:latin typeface="Courier"/>
              </a:rPr>
            </a:br>
            <a:r>
              <a:rPr lang="en-US" dirty="0" err="1">
                <a:latin typeface="Courier"/>
              </a:rPr>
              <a:t>cout</a:t>
            </a:r>
            <a:r>
              <a:rPr lang="en-US" dirty="0">
                <a:latin typeface="Courier"/>
              </a:rPr>
              <a:t> &lt;&lt; fixed;</a:t>
            </a:r>
            <a:br>
              <a:rPr lang="en-US" dirty="0">
                <a:latin typeface="Courier"/>
              </a:rPr>
            </a:br>
            <a:r>
              <a:rPr lang="en-US" dirty="0" err="1">
                <a:latin typeface="Courier"/>
              </a:rPr>
              <a:t>cout</a:t>
            </a:r>
            <a:r>
              <a:rPr lang="en-US" dirty="0">
                <a:latin typeface="Courier"/>
              </a:rPr>
              <a:t> &lt;&lt; d2;  // Fixed form</a:t>
            </a:r>
            <a:br>
              <a:rPr lang="en-US" dirty="0">
                <a:latin typeface="Courier"/>
              </a:rPr>
            </a:br>
            <a:r>
              <a:rPr lang="en-US" dirty="0" err="1">
                <a:latin typeface="Courier"/>
              </a:rPr>
              <a:t>cout</a:t>
            </a:r>
            <a:r>
              <a:rPr lang="en-US" dirty="0">
                <a:latin typeface="Courier"/>
              </a:rPr>
              <a:t> &lt;&lt; scientific &lt;&lt; d3;  // Scientific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3276600"/>
            <a:ext cx="340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Default</a:t>
            </a:r>
            <a:r>
              <a:rPr lang="en-US" sz="1600" dirty="0" smtClean="0">
                <a:solidFill>
                  <a:srgbClr val="C00000"/>
                </a:solidFill>
              </a:rPr>
              <a:t> means what happens if we do not specify something else.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52600" y="3733800"/>
            <a:ext cx="152400" cy="1524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905000" y="3429000"/>
            <a:ext cx="2514600" cy="304800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9600" y="20574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Like </a:t>
            </a:r>
            <a:r>
              <a:rPr lang="en-US" sz="1600" i="1" dirty="0" smtClean="0">
                <a:solidFill>
                  <a:srgbClr val="C00000"/>
                </a:solidFill>
              </a:rPr>
              <a:t>scientific notation</a:t>
            </a:r>
            <a:r>
              <a:rPr lang="en-US" sz="1600" dirty="0" smtClean="0">
                <a:solidFill>
                  <a:srgbClr val="C00000"/>
                </a:solidFill>
              </a:rPr>
              <a:t>. This means </a:t>
            </a:r>
            <a:r>
              <a:rPr lang="en-US" sz="1600" dirty="0">
                <a:solidFill>
                  <a:srgbClr val="C00000"/>
                </a:solidFill>
              </a:rPr>
              <a:t>2.3405 × </a:t>
            </a:r>
            <a:r>
              <a:rPr lang="en-US" sz="1600" dirty="0" smtClean="0">
                <a:solidFill>
                  <a:srgbClr val="C00000"/>
                </a:solidFill>
              </a:rPr>
              <a:t>10</a:t>
            </a:r>
            <a:r>
              <a:rPr lang="en-US" sz="1600" baseline="300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429000" y="2514600"/>
            <a:ext cx="990600" cy="3048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1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Numbers II — Formatted Output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*Default representation: total number of digits. Fixed &amp; scientific: number of digits after decimal point.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21026"/>
              </p:ext>
            </p:extLst>
          </p:nvPr>
        </p:nvGraphicFramePr>
        <p:xfrm>
          <a:off x="533400" y="1981200"/>
          <a:ext cx="7239000" cy="429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/>
                <a:gridCol w="1548130"/>
                <a:gridCol w="2490658"/>
                <a:gridCol w="12425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Stream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Manipulator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Affects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</a:rPr>
                        <a:t>fixed</a:t>
                      </a:r>
                      <a:endParaRPr lang="en-US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</a:rPr>
                        <a:t>&lt;</a:t>
                      </a:r>
                      <a:r>
                        <a:rPr lang="en-US" dirty="0" err="1" smtClean="0">
                          <a:latin typeface="Courier"/>
                        </a:rPr>
                        <a:t>ios</a:t>
                      </a:r>
                      <a:r>
                        <a:rPr lang="en-US" dirty="0" smtClean="0">
                          <a:latin typeface="Courier"/>
                        </a:rPr>
                        <a:t>&gt;</a:t>
                      </a:r>
                      <a:endParaRPr lang="en-US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fixed 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future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</a:rPr>
                        <a:t>scientific</a:t>
                      </a:r>
                      <a:endParaRPr lang="en-US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</a:rPr>
                        <a:t>&lt;</a:t>
                      </a:r>
                      <a:r>
                        <a:rPr lang="en-US" dirty="0" err="1" smtClean="0">
                          <a:latin typeface="Courier"/>
                        </a:rPr>
                        <a:t>ios</a:t>
                      </a:r>
                      <a:r>
                        <a:rPr lang="en-US" dirty="0" smtClean="0">
                          <a:latin typeface="Courier"/>
                        </a:rPr>
                        <a:t>&gt;</a:t>
                      </a:r>
                      <a:endParaRPr lang="en-US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scientific</a:t>
                      </a:r>
                      <a:r>
                        <a:rPr lang="en-US" baseline="0" dirty="0" smtClean="0"/>
                        <a:t> 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future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</a:rPr>
                        <a:t>setprecision</a:t>
                      </a:r>
                      <a:endParaRPr lang="en-US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</a:rPr>
                        <a:t>&lt;</a:t>
                      </a:r>
                      <a:r>
                        <a:rPr lang="en-US" dirty="0" err="1" smtClean="0">
                          <a:latin typeface="Courier"/>
                        </a:rPr>
                        <a:t>iomanip</a:t>
                      </a:r>
                      <a:r>
                        <a:rPr lang="en-US" dirty="0" smtClean="0">
                          <a:latin typeface="Courier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number of digits* to given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future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</a:rPr>
                        <a:t>setw</a:t>
                      </a:r>
                      <a:endParaRPr lang="en-US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</a:rPr>
                        <a:t>&lt;</a:t>
                      </a:r>
                      <a:r>
                        <a:rPr lang="en-US" dirty="0" err="1" smtClean="0">
                          <a:latin typeface="Courier"/>
                        </a:rPr>
                        <a:t>iomanip</a:t>
                      </a:r>
                      <a:r>
                        <a:rPr lang="en-US" dirty="0" smtClean="0">
                          <a:latin typeface="Courier"/>
                        </a:rPr>
                        <a:t>&gt;</a:t>
                      </a:r>
                      <a:endParaRPr lang="en-US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minimum field width to given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item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90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br>
              <a:rPr lang="en-US" dirty="0" smtClean="0"/>
            </a:br>
            <a:r>
              <a:rPr lang="en-US" dirty="0" smtClean="0"/>
              <a:t>The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Topics So Far</a:t>
            </a:r>
          </a:p>
          <a:p>
            <a:pPr lvl="1"/>
            <a:r>
              <a:rPr lang="en-US" dirty="0" smtClean="0"/>
              <a:t>Introduction to C++</a:t>
            </a:r>
          </a:p>
          <a:p>
            <a:pPr lvl="1"/>
            <a:r>
              <a:rPr lang="en-US" dirty="0" smtClean="0"/>
              <a:t>Flow of Control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Searching &amp; Sorting</a:t>
            </a:r>
          </a:p>
          <a:p>
            <a:pPr lvl="1"/>
            <a:r>
              <a:rPr lang="en-US" dirty="0" smtClean="0"/>
              <a:t>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br>
              <a:rPr lang="en-US" dirty="0" smtClean="0"/>
            </a:br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Upcoming topics will concentrate on the following.</a:t>
            </a:r>
          </a:p>
          <a:p>
            <a:pPr marL="0" indent="0">
              <a:buNone/>
            </a:pPr>
            <a:r>
              <a:rPr lang="en-US" dirty="0" smtClean="0"/>
              <a:t>Dealing with Large </a:t>
            </a:r>
            <a:r>
              <a:rPr lang="en-US" dirty="0"/>
              <a:t>D</a:t>
            </a:r>
            <a:r>
              <a:rPr lang="en-US" dirty="0" smtClean="0"/>
              <a:t>atasets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containers</a:t>
            </a:r>
          </a:p>
          <a:p>
            <a:pPr lvl="1"/>
            <a:r>
              <a:rPr lang="en-US" dirty="0" smtClean="0"/>
              <a:t>Standard Library functionality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I/O</a:t>
            </a:r>
          </a:p>
          <a:p>
            <a:pPr marL="0" indent="0">
              <a:buNone/>
            </a:pPr>
            <a:r>
              <a:rPr lang="en-US" dirty="0" smtClean="0"/>
              <a:t>Internal </a:t>
            </a:r>
            <a:r>
              <a:rPr lang="en-US" dirty="0"/>
              <a:t>D</a:t>
            </a:r>
            <a:r>
              <a:rPr lang="en-US" dirty="0" smtClean="0"/>
              <a:t>etails</a:t>
            </a:r>
          </a:p>
          <a:p>
            <a:pPr lvl="1"/>
            <a:r>
              <a:rPr lang="en-US" dirty="0" smtClean="0"/>
              <a:t>Pointers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representations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I</a:t>
            </a:r>
            <a:br>
              <a:rPr lang="en-US" dirty="0"/>
            </a:br>
            <a:r>
              <a:rPr lang="en-US" dirty="0"/>
              <a:t>Datasets </a:t>
            </a:r>
            <a:r>
              <a:rPr lang="en-US" dirty="0" smtClean="0"/>
              <a:t>[1/2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different kinds of datasets. However, the majority of the datasets we work with are captured by the following three broad categories.</a:t>
            </a:r>
          </a:p>
          <a:p>
            <a:pPr marL="0" indent="0">
              <a:buNone/>
            </a:pPr>
            <a:r>
              <a:rPr lang="en-US" b="1" dirty="0"/>
              <a:t>Sequence</a:t>
            </a:r>
            <a:r>
              <a:rPr lang="en-US" dirty="0"/>
              <a:t> Data</a:t>
            </a:r>
          </a:p>
          <a:p>
            <a:pPr lvl="1"/>
            <a:r>
              <a:rPr lang="en-US" dirty="0" smtClean="0"/>
              <a:t>An arbitrarily-sized </a:t>
            </a:r>
            <a:r>
              <a:rPr lang="en-US" dirty="0"/>
              <a:t>collection of </a:t>
            </a:r>
            <a:r>
              <a:rPr lang="en-US" dirty="0" smtClean="0"/>
              <a:t>items</a:t>
            </a:r>
            <a:r>
              <a:rPr lang="en-US" dirty="0"/>
              <a:t>, usually all of the same type, that appear in some </a:t>
            </a:r>
            <a:r>
              <a:rPr lang="en-US" dirty="0" smtClean="0"/>
              <a:t>order.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Associative</a:t>
            </a:r>
            <a:r>
              <a:rPr lang="en-US" dirty="0"/>
              <a:t> Data</a:t>
            </a:r>
          </a:p>
          <a:p>
            <a:pPr lvl="1"/>
            <a:r>
              <a:rPr lang="en-US" dirty="0" smtClean="0"/>
              <a:t>An arbitrarily-sized </a:t>
            </a:r>
            <a:r>
              <a:rPr lang="en-US" dirty="0"/>
              <a:t>collection </a:t>
            </a:r>
            <a:r>
              <a:rPr lang="en-US" dirty="0" smtClean="0"/>
              <a:t>of items, usually all of the same type, with lookup done by </a:t>
            </a:r>
            <a:r>
              <a:rPr lang="en-US" b="1" dirty="0" smtClean="0"/>
              <a:t>key</a:t>
            </a:r>
            <a:r>
              <a:rPr lang="en-US" dirty="0" smtClean="0"/>
              <a:t>. There is often an associated value.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Record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A collection of a fixed number of </a:t>
            </a:r>
            <a:r>
              <a:rPr lang="en-US" dirty="0" smtClean="0"/>
              <a:t>items, each of a specified type. The types may be different. </a:t>
            </a:r>
            <a:r>
              <a:rPr lang="en-US" dirty="0"/>
              <a:t>Each </a:t>
            </a:r>
            <a:r>
              <a:rPr lang="en-US" dirty="0" smtClean="0"/>
              <a:t>item </a:t>
            </a:r>
            <a:r>
              <a:rPr lang="en-US" dirty="0"/>
              <a:t>is a </a:t>
            </a:r>
            <a:r>
              <a:rPr lang="en-US" b="1" dirty="0"/>
              <a:t>field</a:t>
            </a:r>
            <a:r>
              <a:rPr lang="en-US" dirty="0"/>
              <a:t> of the </a:t>
            </a:r>
            <a:r>
              <a:rPr lang="en-US" dirty="0" smtClean="0"/>
              <a:t>record.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25146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This is what a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600" dirty="0" smtClean="0">
                <a:solidFill>
                  <a:srgbClr val="C00000"/>
                </a:solidFill>
              </a:rPr>
              <a:t> holds.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>
            <a:stCxn id="4" idx="1"/>
          </p:cNvCxnSpPr>
          <p:nvPr/>
        </p:nvCxnSpPr>
        <p:spPr>
          <a:xfrm flipH="1">
            <a:off x="2514600" y="2806988"/>
            <a:ext cx="2286000" cy="164812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2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2263</TotalTime>
  <Words>783</Words>
  <Application>Microsoft Macintosh PowerPoint</Application>
  <PresentationFormat>On-screen Show (4:3)</PresentationFormat>
  <Paragraphs>135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Advantage</vt:lpstr>
      <vt:lpstr>CS 201 Monday, March 19, 2018</vt:lpstr>
      <vt:lpstr>Review Numbers II — Compound Assignment</vt:lpstr>
      <vt:lpstr>Review Numbers II — String Conversion [1/2]</vt:lpstr>
      <vt:lpstr>Review Numbers II — String Conversion [2/2]</vt:lpstr>
      <vt:lpstr>Review Numbers II — Formatted Output [1/2]</vt:lpstr>
      <vt:lpstr>Review Numbers II — Formatted Output [2/2]</vt:lpstr>
      <vt:lpstr>Where Are We? The Past</vt:lpstr>
      <vt:lpstr>Where Are We? The Future</vt:lpstr>
      <vt:lpstr>Structured Data I Datasets [1/2]</vt:lpstr>
      <vt:lpstr>Structured Data I Datasets [2/2]</vt:lpstr>
      <vt:lpstr>Structured Data I struct — Basics [1/3]</vt:lpstr>
      <vt:lpstr>Structured Data I struct — Basics [2/3]</vt:lpstr>
      <vt:lpstr>Structured Data I struct — Basics [3/3]</vt:lpstr>
      <vt:lpstr>Structured Data I struct — Members [1/2]</vt:lpstr>
      <vt:lpstr>Structured Data I struct — Members [2/2]</vt:lpstr>
      <vt:lpstr>Structured Data I struct — Quick Initialization</vt:lpstr>
      <vt:lpstr>Structured Data I struct —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305</cp:revision>
  <dcterms:created xsi:type="dcterms:W3CDTF">2017-08-28T16:16:28Z</dcterms:created>
  <dcterms:modified xsi:type="dcterms:W3CDTF">2018-10-24T16:39:43Z</dcterms:modified>
</cp:coreProperties>
</file>