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5" r:id="rId2"/>
    <p:sldId id="728" r:id="rId3"/>
    <p:sldId id="700" r:id="rId4"/>
    <p:sldId id="737" r:id="rId5"/>
    <p:sldId id="739" r:id="rId6"/>
    <p:sldId id="740" r:id="rId7"/>
    <p:sldId id="752" r:id="rId8"/>
    <p:sldId id="753" r:id="rId9"/>
    <p:sldId id="745" r:id="rId10"/>
    <p:sldId id="756" r:id="rId11"/>
    <p:sldId id="762" r:id="rId12"/>
    <p:sldId id="748" r:id="rId13"/>
    <p:sldId id="749" r:id="rId14"/>
    <p:sldId id="7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74"/>
  </p:normalViewPr>
  <p:slideViewPr>
    <p:cSldViewPr snapToObjects="1">
      <p:cViewPr varScale="1">
        <p:scale>
          <a:sx n="125" d="100"/>
          <a:sy n="125" d="100"/>
        </p:scale>
        <p:origin x="-192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39182-2479-1345-8296-6A63D334510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CA189-65D8-0241-A6DC-946B0E6D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6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A189-65D8-0241-A6DC-946B0E6D60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96370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724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52600"/>
            <a:ext cx="7556313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201</a:t>
            </a:r>
            <a:br>
              <a:rPr lang="en-US" dirty="0" smtClean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Structured Data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4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Data II</a:t>
            </a:r>
            <a:br>
              <a:rPr lang="en-US" dirty="0" smtClean="0"/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pair</a:t>
            </a:r>
            <a:r>
              <a:rPr lang="en-US" dirty="0" smtClean="0"/>
              <a:t> —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Why worry about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pair</a:t>
            </a:r>
            <a:r>
              <a:rPr lang="en-US" sz="1800" dirty="0" smtClean="0"/>
              <a:t>, when we can use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dirty="0" smtClean="0"/>
              <a:t>?</a:t>
            </a:r>
          </a:p>
          <a:p>
            <a:pPr marL="0" indent="0">
              <a:buNone/>
            </a:pPr>
            <a:r>
              <a:rPr lang="en-US" sz="1800" dirty="0" smtClean="0"/>
              <a:t>First,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pair</a:t>
            </a:r>
            <a:r>
              <a:rPr lang="en-US" sz="1800" dirty="0" smtClean="0"/>
              <a:t> does not require us to write a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dirty="0" smtClean="0"/>
              <a:t> definition.</a:t>
            </a:r>
          </a:p>
          <a:p>
            <a:pPr marL="0" indent="0">
              <a:buNone/>
            </a:pPr>
            <a:r>
              <a:rPr lang="en-US" sz="1800" dirty="0" smtClean="0"/>
              <a:t>Second,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pair</a:t>
            </a:r>
            <a:r>
              <a:rPr lang="en-US" sz="1800" dirty="0" smtClean="0"/>
              <a:t> has additional functionality. In particular,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pair</a:t>
            </a:r>
            <a:r>
              <a:rPr lang="en-US" sz="1800" dirty="0" smtClean="0"/>
              <a:t> has comparison operators (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==,</a:t>
            </a:r>
            <a:r>
              <a:rPr lang="en-US" sz="1800" dirty="0" smtClean="0"/>
              <a:t>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!=</a:t>
            </a:r>
            <a:r>
              <a:rPr lang="en-US" sz="1800" dirty="0" smtClean="0"/>
              <a:t>,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800" dirty="0" smtClean="0"/>
              <a:t>,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&lt;=</a:t>
            </a:r>
            <a:r>
              <a:rPr lang="en-US" sz="1800" dirty="0" smtClean="0"/>
              <a:t>,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800" dirty="0" smtClean="0"/>
              <a:t>,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&gt;=</a:t>
            </a:r>
            <a:r>
              <a:rPr lang="en-US" sz="1800" dirty="0" smtClean="0"/>
              <a:t>). These use </a:t>
            </a:r>
            <a:r>
              <a:rPr lang="en-US" sz="1800" b="1" dirty="0" smtClean="0"/>
              <a:t>lexicographic order</a:t>
            </a:r>
            <a:r>
              <a:rPr lang="en-US" sz="1800" dirty="0" smtClean="0"/>
              <a:t>, which is much like alphabetical order. The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first</a:t>
            </a:r>
            <a:r>
              <a:rPr lang="en-US" sz="1800" dirty="0" smtClean="0"/>
              <a:t> members are compared; if these are equal, then the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second</a:t>
            </a:r>
            <a:r>
              <a:rPr lang="en-US" sz="1800" dirty="0" smtClean="0"/>
              <a:t> members are compared.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air&lt;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&gt; p1 { 31, 5 };</a:t>
            </a:r>
            <a:br>
              <a:rPr lang="en-US" sz="1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pair&lt;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&gt; p2 { 31, 7 };</a:t>
            </a:r>
            <a:br>
              <a:rPr lang="en-US" sz="1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if (p1 == p2)</a:t>
            </a:r>
            <a:br>
              <a:rPr lang="en-US" sz="1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800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if (p1 &lt; p2)</a:t>
            </a:r>
            <a:br>
              <a:rPr lang="en-US" sz="1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800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5973" y="56050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>
            <a:stCxn id="4" idx="1"/>
          </p:cNvCxnSpPr>
          <p:nvPr/>
        </p:nvCxnSpPr>
        <p:spPr>
          <a:xfrm flipH="1" flipV="1">
            <a:off x="2216773" y="5757446"/>
            <a:ext cx="1219200" cy="16877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35973" y="49954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2369173" y="5147846"/>
            <a:ext cx="1066800" cy="16877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44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II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pair</a:t>
            </a:r>
            <a:r>
              <a:rPr lang="en-US" dirty="0"/>
              <a:t> —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make_pair</a:t>
            </a:r>
            <a:r>
              <a:rPr lang="en-US" dirty="0" smtClean="0"/>
              <a:t> 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Another convenience is function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make_pair</a:t>
            </a:r>
            <a:r>
              <a:rPr lang="en-US" dirty="0" smtClean="0"/>
              <a:t>, declared in header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&lt;utility&gt;</a:t>
            </a:r>
            <a:r>
              <a:rPr lang="en-US" dirty="0" smtClean="0"/>
              <a:t>. This takes two arguments. It returns 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pair</a:t>
            </a:r>
            <a:r>
              <a:rPr lang="en-US" dirty="0" smtClean="0"/>
              <a:t> whose types are the types of the two arguments.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pair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&lt;double,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ppe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ppe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make_pair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(6.0,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1729)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/>
              <a:t>This allows us to use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auto</a:t>
            </a:r>
            <a:r>
              <a:rPr lang="en-US" dirty="0" smtClean="0"/>
              <a:t> with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pair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auto ppe2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make_pair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(6.0,1729);</a:t>
            </a:r>
          </a:p>
        </p:txBody>
      </p:sp>
      <p:sp>
        <p:nvSpPr>
          <p:cNvPr id="12" name="Left Brace 11"/>
          <p:cNvSpPr/>
          <p:nvPr/>
        </p:nvSpPr>
        <p:spPr>
          <a:xfrm rot="5400000" flipH="1">
            <a:off x="3699363" y="3442540"/>
            <a:ext cx="292389" cy="2743200"/>
          </a:xfrm>
          <a:prstGeom prst="leftBrace">
            <a:avLst>
              <a:gd name="adj1" fmla="val 53745"/>
              <a:gd name="adj2" fmla="val 20104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724400" y="4960335"/>
            <a:ext cx="3810000" cy="584775"/>
            <a:chOff x="4572000" y="5118388"/>
            <a:chExt cx="3810000" cy="584775"/>
          </a:xfrm>
        </p:grpSpPr>
        <p:sp>
          <p:nvSpPr>
            <p:cNvPr id="9" name="TextBox 8"/>
            <p:cNvSpPr txBox="1"/>
            <p:nvPr/>
          </p:nvSpPr>
          <p:spPr>
            <a:xfrm>
              <a:off x="5943600" y="5118388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ea typeface="Courier" charset="0"/>
                  <a:cs typeface="Courier" charset="0"/>
                </a:rPr>
                <a:t>No need to specify </a:t>
              </a:r>
              <a:r>
                <a:rPr lang="en-US" sz="1600" dirty="0" smtClean="0">
                  <a:solidFill>
                    <a:srgbClr val="C00000"/>
                  </a:solidFill>
                  <a:latin typeface="Courier" charset="0"/>
                  <a:ea typeface="Courier" charset="0"/>
                  <a:cs typeface="Courier" charset="0"/>
                </a:rPr>
                <a:t>double </a:t>
              </a:r>
              <a:r>
                <a:rPr lang="en-US" sz="1600" dirty="0" smtClean="0">
                  <a:solidFill>
                    <a:srgbClr val="C00000"/>
                  </a:solidFill>
                  <a:ea typeface="Courier" charset="0"/>
                  <a:cs typeface="Courier" charset="0"/>
                </a:rPr>
                <a:t>and </a:t>
              </a:r>
              <a:r>
                <a:rPr lang="en-US" sz="1600" dirty="0" smtClean="0">
                  <a:solidFill>
                    <a:srgbClr val="C00000"/>
                  </a:solidFill>
                  <a:latin typeface="Courier" charset="0"/>
                  <a:ea typeface="Courier" charset="0"/>
                  <a:cs typeface="Courier" charset="0"/>
                </a:rPr>
                <a:t>int</a:t>
              </a:r>
              <a:r>
                <a:rPr lang="en-US" sz="1600" dirty="0" smtClean="0">
                  <a:solidFill>
                    <a:srgbClr val="C00000"/>
                  </a:solidFill>
                  <a:ea typeface="Courier" charset="0"/>
                  <a:cs typeface="Courier" charset="0"/>
                </a:rPr>
                <a:t>.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 flipV="1">
              <a:off x="4572000" y="5258375"/>
              <a:ext cx="457200" cy="164814"/>
            </a:xfrm>
            <a:prstGeom prst="line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1"/>
            </p:cNvCxnSpPr>
            <p:nvPr/>
          </p:nvCxnSpPr>
          <p:spPr>
            <a:xfrm flipH="1">
              <a:off x="5029200" y="5410776"/>
              <a:ext cx="914400" cy="12412"/>
            </a:xfrm>
            <a:prstGeom prst="line">
              <a:avLst/>
            </a:prstGeom>
            <a:ln w="15875">
              <a:solidFill>
                <a:srgbClr val="C00000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II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pair</a:t>
            </a:r>
            <a:r>
              <a:rPr lang="en-US" dirty="0"/>
              <a:t> —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make_pair</a:t>
            </a:r>
            <a:r>
              <a:rPr lang="en-US" dirty="0"/>
              <a:t> </a:t>
            </a:r>
            <a:r>
              <a:rPr lang="en-US" dirty="0" smtClean="0"/>
              <a:t>[2/2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Here is another use of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make_pair</a:t>
            </a:r>
            <a:r>
              <a:rPr lang="en-US" dirty="0" smtClean="0"/>
              <a:t>, to add an item to the end of a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 smtClean="0"/>
              <a:t>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pair</a:t>
            </a:r>
            <a:r>
              <a:rPr lang="en-US" dirty="0" smtClean="0"/>
              <a:t> values.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ector&lt;pair&lt;string,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vp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vp.push_back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make_pair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("Zebra", 42))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dirty="0" smtClean="0"/>
              <a:t>But note that we can also just use curly braces.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vp.push_back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({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Whale"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13})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Data II</a:t>
            </a:r>
            <a:br>
              <a:rPr lang="en-US" dirty="0" smtClean="0"/>
            </a:br>
            <a:r>
              <a:rPr lang="en-US" dirty="0" smtClean="0"/>
              <a:t>Notes 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third—and most important—reason to learn about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pair</a:t>
            </a:r>
            <a:r>
              <a:rPr lang="en-US" dirty="0" smtClean="0"/>
              <a:t>, is that the C++ Standard Library includes containers that hold associative datasets. These containers are implemented as collections of key-value pairs, with each key-value pair stored as a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pair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So we will need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pair</a:t>
            </a:r>
            <a:r>
              <a:rPr lang="en-US" dirty="0" smtClean="0"/>
              <a:t> when we cover associative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987642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II</a:t>
            </a:r>
            <a:br>
              <a:rPr lang="en-US" dirty="0"/>
            </a:br>
            <a:r>
              <a:rPr lang="en-US" dirty="0"/>
              <a:t>Notes </a:t>
            </a:r>
            <a:r>
              <a:rPr lang="en-US" dirty="0" smtClean="0"/>
              <a:t>[2/2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A final note, for interested students: the C++ Standard Library also includes a record-data type that can have more than two fields: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tuple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#include &lt;tuple&gt;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using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::tuple;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using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::get;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using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make_tuple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sz="1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tuple&lt;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, double, bool&gt; tt1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{ 37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, 5.4, true };</a:t>
            </a:r>
            <a:br>
              <a:rPr lang="en-US" sz="1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&lt;&lt; get&lt;0&gt;(tt1) &lt;&lt;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;  // Prints "37"</a:t>
            </a:r>
            <a:br>
              <a:rPr lang="en-US" sz="1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&lt;&lt; get&lt;1&gt;(tt1) &lt;&lt;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;  // Prints "5.4"</a:t>
            </a:r>
            <a:br>
              <a:rPr lang="en-US" sz="1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tuple&lt;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, string,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&gt; tt2;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tt2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{77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, 88, "spaghetti",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123};</a:t>
            </a:r>
            <a:br>
              <a:rPr lang="en-US" sz="1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auto tt3 =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make_tuple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(true, 13, 22.66, 'a');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67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br>
              <a:rPr lang="en-US" dirty="0" smtClean="0"/>
            </a:br>
            <a:r>
              <a:rPr lang="en-US" dirty="0" smtClean="0"/>
              <a:t>Structured </a:t>
            </a:r>
            <a:r>
              <a:rPr lang="en-US" dirty="0"/>
              <a:t>Data </a:t>
            </a:r>
            <a:r>
              <a:rPr lang="en-US" dirty="0" smtClean="0"/>
              <a:t>I —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many different kinds of datasets. However, the majority of the datasets we work with are captured by the following three broad categories.</a:t>
            </a:r>
          </a:p>
          <a:p>
            <a:pPr marL="0" indent="0">
              <a:buNone/>
            </a:pPr>
            <a:r>
              <a:rPr lang="en-US" b="1" dirty="0"/>
              <a:t>Sequence</a:t>
            </a:r>
            <a:r>
              <a:rPr lang="en-US" dirty="0"/>
              <a:t> Data</a:t>
            </a:r>
          </a:p>
          <a:p>
            <a:pPr lvl="1"/>
            <a:r>
              <a:rPr lang="en-US" dirty="0" smtClean="0"/>
              <a:t>An arbitrarily-sized </a:t>
            </a:r>
            <a:r>
              <a:rPr lang="en-US" dirty="0"/>
              <a:t>collection of </a:t>
            </a:r>
            <a:r>
              <a:rPr lang="en-US" dirty="0" smtClean="0"/>
              <a:t>items</a:t>
            </a:r>
            <a:r>
              <a:rPr lang="en-US" dirty="0"/>
              <a:t>, usually all of the same type, that appear in some </a:t>
            </a:r>
            <a:r>
              <a:rPr lang="en-US" dirty="0" smtClean="0"/>
              <a:t>order.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Associative</a:t>
            </a:r>
            <a:r>
              <a:rPr lang="en-US" dirty="0"/>
              <a:t> Data</a:t>
            </a:r>
          </a:p>
          <a:p>
            <a:pPr lvl="1"/>
            <a:r>
              <a:rPr lang="en-US" dirty="0" smtClean="0"/>
              <a:t>An arbitrarily-sized </a:t>
            </a:r>
            <a:r>
              <a:rPr lang="en-US" dirty="0"/>
              <a:t>collection </a:t>
            </a:r>
            <a:r>
              <a:rPr lang="en-US" dirty="0" smtClean="0"/>
              <a:t>of items, usually all of the same type, with lookup done by </a:t>
            </a:r>
            <a:r>
              <a:rPr lang="en-US" b="1" dirty="0" smtClean="0"/>
              <a:t>key</a:t>
            </a:r>
            <a:r>
              <a:rPr lang="en-US" dirty="0" smtClean="0"/>
              <a:t>. There is often an associated value.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Record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A collection of a fixed number of </a:t>
            </a:r>
            <a:r>
              <a:rPr lang="en-US" dirty="0" smtClean="0"/>
              <a:t>items, each of a specified type. The types may be different. </a:t>
            </a:r>
            <a:r>
              <a:rPr lang="en-US" dirty="0"/>
              <a:t>Each </a:t>
            </a:r>
            <a:r>
              <a:rPr lang="en-US" dirty="0" smtClean="0"/>
              <a:t>item </a:t>
            </a:r>
            <a:r>
              <a:rPr lang="en-US" dirty="0"/>
              <a:t>is a </a:t>
            </a:r>
            <a:r>
              <a:rPr lang="en-US" b="1" dirty="0"/>
              <a:t>field</a:t>
            </a:r>
            <a:r>
              <a:rPr lang="en-US" dirty="0"/>
              <a:t> of the </a:t>
            </a:r>
            <a:r>
              <a:rPr lang="en-US" dirty="0" smtClean="0"/>
              <a:t>record.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27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Structured Data I —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 smtClean="0"/>
              <a:t> [1/4]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, which is part of the core C++ language, is </a:t>
            </a:r>
            <a:r>
              <a:rPr lang="en-US" dirty="0" smtClean="0"/>
              <a:t>a way </a:t>
            </a:r>
            <a:r>
              <a:rPr lang="en-US" dirty="0"/>
              <a:t>of </a:t>
            </a:r>
            <a:r>
              <a:rPr lang="en-US" dirty="0" smtClean="0"/>
              <a:t>creating a new type </a:t>
            </a:r>
            <a:r>
              <a:rPr lang="en-US" dirty="0"/>
              <a:t>to hold record data. Since it is part of the core language, there is no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#include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Here </a:t>
            </a:r>
            <a:r>
              <a:rPr lang="en-US" dirty="0"/>
              <a:t>is an example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 definition.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Person {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string name;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zip;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age;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5201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Structured Data I —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 </a:t>
            </a:r>
            <a:r>
              <a:rPr lang="en-US" dirty="0" smtClean="0"/>
              <a:t>[2/4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"/>
              </a:rPr>
              <a:t>s</a:t>
            </a:r>
            <a:r>
              <a:rPr lang="en-US" dirty="0" err="1" smtClean="0">
                <a:latin typeface="Courier"/>
              </a:rPr>
              <a:t>truct</a:t>
            </a:r>
            <a:r>
              <a:rPr lang="en-US" dirty="0" smtClean="0"/>
              <a:t> defines a new type. We can</a:t>
            </a:r>
            <a:br>
              <a:rPr lang="en-US" dirty="0" smtClean="0"/>
            </a:br>
            <a:r>
              <a:rPr lang="en-US" dirty="0" smtClean="0"/>
              <a:t>use it just like any other type.</a:t>
            </a:r>
          </a:p>
          <a:p>
            <a:pPr marL="0" indent="0">
              <a:buNone/>
            </a:pPr>
            <a:r>
              <a:rPr lang="en-US" dirty="0" smtClean="0"/>
              <a:t>Declare a variable of a </a:t>
            </a:r>
            <a:r>
              <a:rPr lang="en-US" dirty="0" err="1" smtClean="0">
                <a:latin typeface="Courier"/>
              </a:rPr>
              <a:t>struct</a:t>
            </a:r>
            <a:r>
              <a:rPr lang="en-US" dirty="0" smtClean="0"/>
              <a:t> type.</a:t>
            </a:r>
            <a:br>
              <a:rPr lang="en-US" dirty="0" smtClean="0"/>
            </a:br>
            <a:r>
              <a:rPr lang="en-US" dirty="0" smtClean="0"/>
              <a:t>Such a variable is called an </a:t>
            </a:r>
            <a:r>
              <a:rPr lang="en-US" b="1" dirty="0" smtClean="0"/>
              <a:t>object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Person p1;</a:t>
            </a:r>
          </a:p>
          <a:p>
            <a:pPr marL="0" indent="0">
              <a:buNone/>
            </a:pPr>
            <a:r>
              <a:rPr lang="en-US" dirty="0" smtClean="0"/>
              <a:t>Pass it to a function and/or return it from a function.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Person </a:t>
            </a:r>
            <a:r>
              <a:rPr lang="en-US" dirty="0" err="1">
                <a:latin typeface="Courier"/>
              </a:rPr>
              <a:t>fff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const</a:t>
            </a:r>
            <a:r>
              <a:rPr lang="en-US" dirty="0">
                <a:latin typeface="Courier"/>
              </a:rPr>
              <a:t> Person &amp; p);</a:t>
            </a:r>
          </a:p>
          <a:p>
            <a:pPr marL="0" indent="0">
              <a:buNone/>
            </a:pPr>
            <a:r>
              <a:rPr lang="en-US" dirty="0" smtClean="0"/>
              <a:t>Put it in a vector.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vector&lt;Person&gt; </a:t>
            </a:r>
            <a:r>
              <a:rPr lang="en-US" dirty="0" err="1">
                <a:latin typeface="Courier"/>
              </a:rPr>
              <a:t>vp</a:t>
            </a:r>
            <a:r>
              <a:rPr lang="en-US" dirty="0">
                <a:latin typeface="Courier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7787" y="1828800"/>
            <a:ext cx="2667000" cy="1631216"/>
          </a:xfrm>
          <a:prstGeom prst="rect">
            <a:avLst/>
          </a:prstGeom>
          <a:noFill/>
          <a:ln w="15875">
            <a:solidFill>
              <a:srgbClr val="98989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Person {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string name;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zip;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age;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};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3400425" y="3686176"/>
            <a:ext cx="209550" cy="2438400"/>
          </a:xfrm>
          <a:prstGeom prst="leftBrace">
            <a:avLst>
              <a:gd name="adj1" fmla="val 53745"/>
              <a:gd name="adj2" fmla="val 7942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4276630" y="5086950"/>
            <a:ext cx="422370" cy="39945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98999" y="5167166"/>
            <a:ext cx="4054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When passing objects, we generally prefer passing by reference-to-</a:t>
            </a:r>
            <a:r>
              <a:rPr lang="en-US" sz="1600" dirty="0" err="1" smtClean="0">
                <a:solidFill>
                  <a:srgbClr val="C00000"/>
                </a:solidFill>
              </a:rPr>
              <a:t>const</a:t>
            </a:r>
            <a:r>
              <a:rPr lang="en-US" sz="1600" dirty="0" smtClean="0">
                <a:solidFill>
                  <a:srgbClr val="C00000"/>
                </a:solidFill>
              </a:rPr>
              <a:t> over passing by value, since objects may be large and time-consuming to copy.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74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Structured Data I —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 </a:t>
            </a:r>
            <a:r>
              <a:rPr lang="en-US" dirty="0" smtClean="0"/>
              <a:t>[3/4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To access an individual member,</a:t>
            </a:r>
            <a:br>
              <a:rPr lang="en-US" sz="1800" dirty="0" smtClean="0"/>
            </a:br>
            <a:r>
              <a:rPr lang="en-US" sz="1800" dirty="0" smtClean="0"/>
              <a:t>use</a:t>
            </a:r>
            <a:r>
              <a:rPr lang="en-US" sz="1800" dirty="0"/>
              <a:t> </a:t>
            </a:r>
            <a:r>
              <a:rPr lang="en-US" sz="1800" dirty="0" smtClean="0"/>
              <a:t>the dot (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800" dirty="0" smtClean="0"/>
              <a:t>) operator. Before the</a:t>
            </a:r>
            <a:br>
              <a:rPr lang="en-US" sz="1800" dirty="0" smtClean="0"/>
            </a:br>
            <a:r>
              <a:rPr lang="en-US" sz="1800" dirty="0" smtClean="0"/>
              <a:t>dot</a:t>
            </a:r>
            <a:r>
              <a:rPr lang="en-US" sz="1800" dirty="0"/>
              <a:t> </a:t>
            </a:r>
            <a:r>
              <a:rPr lang="en-US" sz="1800" dirty="0" smtClean="0"/>
              <a:t>is the name of the object. After</a:t>
            </a:r>
            <a:br>
              <a:rPr lang="en-US" sz="1800" dirty="0" smtClean="0"/>
            </a:br>
            <a:r>
              <a:rPr lang="en-US" sz="1800" dirty="0" smtClean="0"/>
              <a:t>the</a:t>
            </a:r>
            <a:r>
              <a:rPr lang="en-US" sz="1800" dirty="0"/>
              <a:t> </a:t>
            </a:r>
            <a:r>
              <a:rPr lang="en-US" sz="1800" dirty="0" smtClean="0"/>
              <a:t>dot is the name of the member.</a:t>
            </a:r>
          </a:p>
          <a:p>
            <a:pPr marL="0" indent="0"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&lt;&lt; p1.name &lt;&lt;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/>
              <a:t>The object-dot-member construction gives an </a:t>
            </a:r>
            <a:r>
              <a:rPr lang="en-US" sz="1800" dirty="0" err="1" smtClean="0"/>
              <a:t>Lvalue</a:t>
            </a:r>
            <a:r>
              <a:rPr lang="en-US" sz="1800" dirty="0" smtClean="0"/>
              <a:t>. So we can set a member of an object just like any variable.</a:t>
            </a:r>
          </a:p>
          <a:p>
            <a:pPr marL="0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p1.name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 "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Phimbert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Phlob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600200"/>
            <a:ext cx="2667000" cy="1631216"/>
          </a:xfrm>
          <a:prstGeom prst="rect">
            <a:avLst/>
          </a:prstGeom>
          <a:noFill/>
          <a:ln w="15875">
            <a:solidFill>
              <a:srgbClr val="98989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Person {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string name;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zip;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age;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};</a:t>
            </a:r>
          </a:p>
        </p:txBody>
      </p:sp>
      <p:sp>
        <p:nvSpPr>
          <p:cNvPr id="6" name="Left Brace 5"/>
          <p:cNvSpPr/>
          <p:nvPr/>
        </p:nvSpPr>
        <p:spPr>
          <a:xfrm rot="10800000">
            <a:off x="7772400" y="2006025"/>
            <a:ext cx="152400" cy="914400"/>
          </a:xfrm>
          <a:prstGeom prst="leftBrace">
            <a:avLst>
              <a:gd name="adj1" fmla="val 537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48600" y="3072825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M</a:t>
            </a:r>
            <a:r>
              <a:rPr lang="en-US" sz="1600" b="1" dirty="0" smtClean="0">
                <a:solidFill>
                  <a:srgbClr val="C00000"/>
                </a:solidFill>
              </a:rPr>
              <a:t>embers</a:t>
            </a:r>
            <a:r>
              <a:rPr lang="en-US" sz="1600" dirty="0" smtClean="0">
                <a:solidFill>
                  <a:srgbClr val="C00000"/>
                </a:solidFill>
              </a:rPr>
              <a:t> of </a:t>
            </a:r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Person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2000" y="2539425"/>
            <a:ext cx="0" cy="533400"/>
          </a:xfrm>
          <a:prstGeom prst="line">
            <a:avLst/>
          </a:prstGeom>
          <a:ln w="15875">
            <a:solidFill>
              <a:srgbClr val="C00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8001000" y="2463225"/>
            <a:ext cx="381000" cy="762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69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Structured Data I —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 </a:t>
            </a:r>
            <a:r>
              <a:rPr lang="en-US" dirty="0" smtClean="0"/>
              <a:t>[4/4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We can set all members of an object when we declare it, using </a:t>
            </a:r>
            <a:r>
              <a:rPr lang="en-US" sz="1800" dirty="0"/>
              <a:t>braces-based </a:t>
            </a:r>
            <a:r>
              <a:rPr lang="en-US" sz="1800" dirty="0" smtClean="0"/>
              <a:t>initialization.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Person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p3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{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"Sassafras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Smugg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", 63701,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37 };</a:t>
            </a:r>
          </a:p>
          <a:p>
            <a:pPr marL="0" indent="0">
              <a:buNone/>
            </a:pPr>
            <a:r>
              <a:rPr lang="en-US" sz="1800" dirty="0" smtClean="0"/>
              <a:t>We can assign an object to another object of the same type.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Person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p4;</a:t>
            </a:r>
            <a:br>
              <a:rPr lang="en-US" sz="1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p4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 p3;</a:t>
            </a:r>
          </a:p>
          <a:p>
            <a:pPr marL="0" indent="0">
              <a:buNone/>
            </a:pPr>
            <a:r>
              <a:rPr lang="en-US" sz="1800" dirty="0"/>
              <a:t>W</a:t>
            </a:r>
            <a:r>
              <a:rPr lang="en-US" sz="1800" dirty="0" smtClean="0"/>
              <a:t>e cannot modify the members of a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sz="1800" dirty="0" smtClean="0"/>
              <a:t> object, so we</a:t>
            </a:r>
            <a:br>
              <a:rPr lang="en-US" sz="1800" dirty="0" smtClean="0"/>
            </a:br>
            <a:r>
              <a:rPr lang="en-US" sz="1800" dirty="0" smtClean="0"/>
              <a:t>usually initialize it in one of the above ways.</a:t>
            </a:r>
          </a:p>
          <a:p>
            <a:pPr marL="0" indent="0"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Person p5 { "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Beex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Blimpin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",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99701, 103 };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Person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my_best_friend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p3;</a:t>
            </a:r>
            <a:br>
              <a:rPr lang="en-US" sz="1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p5.age = 104;  ERROR! Does not compile</a:t>
            </a:r>
          </a:p>
        </p:txBody>
      </p:sp>
    </p:spTree>
    <p:extLst>
      <p:ext uri="{BB962C8B-B14F-4D97-AF65-F5344CB8AC3E}">
        <p14:creationId xmlns:p14="http://schemas.microsoft.com/office/powerpoint/2010/main" val="304786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II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pair</a:t>
            </a:r>
            <a:r>
              <a:rPr lang="en-US" dirty="0"/>
              <a:t> — Basics </a:t>
            </a:r>
            <a:r>
              <a:rPr lang="en-US" dirty="0" smtClean="0"/>
              <a:t>[1/3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 smtClean="0"/>
              <a:t> allows us to store record data with any fixed number of fields, of specified types.</a:t>
            </a:r>
          </a:p>
          <a:p>
            <a:pPr marL="0" indent="0">
              <a:buNone/>
            </a:pPr>
            <a:r>
              <a:rPr lang="en-US" dirty="0" smtClean="0"/>
              <a:t>The special case of a record with two fields is very common. For this, the C++ Standard Library offers a pre-made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 smtClean="0"/>
              <a:t> called “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pair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pair</a:t>
            </a:r>
            <a:r>
              <a:rPr lang="en-US" dirty="0" smtClean="0"/>
              <a:t> is declared in header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&lt;utility</a:t>
            </a:r>
            <a:r>
              <a:rPr lang="en-US" dirty="0" smtClean="0"/>
              <a:t>&gt;. Like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 smtClean="0"/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pair</a:t>
            </a:r>
            <a:r>
              <a:rPr lang="en-US" dirty="0" smtClean="0"/>
              <a:t> is a </a:t>
            </a:r>
            <a:r>
              <a:rPr lang="en-US" b="1" dirty="0" smtClean="0"/>
              <a:t>template</a:t>
            </a:r>
            <a:r>
              <a:rPr lang="en-US" dirty="0" smtClean="0"/>
              <a:t> that we can use to make new types.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#include &lt;utility&gt;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using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::pair;</a:t>
            </a:r>
          </a:p>
        </p:txBody>
      </p:sp>
    </p:spTree>
    <p:extLst>
      <p:ext uri="{BB962C8B-B14F-4D97-AF65-F5344CB8AC3E}">
        <p14:creationId xmlns:p14="http://schemas.microsoft.com/office/powerpoint/2010/main" val="125617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II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pair</a:t>
            </a:r>
            <a:r>
              <a:rPr lang="en-US" dirty="0"/>
              <a:t> — Basics </a:t>
            </a:r>
            <a:r>
              <a:rPr lang="en-US" dirty="0" smtClean="0"/>
              <a:t>[2/3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Recall: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sz="1800" dirty="0" smtClean="0"/>
              <a:t> takes a </a:t>
            </a:r>
            <a:r>
              <a:rPr lang="en-US" sz="1800" b="1" dirty="0" smtClean="0"/>
              <a:t>template argument</a:t>
            </a:r>
            <a:r>
              <a:rPr lang="en-US" sz="1800" dirty="0" smtClean="0"/>
              <a:t>, which is a type.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vector&lt;string&gt;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vv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pair</a:t>
            </a:r>
            <a:r>
              <a:rPr lang="en-US" sz="1800" dirty="0" smtClean="0"/>
              <a:t> has two template arguments; both are types.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pair &lt;string,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&gt; pp;</a:t>
            </a:r>
          </a:p>
          <a:p>
            <a:pPr marL="0" indent="0">
              <a:buNone/>
            </a:pPr>
            <a:r>
              <a:rPr lang="en-US" sz="1800" dirty="0" smtClean="0"/>
              <a:t>A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pair</a:t>
            </a:r>
            <a:r>
              <a:rPr lang="en-US" sz="1800" dirty="0" smtClean="0"/>
              <a:t> is a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dirty="0" smtClean="0"/>
              <a:t> with two fields, one of the first type, named “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first</a:t>
            </a:r>
            <a:r>
              <a:rPr lang="en-US" sz="1800" dirty="0" smtClean="0"/>
              <a:t>”, and one of the second type, named “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second</a:t>
            </a:r>
            <a:r>
              <a:rPr lang="en-US" sz="1800" dirty="0" smtClean="0"/>
              <a:t>”. So “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pair &lt;Type1, Type2&gt;</a:t>
            </a:r>
            <a:r>
              <a:rPr lang="en-US" sz="1800" dirty="0" smtClean="0"/>
              <a:t>” acts as if it is defined as follows.</a:t>
            </a:r>
          </a:p>
          <a:p>
            <a:pPr marL="0" indent="0"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800" dirty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{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Type1 first;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Type2 second;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};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133600" y="2453640"/>
            <a:ext cx="6248400" cy="838200"/>
            <a:chOff x="2362200" y="2514600"/>
            <a:chExt cx="6248400" cy="838200"/>
          </a:xfrm>
        </p:grpSpPr>
        <p:cxnSp>
          <p:nvCxnSpPr>
            <p:cNvPr id="4" name="Straight Connector 3"/>
            <p:cNvCxnSpPr/>
            <p:nvPr/>
          </p:nvCxnSpPr>
          <p:spPr>
            <a:xfrm flipH="1" flipV="1">
              <a:off x="6934200" y="2667000"/>
              <a:ext cx="228600" cy="152400"/>
            </a:xfrm>
            <a:prstGeom prst="line">
              <a:avLst/>
            </a:prstGeom>
            <a:ln w="15875">
              <a:solidFill>
                <a:srgbClr val="C00000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7162800" y="26670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</a:rPr>
                <a:t>Template arguments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 flipV="1">
              <a:off x="2514600" y="2514600"/>
              <a:ext cx="228600" cy="152400"/>
            </a:xfrm>
            <a:prstGeom prst="line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743200" y="2667000"/>
              <a:ext cx="4191000" cy="0"/>
            </a:xfrm>
            <a:prstGeom prst="line">
              <a:avLst/>
            </a:prstGeom>
            <a:ln w="15875">
              <a:solidFill>
                <a:srgbClr val="C00000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362200" y="3200400"/>
              <a:ext cx="228600" cy="152400"/>
            </a:xfrm>
            <a:prstGeom prst="line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124200" y="3200400"/>
              <a:ext cx="228600" cy="152400"/>
            </a:xfrm>
            <a:prstGeom prst="line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590800" y="3200400"/>
              <a:ext cx="4343400" cy="0"/>
            </a:xfrm>
            <a:prstGeom prst="line">
              <a:avLst/>
            </a:prstGeom>
            <a:ln w="15875">
              <a:solidFill>
                <a:srgbClr val="C00000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6934200" y="3048000"/>
              <a:ext cx="228600" cy="152400"/>
            </a:xfrm>
            <a:prstGeom prst="line">
              <a:avLst/>
            </a:prstGeom>
            <a:ln w="15875">
              <a:solidFill>
                <a:srgbClr val="C00000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804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II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pair</a:t>
            </a:r>
            <a:r>
              <a:rPr lang="en-US" dirty="0"/>
              <a:t> — </a:t>
            </a:r>
            <a:r>
              <a:rPr lang="en-US" dirty="0" smtClean="0"/>
              <a:t>Basics [3/3]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Here are some example uses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pair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pair&lt;string,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ppa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ppa.first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"Zebra";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ppa.second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42;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pair&lt;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double&gt; ppb { 37, 98.6 };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pair&lt;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double&gt;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ppc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ppb;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auto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ppd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ppb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pair&lt;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ggg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return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{true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37};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4139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2355</TotalTime>
  <Words>770</Words>
  <Application>Microsoft Macintosh PowerPoint</Application>
  <PresentationFormat>On-screen Show (4:3)</PresentationFormat>
  <Paragraphs>80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Advantage</vt:lpstr>
      <vt:lpstr>CS 201 </vt:lpstr>
      <vt:lpstr>Review Structured Data I — Datasets</vt:lpstr>
      <vt:lpstr>Review Structured Data I — struct [1/4]</vt:lpstr>
      <vt:lpstr>Review Structured Data I — struct [2/4]</vt:lpstr>
      <vt:lpstr>Review Structured Data I — struct [3/4]</vt:lpstr>
      <vt:lpstr>Review Structured Data I — struct [4/4]</vt:lpstr>
      <vt:lpstr>Structured Data II pair — Basics [1/3]</vt:lpstr>
      <vt:lpstr>Structured Data II pair — Basics [2/3]</vt:lpstr>
      <vt:lpstr>Structured Data II pair — Basics [3/3]</vt:lpstr>
      <vt:lpstr>Structured Data II pair — Comparisons</vt:lpstr>
      <vt:lpstr>Structured Data II pair — make_pair [1/2]</vt:lpstr>
      <vt:lpstr>Structured Data II pair — make_pair [2/2]</vt:lpstr>
      <vt:lpstr>Structured Data II Notes [1/2]</vt:lpstr>
      <vt:lpstr>Structured Data II Notes [2/2]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</dc:title>
  <dc:creator>Chris Hartman</dc:creator>
  <cp:lastModifiedBy>Chris Hartman</cp:lastModifiedBy>
  <cp:revision>324</cp:revision>
  <dcterms:created xsi:type="dcterms:W3CDTF">2017-08-28T16:16:28Z</dcterms:created>
  <dcterms:modified xsi:type="dcterms:W3CDTF">2018-10-26T16:07:56Z</dcterms:modified>
</cp:coreProperties>
</file>