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5" r:id="rId2"/>
    <p:sldId id="728" r:id="rId3"/>
    <p:sldId id="752" r:id="rId4"/>
    <p:sldId id="745" r:id="rId5"/>
    <p:sldId id="757" r:id="rId6"/>
    <p:sldId id="783" r:id="rId7"/>
    <p:sldId id="786" r:id="rId8"/>
    <p:sldId id="789" r:id="rId9"/>
    <p:sldId id="831" r:id="rId10"/>
    <p:sldId id="830" r:id="rId11"/>
    <p:sldId id="797" r:id="rId12"/>
    <p:sldId id="804" r:id="rId13"/>
    <p:sldId id="803" r:id="rId14"/>
    <p:sldId id="805" r:id="rId15"/>
    <p:sldId id="808" r:id="rId16"/>
    <p:sldId id="810" r:id="rId17"/>
    <p:sldId id="834" r:id="rId18"/>
    <p:sldId id="814" r:id="rId19"/>
    <p:sldId id="815" r:id="rId20"/>
    <p:sldId id="816" r:id="rId21"/>
    <p:sldId id="822" r:id="rId22"/>
    <p:sldId id="825" r:id="rId23"/>
    <p:sldId id="827" r:id="rId24"/>
    <p:sldId id="775" r:id="rId25"/>
    <p:sldId id="774" r:id="rId26"/>
    <p:sldId id="832" r:id="rId27"/>
    <p:sldId id="833" r:id="rId28"/>
    <p:sldId id="77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D9FF"/>
    <a:srgbClr val="3B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87"/>
  </p:normalViewPr>
  <p:slideViewPr>
    <p:cSldViewPr snapToObjects="1">
      <p:cViewPr varScale="1">
        <p:scale>
          <a:sx n="124" d="100"/>
          <a:sy n="124" d="100"/>
        </p:scale>
        <p:origin x="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39182-2479-1345-8296-6A63D334510D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CA189-65D8-0241-A6DC-946B0E6D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6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96370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52600"/>
            <a:ext cx="7556313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201</a:t>
            </a:r>
            <a:br>
              <a:rPr lang="en-US" dirty="0"/>
            </a:br>
            <a:r>
              <a:rPr lang="en-US" sz="1800" dirty="0"/>
              <a:t>Friday, March 23, 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</a:p>
        </p:txBody>
      </p:sp>
    </p:spTree>
    <p:extLst>
      <p:ext uri="{BB962C8B-B14F-4D97-AF65-F5344CB8AC3E}">
        <p14:creationId xmlns:p14="http://schemas.microsoft.com/office/powerpoint/2010/main" val="51714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en-US" dirty="0"/>
              <a:t> — Basics [1/5]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C++ Standard Library contains a number of </a:t>
            </a:r>
            <a:r>
              <a:rPr lang="en-US" b="1" dirty="0"/>
              <a:t>associative containers</a:t>
            </a:r>
            <a:r>
              <a:rPr lang="en-US" dirty="0"/>
              <a:t>: containers aimed at storing associative datasets and handling them efficiently.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map</a:t>
            </a:r>
            <a:r>
              <a:rPr lang="en-US" dirty="0"/>
              <a:t>, declared in header </a:t>
            </a:r>
            <a:r>
              <a:rPr lang="en-US" dirty="0">
                <a:latin typeface="Courier"/>
              </a:rPr>
              <a:t>&lt;map&gt;</a:t>
            </a:r>
            <a:r>
              <a:rPr lang="en-US" dirty="0"/>
              <a:t>, is perhaps the most important.</a:t>
            </a:r>
          </a:p>
          <a:p>
            <a:pPr marL="0" indent="0">
              <a:buNone/>
            </a:pPr>
            <a:r>
              <a:rPr lang="en-US" dirty="0">
                <a:latin typeface="Courier"/>
                <a:sym typeface="Wingdings" panose="05000000000000000000" pitchFamily="2" charset="2"/>
              </a:rPr>
              <a:t>#include &lt;map&gt;</a:t>
            </a:r>
            <a:br>
              <a:rPr lang="en-US" dirty="0">
                <a:latin typeface="Courier"/>
                <a:sym typeface="Wingdings" panose="05000000000000000000" pitchFamily="2" charset="2"/>
              </a:rPr>
            </a:br>
            <a:r>
              <a:rPr lang="en-US" dirty="0">
                <a:latin typeface="Courier"/>
                <a:sym typeface="Wingdings" panose="05000000000000000000" pitchFamily="2" charset="2"/>
              </a:rPr>
              <a:t>using </a:t>
            </a:r>
            <a:r>
              <a:rPr lang="en-US" dirty="0" err="1">
                <a:latin typeface="Courier"/>
                <a:sym typeface="Wingdings" panose="05000000000000000000" pitchFamily="2" charset="2"/>
              </a:rPr>
              <a:t>std</a:t>
            </a:r>
            <a:r>
              <a:rPr lang="en-US" dirty="0">
                <a:latin typeface="Courier"/>
                <a:sym typeface="Wingdings" panose="05000000000000000000" pitchFamily="2" charset="2"/>
              </a:rPr>
              <a:t>::map;</a:t>
            </a:r>
          </a:p>
          <a:p>
            <a:pPr marL="0" indent="0">
              <a:buNone/>
            </a:pPr>
            <a:r>
              <a:rPr lang="en-US" dirty="0">
                <a:latin typeface="Courier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 is a template that takes two template arguments: the type of a key, and the type of the associated value.</a:t>
            </a:r>
          </a:p>
          <a:p>
            <a:pPr marL="0" indent="0">
              <a:buNone/>
            </a:pPr>
            <a:r>
              <a:rPr lang="en-US" dirty="0">
                <a:latin typeface="Courier"/>
                <a:sym typeface="Wingdings" panose="05000000000000000000" pitchFamily="2" charset="2"/>
              </a:rPr>
              <a:t>map&lt;string, </a:t>
            </a:r>
            <a:r>
              <a:rPr lang="en-US" dirty="0" err="1">
                <a:latin typeface="Courier"/>
                <a:sym typeface="Wingdings" panose="05000000000000000000" pitchFamily="2" charset="2"/>
              </a:rPr>
              <a:t>int</a:t>
            </a:r>
            <a:r>
              <a:rPr lang="en-US" dirty="0">
                <a:latin typeface="Courier"/>
                <a:sym typeface="Wingdings" panose="05000000000000000000" pitchFamily="2" charset="2"/>
              </a:rPr>
              <a:t>&gt; m;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295400" y="5410200"/>
            <a:ext cx="76200" cy="304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6586" y="5715000"/>
            <a:ext cx="149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Keys have type </a:t>
            </a:r>
            <a:r>
              <a:rPr lang="en-US" sz="1600" dirty="0">
                <a:solidFill>
                  <a:srgbClr val="C00000"/>
                </a:solidFill>
                <a:latin typeface="Courier"/>
              </a:rPr>
              <a:t>string</a:t>
            </a:r>
            <a:r>
              <a:rPr lang="en-US" sz="16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3600" y="5716893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Associated values have type </a:t>
            </a:r>
            <a:r>
              <a:rPr lang="en-US" sz="1600" dirty="0">
                <a:solidFill>
                  <a:srgbClr val="C00000"/>
                </a:solidFill>
                <a:latin typeface="Courier"/>
              </a:rPr>
              <a:t>int</a:t>
            </a:r>
            <a:r>
              <a:rPr lang="en-US" sz="1600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2743200" y="5424792"/>
            <a:ext cx="76200" cy="290208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181600"/>
            <a:ext cx="3810000" cy="1077218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Today, we cover how to </a:t>
            </a:r>
            <a:r>
              <a:rPr lang="en-US" sz="1600" i="1" dirty="0">
                <a:solidFill>
                  <a:srgbClr val="C00000"/>
                </a:solidFill>
              </a:rPr>
              <a:t>use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en-US" sz="1600" dirty="0">
                <a:solidFill>
                  <a:srgbClr val="C00000"/>
                </a:solidFill>
              </a:rPr>
              <a:t>, not how it is put together. We will say a bit about its implementation later in the semester. For the full story, see CS 311.</a:t>
            </a:r>
          </a:p>
        </p:txBody>
      </p:sp>
    </p:spTree>
    <p:extLst>
      <p:ext uri="{BB962C8B-B14F-4D97-AF65-F5344CB8AC3E}">
        <p14:creationId xmlns:p14="http://schemas.microsoft.com/office/powerpoint/2010/main" val="58955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en-US" dirty="0"/>
              <a:t> — Basics [2/5]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 can be used much like a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vector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 has a bracket operator; a key goes between the brackets. The value we get is the associated value.</a:t>
            </a:r>
          </a:p>
          <a:p>
            <a:pPr marL="0" indent="0">
              <a:buNone/>
            </a:pPr>
            <a:r>
              <a:rPr lang="en-US" dirty="0">
                <a:latin typeface="Courier"/>
                <a:sym typeface="Wingdings" panose="05000000000000000000" pitchFamily="2" charset="2"/>
              </a:rPr>
              <a:t>map&lt;string, </a:t>
            </a:r>
            <a:r>
              <a:rPr lang="en-US" dirty="0" err="1">
                <a:latin typeface="Courier"/>
                <a:sym typeface="Wingdings" panose="05000000000000000000" pitchFamily="2" charset="2"/>
              </a:rPr>
              <a:t>int</a:t>
            </a:r>
            <a:r>
              <a:rPr lang="en-US" dirty="0">
                <a:latin typeface="Courier"/>
                <a:sym typeface="Wingdings" panose="05000000000000000000" pitchFamily="2" charset="2"/>
              </a:rPr>
              <a:t>&gt; m;</a:t>
            </a:r>
            <a:br>
              <a:rPr lang="en-US" dirty="0">
                <a:latin typeface="Courier"/>
                <a:sym typeface="Wingdings" panose="05000000000000000000" pitchFamily="2" charset="2"/>
              </a:rPr>
            </a:br>
            <a:br>
              <a:rPr lang="en-US" dirty="0">
                <a:latin typeface="Courier"/>
                <a:sym typeface="Wingdings" panose="05000000000000000000" pitchFamily="2" charset="2"/>
              </a:rPr>
            </a:br>
            <a:r>
              <a:rPr lang="en-US" dirty="0">
                <a:latin typeface="Courier"/>
                <a:sym typeface="Wingdings" panose="05000000000000000000" pitchFamily="2" charset="2"/>
              </a:rPr>
              <a:t>m["eel"] = 25;  // Key: "eel", value: 25</a:t>
            </a:r>
            <a:br>
              <a:rPr lang="en-US" dirty="0">
                <a:latin typeface="Courier"/>
                <a:sym typeface="Wingdings" panose="05000000000000000000" pitchFamily="2" charset="2"/>
              </a:rPr>
            </a:br>
            <a:r>
              <a:rPr lang="en-US" dirty="0">
                <a:latin typeface="Courier"/>
                <a:sym typeface="Wingdings" panose="05000000000000000000" pitchFamily="2" charset="2"/>
              </a:rPr>
              <a:t>m["pig"] = 7;   // Key: "pig", value: 7</a:t>
            </a:r>
            <a:br>
              <a:rPr lang="en-US" dirty="0">
                <a:latin typeface="Courier"/>
                <a:sym typeface="Wingdings" panose="05000000000000000000" pitchFamily="2" charset="2"/>
              </a:rPr>
            </a:br>
            <a:br>
              <a:rPr lang="en-US" dirty="0">
                <a:latin typeface="Courier"/>
                <a:sym typeface="Wingdings" panose="05000000000000000000" pitchFamily="2" charset="2"/>
              </a:rPr>
            </a:br>
            <a:r>
              <a:rPr lang="en-US" dirty="0" err="1">
                <a:latin typeface="Courier"/>
                <a:sym typeface="Wingdings" panose="05000000000000000000" pitchFamily="2" charset="2"/>
              </a:rPr>
              <a:t>cout</a:t>
            </a:r>
            <a:r>
              <a:rPr lang="en-US" dirty="0">
                <a:latin typeface="Courier"/>
                <a:sym typeface="Wingdings" panose="05000000000000000000" pitchFamily="2" charset="2"/>
              </a:rPr>
              <a:t> &lt;&lt; m["eel"] &lt;&lt; </a:t>
            </a:r>
            <a:r>
              <a:rPr lang="en-US" dirty="0" err="1">
                <a:latin typeface="Courier"/>
                <a:sym typeface="Wingdings" panose="05000000000000000000" pitchFamily="2" charset="2"/>
              </a:rPr>
              <a:t>endl</a:t>
            </a:r>
            <a:r>
              <a:rPr lang="en-US" dirty="0">
                <a:latin typeface="Courier"/>
                <a:sym typeface="Wingdings" panose="05000000000000000000" pitchFamily="2" charset="2"/>
              </a:rPr>
              <a:t>;  // Prints 25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An important difference is that, in a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i="1" dirty="0">
                <a:sym typeface="Wingdings" panose="05000000000000000000" pitchFamily="2" charset="2"/>
              </a:rPr>
              <a:t>any</a:t>
            </a:r>
            <a:r>
              <a:rPr lang="en-US" dirty="0">
                <a:sym typeface="Wingdings" panose="05000000000000000000" pitchFamily="2" charset="2"/>
              </a:rPr>
              <a:t> key of the proper type can be used. In contrast,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vector</a:t>
            </a:r>
            <a:r>
              <a:rPr lang="en-US" dirty="0">
                <a:sym typeface="Wingdings" panose="05000000000000000000" pitchFamily="2" charset="2"/>
              </a:rPr>
              <a:t> requires an index to be nonnegative and at most </a:t>
            </a:r>
            <a:r>
              <a:rPr lang="en-US" i="1" dirty="0">
                <a:sym typeface="Wingdings" panose="05000000000000000000" pitchFamily="2" charset="2"/>
              </a:rPr>
              <a:t>size</a:t>
            </a:r>
            <a:r>
              <a:rPr lang="mr-IN" dirty="0">
                <a:sym typeface="Wingdings" panose="05000000000000000000" pitchFamily="2" charset="2"/>
              </a:rPr>
              <a:t>–</a:t>
            </a:r>
            <a:r>
              <a:rPr lang="en-US" dirty="0">
                <a:sym typeface="Wingdings" panose="05000000000000000000" pitchFamily="2" charset="2"/>
              </a:rPr>
              <a:t>1.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371600" y="3352800"/>
            <a:ext cx="152400" cy="304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438400" y="3352800"/>
            <a:ext cx="152400" cy="304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52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en-US" dirty="0"/>
              <a:t> — Basics [3/5]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We can use an initializer list with a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. This should be a braces-enclosed list of key-value pairs. Each key-value pair is also given as a braces-enclosed list.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map&lt;string,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&gt; m = {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{ "eel", 25 },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{ "pig",  7 },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{ "cat",  3 },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{ "ape", 49 },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{ "dog", 18 }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};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Unlike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vector</a:t>
            </a:r>
            <a:r>
              <a:rPr lang="en-US" dirty="0">
                <a:sym typeface="Wingdings" panose="05000000000000000000" pitchFamily="2" charset="2"/>
              </a:rPr>
              <a:t>, the order of the key-value pairs in the initializer list does not matter. Reordering the pairs gets us the same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116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en-US" dirty="0"/>
              <a:t> — Basics [4/5]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We can assign a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 to another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. This makes one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 a copy of the other, as we would expect.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map&lt;string,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&gt; m2 = m;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map&lt;string,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&gt; m3;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m3 = m;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auto m4 = m;</a:t>
            </a:r>
          </a:p>
        </p:txBody>
      </p:sp>
    </p:spTree>
    <p:extLst>
      <p:ext uri="{BB962C8B-B14F-4D97-AF65-F5344CB8AC3E}">
        <p14:creationId xmlns:p14="http://schemas.microsoft.com/office/powerpoint/2010/main" val="177848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en-US" dirty="0"/>
              <a:t> — Basics [5/5]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 is </a:t>
            </a:r>
            <a:r>
              <a:rPr lang="en-US" i="1" dirty="0">
                <a:sym typeface="Wingdings" panose="05000000000000000000" pitchFamily="2" charset="2"/>
              </a:rPr>
              <a:t>very useful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One thing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 can do that may not be obvious, is to store a </a:t>
            </a:r>
            <a:r>
              <a:rPr lang="en-US" b="1" dirty="0">
                <a:sym typeface="Wingdings" panose="05000000000000000000" pitchFamily="2" charset="2"/>
              </a:rPr>
              <a:t>sparse</a:t>
            </a:r>
            <a:r>
              <a:rPr lang="en-US" dirty="0">
                <a:sym typeface="Wingdings" panose="05000000000000000000" pitchFamily="2" charset="2"/>
              </a:rPr>
              <a:t> sequence: like a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vector</a:t>
            </a:r>
            <a:r>
              <a:rPr lang="en-US" dirty="0">
                <a:sym typeface="Wingdings" panose="05000000000000000000" pitchFamily="2" charset="2"/>
              </a:rPr>
              <a:t>, but with most indices unused.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map&lt;long long, string&gt;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sparse_data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sparse_data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[34] = "small";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sparse_data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[17058] = "medium";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sparse_data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[1000000000] = "large";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sparse_data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[123456789012] =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gettin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up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thar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";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The more-or-less equivalent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vector</a:t>
            </a:r>
            <a:r>
              <a:rPr lang="en-US" dirty="0">
                <a:sym typeface="Wingdings" panose="05000000000000000000" pitchFamily="2" charset="2"/>
              </a:rPr>
              <a:t> would be enormous. Many systems could not handle it at all. On those that could,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some operations would be very slow. But the above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 holds just four key-value pairs. It is small and fast.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736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en-US" dirty="0"/>
              <a:t> — Iteration [1/3]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 has a member function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size</a:t>
            </a:r>
            <a:r>
              <a:rPr lang="en-US" dirty="0">
                <a:sym typeface="Wingdings" panose="05000000000000000000" pitchFamily="2" charset="2"/>
              </a:rPr>
              <a:t>, just like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vector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string</a:t>
            </a:r>
            <a:r>
              <a:rPr lang="en-US" dirty="0">
                <a:sym typeface="Wingdings" panose="05000000000000000000" pitchFamily="2" charset="2"/>
              </a:rPr>
              <a:t>. This function takes no arguments and returns the number of key-value pairs currently in the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size_t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num_kv_pairs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m.size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However, we do not use this function very often. In particular, we do </a:t>
            </a:r>
            <a:r>
              <a:rPr lang="en-US" i="1" dirty="0">
                <a:sym typeface="Wingdings" panose="05000000000000000000" pitchFamily="2" charset="2"/>
              </a:rPr>
              <a:t>not</a:t>
            </a:r>
            <a:r>
              <a:rPr lang="en-US" dirty="0">
                <a:sym typeface="Wingdings" panose="05000000000000000000" pitchFamily="2" charset="2"/>
              </a:rPr>
              <a:t> use it when iterating over a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for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size_t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m.size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(); ++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  <a:sym typeface="Wingdings" panose="05000000000000000000" pitchFamily="2" charset="2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2000" y="4114800"/>
            <a:ext cx="5334000" cy="838200"/>
          </a:xfrm>
          <a:prstGeom prst="line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838200" y="4267200"/>
            <a:ext cx="5181600" cy="381000"/>
          </a:xfrm>
          <a:prstGeom prst="line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60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en-US" dirty="0"/>
              <a:t> — Iteration [2/4]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To iterate over a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, use a range-based for-loop.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for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const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auto &amp; p : m) {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The iteration variable (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p</a:t>
            </a:r>
            <a:r>
              <a:rPr lang="en-US" dirty="0">
                <a:sym typeface="Wingdings" panose="05000000000000000000" pitchFamily="2" charset="2"/>
              </a:rPr>
              <a:t> in this code) is a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pair</a:t>
            </a:r>
            <a:r>
              <a:rPr lang="en-US" dirty="0">
                <a:sym typeface="Wingdings" panose="05000000000000000000" pitchFamily="2" charset="2"/>
              </a:rPr>
              <a:t>: key &amp; value.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Here is a loop that prints all key-value pairs in a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. Keys appear in sorted order.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for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const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auto &amp; p : m)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auto k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p.first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;   // Key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auto v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p.second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;  // Associated value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&lt;&lt; "Key: " &lt;&lt; k &lt;&lt; ", value: " &lt;&lt; v;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endl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44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0646-1024-A44E-90AF-66330D47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en-US" dirty="0"/>
              <a:t> — Iteration [3/4]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45F4-64AE-6D45-8904-3D6F9E820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Structured binding </a:t>
            </a:r>
            <a:r>
              <a:rPr lang="en-US" dirty="0"/>
              <a:t>can make the code on the previous slide shorter. Instead of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for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const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auto &amp; p : m)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auto k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p.first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;   // Key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auto v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p.second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;  // Associated value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we can automatically pull the values out of a pair with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for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const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auto &amp; 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k,v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] : m)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4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en-US" dirty="0"/>
              <a:t> — Iteration [4/4]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If we use by-reference in a range-based for-loop, then we can modify the </a:t>
            </a:r>
            <a:r>
              <a:rPr lang="en-US" i="1" dirty="0">
                <a:sym typeface="Wingdings" panose="05000000000000000000" pitchFamily="2" charset="2"/>
              </a:rPr>
              <a:t>value</a:t>
            </a:r>
            <a:r>
              <a:rPr lang="en-US" dirty="0">
                <a:sym typeface="Wingdings" panose="05000000000000000000" pitchFamily="2" charset="2"/>
              </a:rPr>
              <a:t> associated with each key in a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for (auto &amp; p : m)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p.second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+= 5;  // Increase each value by 5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en-US" dirty="0">
                <a:ea typeface="Courier" charset="0"/>
                <a:cs typeface="Courier" charset="0"/>
                <a:sym typeface="Wingdings" panose="05000000000000000000" pitchFamily="2" charset="2"/>
              </a:rPr>
              <a:t>We cannot use a loop like this to modify </a:t>
            </a:r>
            <a:r>
              <a:rPr lang="en-US" i="1" dirty="0">
                <a:ea typeface="Courier" charset="0"/>
                <a:cs typeface="Courier" charset="0"/>
                <a:sym typeface="Wingdings" panose="05000000000000000000" pitchFamily="2" charset="2"/>
              </a:rPr>
              <a:t>keys</a:t>
            </a:r>
            <a:r>
              <a:rPr lang="en-US" dirty="0">
                <a:ea typeface="Courier" charset="0"/>
                <a:cs typeface="Courier" charset="0"/>
                <a:sym typeface="Wingdings" panose="05000000000000000000" pitchFamily="2" charset="2"/>
              </a:rPr>
              <a:t>, however. If we try, our code will not compile. The compile error happens because the type of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p</a:t>
            </a:r>
            <a:r>
              <a:rPr lang="en-US" dirty="0">
                <a:ea typeface="Courier" charset="0"/>
                <a:cs typeface="Courier" charset="0"/>
                <a:sym typeface="Wingdings" panose="05000000000000000000" pitchFamily="2" charset="2"/>
              </a:rPr>
              <a:t> is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pair&lt;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const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</a:t>
            </a:r>
            <a:r>
              <a:rPr lang="en-US" i="1" dirty="0">
                <a:ea typeface="Courier" charset="0"/>
                <a:cs typeface="Courier" charset="0"/>
                <a:sym typeface="Wingdings" panose="05000000000000000000" pitchFamily="2" charset="2"/>
              </a:rPr>
              <a:t>KEY_TYPE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, </a:t>
            </a:r>
            <a:r>
              <a:rPr lang="en-US" i="1" dirty="0">
                <a:ea typeface="Courier" charset="0"/>
                <a:cs typeface="Courier" charset="0"/>
                <a:sym typeface="Wingdings" panose="05000000000000000000" pitchFamily="2" charset="2"/>
              </a:rPr>
              <a:t>VAL_TYPE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&gt;</a:t>
            </a:r>
            <a:r>
              <a:rPr lang="en-US" dirty="0">
                <a:ea typeface="Courier" charset="0"/>
                <a:cs typeface="Courier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>
                <a:ea typeface="Courier" charset="0"/>
                <a:cs typeface="Courier" charset="0"/>
                <a:sym typeface="Wingdings" panose="05000000000000000000" pitchFamily="2" charset="2"/>
              </a:rPr>
              <a:t>The reason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ea typeface="Courier" charset="0"/>
                <a:cs typeface="Courier" charset="0"/>
                <a:sym typeface="Wingdings" panose="05000000000000000000" pitchFamily="2" charset="2"/>
              </a:rPr>
              <a:t> prohibits modifying keys is that the value of a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</a:t>
            </a:r>
            <a:r>
              <a:rPr lang="en-US" dirty="0">
                <a:ea typeface="Courier" charset="0"/>
                <a:cs typeface="Courier" charset="0"/>
                <a:sym typeface="Wingdings" panose="05000000000000000000" pitchFamily="2" charset="2"/>
              </a:rPr>
              <a:t> key affects </a:t>
            </a:r>
            <a:r>
              <a:rPr lang="en-US" i="1" dirty="0">
                <a:ea typeface="Courier" charset="0"/>
                <a:cs typeface="Courier" charset="0"/>
                <a:sym typeface="Wingdings" panose="05000000000000000000" pitchFamily="2" charset="2"/>
              </a:rPr>
              <a:t>where</a:t>
            </a:r>
            <a:r>
              <a:rPr lang="en-US" dirty="0">
                <a:ea typeface="Courier" charset="0"/>
                <a:cs typeface="Courier" charset="0"/>
                <a:sym typeface="Wingdings" panose="05000000000000000000" pitchFamily="2" charset="2"/>
              </a:rPr>
              <a:t> its pair is stored in the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ea typeface="Courier" charset="0"/>
                <a:cs typeface="Courier" charset="0"/>
                <a:sym typeface="Wingdings" panose="05000000000000000000" pitchFamily="2" charset="2"/>
              </a:rPr>
              <a:t> data structure. If a key were changed, its pair might then be in the wrong place.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</a:t>
            </a:r>
            <a:endParaRPr lang="en-US" dirty="0">
              <a:ea typeface="Courier" charset="0"/>
              <a:cs typeface="Courier" charset="0"/>
              <a:sym typeface="Wingdings" panose="05000000000000000000" pitchFamily="2" charset="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124200" y="4892675"/>
            <a:ext cx="762000" cy="0"/>
          </a:xfrm>
          <a:prstGeom prst="line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371600" y="2438400"/>
            <a:ext cx="228600" cy="1524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8600" y="22860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No </a:t>
            </a:r>
            <a:r>
              <a:rPr lang="en-US" sz="1600" dirty="0" err="1">
                <a:solidFill>
                  <a:srgbClr val="C00000"/>
                </a:solidFill>
                <a:latin typeface="Courier"/>
              </a:rPr>
              <a:t>const</a:t>
            </a:r>
            <a:r>
              <a:rPr lang="en-US" sz="1600" dirty="0">
                <a:solidFill>
                  <a:srgbClr val="C00000"/>
                </a:solidFill>
              </a:rPr>
              <a:t> here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600200" y="2438400"/>
            <a:ext cx="2438400" cy="0"/>
          </a:xfrm>
          <a:prstGeom prst="line">
            <a:avLst/>
          </a:prstGeom>
          <a:ln w="15875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443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en-US" dirty="0"/>
              <a:t> — Removing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To remove a key-value pair from a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, use member function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erase</a:t>
            </a:r>
            <a:r>
              <a:rPr lang="en-US" dirty="0">
                <a:sym typeface="Wingdings" panose="05000000000000000000" pitchFamily="2" charset="2"/>
              </a:rPr>
              <a:t>. This takes one argument: the key to be removed.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m.erase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("cat");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// Now the key "cat" is no longer in map m.</a:t>
            </a:r>
          </a:p>
          <a:p>
            <a:pPr marL="0" indent="0">
              <a:buNone/>
            </a:pPr>
            <a:r>
              <a:rPr lang="en-US" dirty="0">
                <a:ea typeface="Courier" charset="0"/>
                <a:cs typeface="Courier" charset="0"/>
                <a:sym typeface="Wingdings" panose="05000000000000000000" pitchFamily="2" charset="2"/>
              </a:rPr>
              <a:t>It is okay to call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erase</a:t>
            </a:r>
            <a:r>
              <a:rPr lang="en-US" dirty="0">
                <a:ea typeface="Courier" charset="0"/>
                <a:cs typeface="Courier" charset="0"/>
                <a:sym typeface="Wingdings" panose="05000000000000000000" pitchFamily="2" charset="2"/>
              </a:rPr>
              <a:t> with a key that is not in the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ea typeface="Courier" charset="0"/>
                <a:cs typeface="Courier" charset="0"/>
                <a:sym typeface="Wingdings" panose="05000000000000000000" pitchFamily="2" charset="2"/>
              </a:rPr>
              <a:t>. In that case, the function does nothing.</a:t>
            </a:r>
          </a:p>
        </p:txBody>
      </p:sp>
    </p:spTree>
    <p:extLst>
      <p:ext uri="{BB962C8B-B14F-4D97-AF65-F5344CB8AC3E}">
        <p14:creationId xmlns:p14="http://schemas.microsoft.com/office/powerpoint/2010/main" val="149594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Structured Data I —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different kinds of datasets. However, the majority of the datasets we work with are captured by the following three broad categories.</a:t>
            </a:r>
          </a:p>
          <a:p>
            <a:pPr marL="0" indent="0">
              <a:buNone/>
            </a:pPr>
            <a:r>
              <a:rPr lang="en-US" b="1" dirty="0"/>
              <a:t>Sequence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An arbitrarily-sized collection of items, usually all of the same type, that appear in some order.</a:t>
            </a:r>
          </a:p>
          <a:p>
            <a:pPr marL="0" indent="0">
              <a:buNone/>
            </a:pPr>
            <a:r>
              <a:rPr lang="en-US" b="1" dirty="0"/>
              <a:t>Associative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An arbitrarily-sized collection of items, usually all of the same type, with lookup done by </a:t>
            </a:r>
            <a:r>
              <a:rPr lang="en-US" b="1" dirty="0"/>
              <a:t>key</a:t>
            </a:r>
            <a:r>
              <a:rPr lang="en-US" dirty="0"/>
              <a:t>. There is often an associated value.</a:t>
            </a:r>
          </a:p>
          <a:p>
            <a:pPr marL="0" indent="0">
              <a:buNone/>
            </a:pPr>
            <a:r>
              <a:rPr lang="en-US" b="1" dirty="0"/>
              <a:t>Record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A collection of a fixed number of items, each of a specified type. The types may be different. Each item is a </a:t>
            </a:r>
            <a:r>
              <a:rPr lang="en-US" b="1" dirty="0"/>
              <a:t>field</a:t>
            </a:r>
            <a:r>
              <a:rPr lang="en-US" dirty="0"/>
              <a:t> of the record.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27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en-US" dirty="0"/>
              <a:t> — Key Present? [1/2]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do we determine whether some key is in a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dirty="0">
                <a:ea typeface="Courier" charset="0"/>
                <a:cs typeface="Courier" charset="0"/>
                <a:sym typeface="Wingdings" panose="05000000000000000000" pitchFamily="2" charset="2"/>
              </a:rPr>
              <a:t>First of all, we </a:t>
            </a:r>
            <a:r>
              <a:rPr lang="en-US" i="1" dirty="0">
                <a:ea typeface="Courier" charset="0"/>
                <a:cs typeface="Courier" charset="0"/>
                <a:sym typeface="Wingdings" panose="05000000000000000000" pitchFamily="2" charset="2"/>
              </a:rPr>
              <a:t>cannot</a:t>
            </a:r>
            <a:r>
              <a:rPr lang="en-US" dirty="0">
                <a:ea typeface="Courier" charset="0"/>
                <a:cs typeface="Courier" charset="0"/>
                <a:sym typeface="Wingdings" panose="05000000000000000000" pitchFamily="2" charset="2"/>
              </a:rPr>
              <a:t> use the bracket operator to do this. The bracket operator returns the value associated with a key. To make this work, the bracket operator must add the key to the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ea typeface="Courier" charset="0"/>
                <a:cs typeface="Courier" charset="0"/>
                <a:sym typeface="Wingdings" panose="05000000000000000000" pitchFamily="2" charset="2"/>
              </a:rPr>
              <a:t>, if it is not already there.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// Is the key "rat" in map m?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auto v = m["rat"];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// Maybe it was; maybe it wasn't. But it is now.</a:t>
            </a:r>
          </a:p>
        </p:txBody>
      </p:sp>
    </p:spTree>
    <p:extLst>
      <p:ext uri="{BB962C8B-B14F-4D97-AF65-F5344CB8AC3E}">
        <p14:creationId xmlns:p14="http://schemas.microsoft.com/office/powerpoint/2010/main" val="713377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en-US" dirty="0"/>
              <a:t> — Key Present? [2/2]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 better solution uses member function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count</a:t>
            </a:r>
            <a:r>
              <a:rPr lang="en-US" dirty="0">
                <a:sym typeface="Wingdings" panose="05000000000000000000" pitchFamily="2" charset="2"/>
              </a:rPr>
              <a:t>. This takes a key and returns the number of times the key appears in the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. Duplicate keys are not allowed in a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, so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count</a:t>
            </a:r>
            <a:r>
              <a:rPr lang="en-US" dirty="0">
                <a:sym typeface="Wingdings" panose="05000000000000000000" pitchFamily="2" charset="2"/>
              </a:rPr>
              <a:t> always returns either zero (key not present) or one (key present).</a:t>
            </a:r>
            <a:endParaRPr lang="en-US" dirty="0">
              <a:ea typeface="Courier" charset="0"/>
              <a:cs typeface="Courier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// Is the key "rat" in map m?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auto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rat_count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m.count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("rat");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if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rat_count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!= 0)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&lt;&lt; "The key IS in the map" 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endl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else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&lt;&lt; "The key is NOT in the map" 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endl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5257800"/>
            <a:ext cx="4724400" cy="1077218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A function “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en-US" sz="1600" dirty="0">
                <a:solidFill>
                  <a:srgbClr val="C00000"/>
                </a:solidFill>
              </a:rPr>
              <a:t>” that can only count to </a:t>
            </a:r>
            <a:r>
              <a:rPr lang="en-US" sz="1600" i="1" dirty="0">
                <a:solidFill>
                  <a:srgbClr val="C00000"/>
                </a:solidFill>
              </a:rPr>
              <a:t>one</a:t>
            </a:r>
            <a:r>
              <a:rPr lang="en-US" sz="1600" dirty="0">
                <a:solidFill>
                  <a:srgbClr val="C00000"/>
                </a:solidFill>
              </a:rPr>
              <a:t>??? Yes, but there are other associative containers that </a:t>
            </a:r>
            <a:r>
              <a:rPr lang="en-US" sz="1600" i="1" dirty="0">
                <a:solidFill>
                  <a:srgbClr val="C00000"/>
                </a:solidFill>
              </a:rPr>
              <a:t>do</a:t>
            </a:r>
            <a:r>
              <a:rPr lang="en-US" sz="1600" dirty="0">
                <a:solidFill>
                  <a:srgbClr val="C00000"/>
                </a:solidFill>
              </a:rPr>
              <a:t> allow duplicate keys. Used with these, 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en-US" sz="1600" dirty="0">
                <a:solidFill>
                  <a:srgbClr val="C00000"/>
                </a:solidFill>
              </a:rPr>
              <a:t> can return values greater than one.</a:t>
            </a:r>
          </a:p>
        </p:txBody>
      </p:sp>
    </p:spTree>
    <p:extLst>
      <p:ext uri="{BB962C8B-B14F-4D97-AF65-F5344CB8AC3E}">
        <p14:creationId xmlns:p14="http://schemas.microsoft.com/office/powerpoint/2010/main" val="499333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en-US" dirty="0"/>
              <a:t> — Bracket &amp;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/>
              <a:t> [1/2]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One last issue.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Because the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 bracket operator may add a key to the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, it cannot be used with a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 that is not modifiable.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void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ff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const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map&lt;string,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&gt; &amp; m)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const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string k = "ape";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&lt;&lt; m[k] 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endl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;  // Does not compile!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809750" y="3368675"/>
            <a:ext cx="762000" cy="0"/>
          </a:xfrm>
          <a:prstGeom prst="line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362200" y="3962400"/>
            <a:ext cx="609600" cy="381000"/>
          </a:xfrm>
          <a:prstGeom prst="line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2362200" y="3962400"/>
            <a:ext cx="609600" cy="381000"/>
          </a:xfrm>
          <a:prstGeom prst="line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72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en-US" dirty="0"/>
              <a:t> — Bracket &amp;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/>
              <a:t> [2/2]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Solution: use a modifiable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, or use member function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at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Member function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at</a:t>
            </a:r>
            <a:r>
              <a:rPr lang="en-US" dirty="0">
                <a:sym typeface="Wingdings" panose="05000000000000000000" pitchFamily="2" charset="2"/>
              </a:rPr>
              <a:t> takes a key and returns the associated value, just like the bracket operator. But it never modifies the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. If the key is not present, then it crashes the program, so only give it a key that you know is present.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void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ff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const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map&lt;string,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&gt; &amp; m)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const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string k = "ape";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if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m.count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(k) != 0)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m.at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(k) 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endl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else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&lt;&lt; "No \"" &lt;&lt; k &lt;&lt; "\"" 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endl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581400"/>
            <a:ext cx="259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Actually, it </a:t>
            </a:r>
            <a:r>
              <a:rPr lang="en-US" sz="1600" i="1" dirty="0">
                <a:solidFill>
                  <a:srgbClr val="C00000"/>
                </a:solidFill>
              </a:rPr>
              <a:t>throws an exception</a:t>
            </a:r>
            <a:r>
              <a:rPr lang="en-US" sz="1600" dirty="0">
                <a:solidFill>
                  <a:srgbClr val="C00000"/>
                </a:solidFill>
              </a:rPr>
              <a:t>. This crashes the program, unless you do something special that we have not covered.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6553200" y="3200400"/>
            <a:ext cx="228600" cy="3810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774309" y="3113285"/>
            <a:ext cx="2419350" cy="0"/>
          </a:xfrm>
          <a:prstGeom prst="line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5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en-US" dirty="0"/>
              <a:t> — Summary: Construction &amp;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#include &lt;map&gt;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using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std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::map;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map&lt;string,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&gt; mm; 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map&lt;string,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&gt; mm2 {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{ "paper",  4 },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{ "boat",  36 },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{ "mold",   7 }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};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map&lt;string,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&gt; mm3 = mm2;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for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const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auto &amp; p : mm) {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auto k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p.first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; 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auto v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p.second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  <a:sym typeface="Wingdings" panose="05000000000000000000" pitchFamily="2" charset="2"/>
            </a:endParaRPr>
          </a:p>
        </p:txBody>
      </p:sp>
      <p:sp>
        <p:nvSpPr>
          <p:cNvPr id="4" name="Left Brace 3"/>
          <p:cNvSpPr/>
          <p:nvPr/>
        </p:nvSpPr>
        <p:spPr>
          <a:xfrm rot="10800000">
            <a:off x="4876800" y="2590800"/>
            <a:ext cx="228600" cy="2133600"/>
          </a:xfrm>
          <a:prstGeom prst="leftBrace">
            <a:avLst>
              <a:gd name="adj1" fmla="val 537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81600" y="33528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Key: 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Associated value: </a:t>
            </a:r>
            <a:r>
              <a:rPr lang="en-US" sz="1600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endParaRPr lang="en-US" sz="16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Go through keys in sorted order. If you want to modify values in the loop, eliminate the “</a:t>
            </a:r>
            <a:r>
              <a:rPr lang="en-US" sz="1600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sz="1600" dirty="0">
                <a:solidFill>
                  <a:srgbClr val="C00000"/>
                </a:solidFill>
              </a:rPr>
              <a:t>”.</a:t>
            </a:r>
            <a:endParaRPr lang="en-US" sz="16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876800" y="5257800"/>
            <a:ext cx="457200" cy="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237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en-US" dirty="0"/>
              <a:t> — Summary: Create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" charset="0"/>
                <a:cs typeface="Courier" charset="0"/>
                <a:sym typeface="Wingdings" panose="05000000000000000000" pitchFamily="2" charset="2"/>
              </a:rPr>
              <a:t>Recall </a:t>
            </a:r>
            <a:r>
              <a:rPr lang="en-US">
                <a:ea typeface="Courier" charset="0"/>
                <a:cs typeface="Courier" charset="0"/>
                <a:sym typeface="Wingdings" panose="05000000000000000000" pitchFamily="2" charset="2"/>
              </a:rPr>
              <a:t>the single-item </a:t>
            </a:r>
            <a:r>
              <a:rPr lang="en-US" dirty="0">
                <a:ea typeface="Courier" charset="0"/>
                <a:cs typeface="Courier" charset="0"/>
                <a:sym typeface="Wingdings" panose="05000000000000000000" pitchFamily="2" charset="2"/>
              </a:rPr>
              <a:t>operations on an associative dataset: </a:t>
            </a:r>
            <a:r>
              <a:rPr lang="en-US" b="1" dirty="0">
                <a:ea typeface="Courier" charset="0"/>
                <a:cs typeface="Courier" charset="0"/>
                <a:sym typeface="Wingdings" panose="05000000000000000000" pitchFamily="2" charset="2"/>
              </a:rPr>
              <a:t>CRUD</a:t>
            </a:r>
            <a:r>
              <a:rPr lang="en-US" dirty="0">
                <a:ea typeface="Courier" charset="0"/>
                <a:cs typeface="Courier" charset="0"/>
                <a:sym typeface="Wingdings" panose="05000000000000000000" pitchFamily="2" charset="2"/>
              </a:rPr>
              <a:t> = Create, Read, Update, Delete.</a:t>
            </a:r>
          </a:p>
          <a:p>
            <a:pPr marL="0" indent="0">
              <a:buNone/>
            </a:pPr>
            <a:endParaRPr lang="en-US" dirty="0">
              <a:ea typeface="Courier" charset="0"/>
              <a:cs typeface="Courier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ea typeface="Courier" charset="0"/>
                <a:cs typeface="Courier" charset="0"/>
                <a:sym typeface="Wingdings" panose="05000000000000000000" pitchFamily="2" charset="2"/>
              </a:rPr>
              <a:t>Create.</a:t>
            </a:r>
            <a:r>
              <a:rPr lang="en-US" dirty="0">
                <a:ea typeface="Courier" charset="0"/>
                <a:cs typeface="Courier" charset="0"/>
                <a:sym typeface="Wingdings" panose="05000000000000000000" pitchFamily="2" charset="2"/>
              </a:rPr>
              <a:t> Add a new key-value pair to a dataset.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// Insert key, with associated value.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// (Replaces existing pair, if key is present.)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mm["song"] = 84;</a:t>
            </a:r>
          </a:p>
        </p:txBody>
      </p:sp>
    </p:spTree>
    <p:extLst>
      <p:ext uri="{BB962C8B-B14F-4D97-AF65-F5344CB8AC3E}">
        <p14:creationId xmlns:p14="http://schemas.microsoft.com/office/powerpoint/2010/main" val="1530504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en-US" dirty="0"/>
              <a:t> — Summary: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a typeface="Courier" charset="0"/>
                <a:cs typeface="Courier" charset="0"/>
                <a:sym typeface="Wingdings" panose="05000000000000000000" pitchFamily="2" charset="2"/>
              </a:rPr>
              <a:t>Read.</a:t>
            </a:r>
            <a:r>
              <a:rPr lang="en-US" dirty="0">
                <a:ea typeface="Courier" charset="0"/>
                <a:cs typeface="Courier" charset="0"/>
                <a:sym typeface="Wingdings" panose="05000000000000000000" pitchFamily="2" charset="2"/>
              </a:rPr>
              <a:t> Find a key in a dataset. Get the associated value.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// Check if a key is in a map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if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mm.count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("song") != 0)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…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// Given key, get value (modifiable map only!) 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auto v = mm["song"];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// Given key, get value (any map) 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// - The key must be present (so check for it?)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if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mm.count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("song") != 0)  // Check for key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v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mm.at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("song");      // Get value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else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…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  // Key not present</a:t>
            </a:r>
          </a:p>
        </p:txBody>
      </p:sp>
    </p:spTree>
    <p:extLst>
      <p:ext uri="{BB962C8B-B14F-4D97-AF65-F5344CB8AC3E}">
        <p14:creationId xmlns:p14="http://schemas.microsoft.com/office/powerpoint/2010/main" val="1920268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en-US" dirty="0"/>
              <a:t> — Summary: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a typeface="Courier" charset="0"/>
                <a:cs typeface="Courier" charset="0"/>
                <a:sym typeface="Wingdings" panose="05000000000000000000" pitchFamily="2" charset="2"/>
              </a:rPr>
              <a:t>Update.</a:t>
            </a:r>
            <a:r>
              <a:rPr lang="en-US" dirty="0">
                <a:ea typeface="Courier" charset="0"/>
                <a:cs typeface="Courier" charset="0"/>
                <a:sym typeface="Wingdings" panose="05000000000000000000" pitchFamily="2" charset="2"/>
              </a:rPr>
              <a:t> Change the value associated with a given key.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// Replace a key-value pair the same way we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//  insert a new key-value pair.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mm["song"] = 88;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endParaRPr lang="en-US" dirty="0">
              <a:latin typeface="Courier" charset="0"/>
              <a:ea typeface="Courier" charset="0"/>
              <a:cs typeface="Courier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4934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en-US" dirty="0"/>
              <a:t> — Summary: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a typeface="Courier" charset="0"/>
                <a:cs typeface="Courier" charset="0"/>
                <a:sym typeface="Wingdings" panose="05000000000000000000" pitchFamily="2" charset="2"/>
              </a:rPr>
              <a:t>Delete.</a:t>
            </a:r>
            <a:r>
              <a:rPr lang="en-US" dirty="0">
                <a:ea typeface="Courier" charset="0"/>
                <a:cs typeface="Courier" charset="0"/>
                <a:sym typeface="Wingdings" panose="05000000000000000000" pitchFamily="2" charset="2"/>
              </a:rPr>
              <a:t> Remove a key, and the associated value, from a dataset.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// Remove a key-value pair.</a:t>
            </a:r>
            <a:b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mm.erase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anose="05000000000000000000" pitchFamily="2" charset="2"/>
              </a:rPr>
              <a:t>("song");</a:t>
            </a:r>
          </a:p>
        </p:txBody>
      </p:sp>
    </p:spTree>
    <p:extLst>
      <p:ext uri="{BB962C8B-B14F-4D97-AF65-F5344CB8AC3E}">
        <p14:creationId xmlns:p14="http://schemas.microsoft.com/office/powerpoint/2010/main" val="29271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Structured Data II —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dirty="0"/>
              <a:t> [1/2]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dirty="0"/>
              <a:t>, declared in header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&lt;utility</a:t>
            </a:r>
            <a:r>
              <a:rPr lang="en-US" dirty="0"/>
              <a:t>&gt;, is a template for making record types with two fields.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#include &lt;utility&gt;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using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::pair;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dirty="0"/>
              <a:t> takes two types as template arguments. The result is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with two members, named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first</a:t>
            </a:r>
            <a:r>
              <a:rPr lang="en-US" dirty="0"/>
              <a:t> and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second</a:t>
            </a:r>
            <a:r>
              <a:rPr lang="en-US" dirty="0"/>
              <a:t>, of the specified types.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pair&lt;double, string&gt; p;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p.first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has type double.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p.second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has type string.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4081046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C00000"/>
                </a:solidFill>
              </a:rPr>
              <a:t>Template arguments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 rot="5400000">
            <a:off x="2342388" y="3448814"/>
            <a:ext cx="152399" cy="2093976"/>
          </a:xfrm>
          <a:prstGeom prst="leftBrace">
            <a:avLst>
              <a:gd name="adj1" fmla="val 53745"/>
              <a:gd name="adj2" fmla="val 14804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7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Structured Data II —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dirty="0"/>
              <a:t> [2/2]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uses of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pair&lt;string,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ppa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ppa.first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"Zebra";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ppa.second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42;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/>
              <a:t>Braces-based initialization works.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pair&lt;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double&gt; ppb { 37, 98.6 };</a:t>
            </a:r>
          </a:p>
          <a:p>
            <a:pPr marL="0" indent="0">
              <a:buNone/>
            </a:pPr>
            <a:r>
              <a:rPr lang="en-US" dirty="0"/>
              <a:t>We can assign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dirty="0"/>
              <a:t> object to another of the same type.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pair&lt;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double&gt;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ppc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ppb;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ppd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ppb;</a:t>
            </a:r>
          </a:p>
        </p:txBody>
      </p:sp>
    </p:spTree>
    <p:extLst>
      <p:ext uri="{BB962C8B-B14F-4D97-AF65-F5344CB8AC3E}">
        <p14:creationId xmlns:p14="http://schemas.microsoft.com/office/powerpoint/2010/main" val="124341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/>
              <a:t>Storing Associative Data [1/5]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seen how to store an associative dataset as a </a:t>
            </a:r>
            <a:r>
              <a:rPr lang="en-US" dirty="0">
                <a:latin typeface="Courier"/>
              </a:rPr>
              <a:t>vector</a:t>
            </a:r>
            <a:r>
              <a:rPr lang="en-US" dirty="0"/>
              <a:t> of key-value pairs.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key-value pair could be stored as an object of type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pair&lt;</a:t>
            </a:r>
            <a:r>
              <a:rPr lang="en-US" i="1" dirty="0">
                <a:ea typeface="Courier" charset="0"/>
                <a:cs typeface="Courier" charset="0"/>
              </a:rPr>
              <a:t>KEY_TYPE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i="1" dirty="0">
                <a:ea typeface="Courier" charset="0"/>
                <a:cs typeface="Courier" charset="0"/>
              </a:rPr>
              <a:t>VAL_TYPE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above could have type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vector&lt;pair&lt;string,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0480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("eel", 25)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30480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("pig", 7)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0" y="30480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("cat", 3)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30480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("ape", 49)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30480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("dog", 18)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81700" y="3657600"/>
            <a:ext cx="1623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Key-value pair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477000" y="2794575"/>
            <a:ext cx="76200" cy="329625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72200" y="2456021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Key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80860" y="2209800"/>
            <a:ext cx="1501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Associated Value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109460" y="2794575"/>
            <a:ext cx="76200" cy="329625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 rot="16200000">
            <a:off x="6667502" y="3009900"/>
            <a:ext cx="228599" cy="1066800"/>
          </a:xfrm>
          <a:prstGeom prst="leftBrace">
            <a:avLst>
              <a:gd name="adj1" fmla="val 537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8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/>
              <a:t>Storing Associative Data [2/5]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Alas, storing an associative dataset as a </a:t>
            </a:r>
            <a:r>
              <a:rPr lang="en-US" dirty="0">
                <a:latin typeface="Courier"/>
              </a:rPr>
              <a:t>vector</a:t>
            </a:r>
            <a:r>
              <a:rPr lang="en-US" dirty="0"/>
              <a:t> of key-value pairs can be very inefficient (slow).</a:t>
            </a:r>
          </a:p>
          <a:p>
            <a:pPr marL="0" indent="0">
              <a:buNone/>
            </a:pPr>
            <a:r>
              <a:rPr lang="en-US" dirty="0"/>
              <a:t>To see why this is true, consider the following question.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Do we keep the dataset sorted by key, or not?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2578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("eel", 25)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52578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("pig", 7)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0" y="52578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("cat", 3)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52578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("ape", 49)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52578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("dog", 18)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4103132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("eel", 25)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1200" y="4103132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("cat", 3)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52800" y="4103132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("dog", 18)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4103132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("pig", 7)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4103132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("ape", 49)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3733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by 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48884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Sorted by Key</a:t>
            </a:r>
          </a:p>
        </p:txBody>
      </p:sp>
    </p:spTree>
    <p:extLst>
      <p:ext uri="{BB962C8B-B14F-4D97-AF65-F5344CB8AC3E}">
        <p14:creationId xmlns:p14="http://schemas.microsoft.com/office/powerpoint/2010/main" val="47199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/>
              <a:t>Storing Associative Data [3/5]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keep a </a:t>
            </a:r>
            <a:r>
              <a:rPr lang="en-US" dirty="0">
                <a:latin typeface="Courier"/>
              </a:rPr>
              <a:t>vector</a:t>
            </a:r>
            <a:r>
              <a:rPr lang="en-US" dirty="0"/>
              <a:t> of key-value pairs sorted by key, then we can find a given key using Binary Search (fast! </a:t>
            </a:r>
            <a:r>
              <a:rPr lang="en-US" dirty="0">
                <a:sym typeface="Wingdings" panose="05000000000000000000" pitchFamily="2" charset="2"/>
              </a:rPr>
              <a:t>).</a:t>
            </a:r>
          </a:p>
          <a:p>
            <a:pPr marL="0" indent="0">
              <a:buNone/>
            </a:pPr>
            <a:r>
              <a:rPr lang="en-US" dirty="0"/>
              <a:t>However, adding a new key-value pair to the dataset could mean inserting the pair into the middle of the </a:t>
            </a:r>
            <a:r>
              <a:rPr lang="en-US" dirty="0">
                <a:latin typeface="Courier"/>
              </a:rPr>
              <a:t>vector</a:t>
            </a:r>
            <a:r>
              <a:rPr lang="en-US" dirty="0"/>
              <a:t>. And that would require moving up all pairs that come after it (slow </a:t>
            </a:r>
            <a:r>
              <a:rPr lang="en-US" dirty="0">
                <a:sym typeface="Wingdings" panose="05000000000000000000" pitchFamily="2" charset="2"/>
              </a:rPr>
              <a:t>).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19812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("eel", 25)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1200" y="19812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("cat", 3)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52800" y="19812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("dog", 18)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19812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("pig", 7)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19812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("ape", 49)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16118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by Key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81600" y="49530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("eel", 25)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38400" y="49530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("cat", 3)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10000" y="49530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("dog", 18)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53200" y="49530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("pig", 7)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9600" y="49530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("ape", 49)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4000" y="5729287"/>
            <a:ext cx="1371600" cy="457200"/>
          </a:xfrm>
          <a:prstGeom prst="rect">
            <a:avLst/>
          </a:prstGeom>
          <a:solidFill>
            <a:srgbClr val="6AD9FF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("bat", 92)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590800" y="4800600"/>
            <a:ext cx="53340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209800" y="5181600"/>
            <a:ext cx="0" cy="457200"/>
          </a:xfrm>
          <a:prstGeom prst="straightConnector1">
            <a:avLst/>
          </a:prstGeom>
          <a:ln w="5715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29000" y="5718926"/>
            <a:ext cx="4953000" cy="584775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The picture might be misleading. Think of a dataset with </a:t>
            </a:r>
            <a:r>
              <a:rPr lang="en-US" sz="1600" i="1" dirty="0">
                <a:solidFill>
                  <a:srgbClr val="C00000"/>
                </a:solidFill>
              </a:rPr>
              <a:t>thousands</a:t>
            </a:r>
            <a:r>
              <a:rPr lang="en-US" sz="1600" dirty="0">
                <a:solidFill>
                  <a:srgbClr val="C00000"/>
                </a:solidFill>
              </a:rPr>
              <a:t> of key-value pairs. Or </a:t>
            </a:r>
            <a:r>
              <a:rPr lang="en-US" sz="1600" i="1" dirty="0">
                <a:solidFill>
                  <a:srgbClr val="C00000"/>
                </a:solidFill>
              </a:rPr>
              <a:t>millions</a:t>
            </a:r>
            <a:r>
              <a:rPr lang="en-US" sz="16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628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/>
              <a:t>Storing Associative Data [4/5]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On the other hand, if we do </a:t>
            </a:r>
            <a:r>
              <a:rPr lang="en-US" i="1" dirty="0">
                <a:sym typeface="Wingdings" panose="05000000000000000000" pitchFamily="2" charset="2"/>
              </a:rPr>
              <a:t>not</a:t>
            </a:r>
            <a:r>
              <a:rPr lang="en-US" dirty="0">
                <a:sym typeface="Wingdings" panose="05000000000000000000" pitchFamily="2" charset="2"/>
              </a:rPr>
              <a:t> keep the </a:t>
            </a:r>
            <a:r>
              <a:rPr lang="en-US" dirty="0">
                <a:latin typeface="Courier"/>
                <a:sym typeface="Wingdings" panose="05000000000000000000" pitchFamily="2" charset="2"/>
              </a:rPr>
              <a:t>vector</a:t>
            </a:r>
            <a:r>
              <a:rPr lang="en-US" dirty="0">
                <a:sym typeface="Wingdings" panose="05000000000000000000" pitchFamily="2" charset="2"/>
              </a:rPr>
              <a:t> sorted, then we can add a new pair with a simple </a:t>
            </a:r>
            <a:r>
              <a:rPr lang="en-US" dirty="0" err="1">
                <a:latin typeface="Courier"/>
                <a:sym typeface="Wingdings" panose="05000000000000000000" pitchFamily="2" charset="2"/>
              </a:rPr>
              <a:t>push_back</a:t>
            </a:r>
            <a:r>
              <a:rPr lang="en-US" dirty="0">
                <a:sym typeface="Wingdings" panose="05000000000000000000" pitchFamily="2" charset="2"/>
              </a:rPr>
              <a:t> (fast ).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However, finding a key requires Sequential Search (slow ).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19812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("ape", 49)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1200" y="19812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("pig", 7)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52800" y="19812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("cat", 3)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19812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("dog", 18)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19812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("eel", 25)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16118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Sorted by Key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724400" y="38100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("ape", 49)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981200" y="38100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("pig", 7)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52800" y="38100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("cat", 3)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96000" y="38100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("dog", 18)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9600" y="38100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("eel", 25)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467600" y="3810000"/>
            <a:ext cx="1371600" cy="457200"/>
          </a:xfrm>
          <a:prstGeom prst="rect">
            <a:avLst/>
          </a:prstGeom>
          <a:solidFill>
            <a:srgbClr val="6AD9FF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("bat", 92)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6858000" y="5105400"/>
            <a:ext cx="76200" cy="304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19800" y="54102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Again, we are thinking of </a:t>
            </a:r>
            <a:r>
              <a:rPr lang="en-US" sz="1600" i="1" dirty="0">
                <a:solidFill>
                  <a:srgbClr val="C00000"/>
                </a:solidFill>
              </a:rPr>
              <a:t>large</a:t>
            </a:r>
            <a:r>
              <a:rPr lang="en-US" sz="1600" dirty="0">
                <a:solidFill>
                  <a:srgbClr val="C00000"/>
                </a:solidFill>
              </a:rPr>
              <a:t> datasets.</a:t>
            </a:r>
          </a:p>
        </p:txBody>
      </p:sp>
    </p:spTree>
    <p:extLst>
      <p:ext uri="{BB962C8B-B14F-4D97-AF65-F5344CB8AC3E}">
        <p14:creationId xmlns:p14="http://schemas.microsoft.com/office/powerpoint/2010/main" val="109525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III</a:t>
            </a:r>
            <a:br>
              <a:rPr lang="en-US" dirty="0"/>
            </a:br>
            <a:r>
              <a:rPr lang="en-US" dirty="0"/>
              <a:t>Storing Associative Data [5/5]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 it gets worse. Removing a key-value pair from the dataset can be slow in </a:t>
            </a:r>
            <a:r>
              <a:rPr lang="en-US" i="1" dirty="0"/>
              <a:t>both</a:t>
            </a:r>
            <a:r>
              <a:rPr lang="en-US" dirty="0"/>
              <a:t> cases, since we need to move every pair that comes after the removed pair down one spot.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Is there a better way?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Yes! There are data structures for storing associative datasets that allow for efficient finding by key and addition of key-value pairs and removal of key-value pairs. </a:t>
            </a:r>
            <a:r>
              <a:rPr lang="en-US" i="1" dirty="0">
                <a:sym typeface="Wingdings" panose="05000000000000000000" pitchFamily="2" charset="2"/>
              </a:rPr>
              <a:t>Read on </a:t>
            </a:r>
            <a:r>
              <a:rPr lang="mr-IN" i="1" dirty="0">
                <a:sym typeface="Wingdings" panose="05000000000000000000" pitchFamily="2" charset="2"/>
              </a:rPr>
              <a:t>…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3810000"/>
            <a:ext cx="1371600" cy="457200"/>
          </a:xfrm>
          <a:prstGeom prst="rect">
            <a:avLst/>
          </a:prstGeom>
          <a:solidFill>
            <a:srgbClr val="6AD9FF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("cat", 3)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667000" y="3276600"/>
            <a:ext cx="0" cy="433387"/>
          </a:xfrm>
          <a:prstGeom prst="straightConnector1">
            <a:avLst/>
          </a:prstGeom>
          <a:ln w="5715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338512" y="2895600"/>
            <a:ext cx="405288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24400" y="30480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("eel", 25)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52800" y="30480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("dog", 18)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096000" y="30480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("pig", 7)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9600" y="3048000"/>
            <a:ext cx="13716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("ape", 49)</a:t>
            </a:r>
          </a:p>
        </p:txBody>
      </p:sp>
    </p:spTree>
    <p:extLst>
      <p:ext uri="{BB962C8B-B14F-4D97-AF65-F5344CB8AC3E}">
        <p14:creationId xmlns:p14="http://schemas.microsoft.com/office/powerpoint/2010/main" val="1631237857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3000</TotalTime>
  <Words>1670</Words>
  <Application>Microsoft Macintosh PowerPoint</Application>
  <PresentationFormat>On-screen Show (4:3)</PresentationFormat>
  <Paragraphs>190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Courier</vt:lpstr>
      <vt:lpstr>Rockwell</vt:lpstr>
      <vt:lpstr>Wingdings</vt:lpstr>
      <vt:lpstr>Advantage</vt:lpstr>
      <vt:lpstr>CS 201 Friday, March 23, 2018</vt:lpstr>
      <vt:lpstr>Review Structured Data I — Datasets</vt:lpstr>
      <vt:lpstr>Review Structured Data II — pair [1/2]</vt:lpstr>
      <vt:lpstr>Review Structured Data II — pair [2/2]</vt:lpstr>
      <vt:lpstr>Structured Data III Storing Associative Data [1/5]</vt:lpstr>
      <vt:lpstr>Structured Data III Storing Associative Data [2/5]</vt:lpstr>
      <vt:lpstr>Structured Data III Storing Associative Data [3/5]</vt:lpstr>
      <vt:lpstr>Structured Data III Storing Associative Data [4/5]</vt:lpstr>
      <vt:lpstr>Structured Data III Storing Associative Data [5/5]</vt:lpstr>
      <vt:lpstr>Structured Data III map — Basics [1/5]</vt:lpstr>
      <vt:lpstr>Structured Data III map — Basics [2/5]</vt:lpstr>
      <vt:lpstr>Structured Data III map — Basics [3/5]</vt:lpstr>
      <vt:lpstr>Structured Data III map — Basics [4/5]</vt:lpstr>
      <vt:lpstr>Structured Data III map — Basics [5/5]</vt:lpstr>
      <vt:lpstr>Structured Data III map — Iteration [1/3]</vt:lpstr>
      <vt:lpstr>Structured Data III map — Iteration [2/4]</vt:lpstr>
      <vt:lpstr>Structured Data III map — Iteration [3/4]</vt:lpstr>
      <vt:lpstr>Structured Data III map — Iteration [4/4]</vt:lpstr>
      <vt:lpstr>Structured Data III map — Removing</vt:lpstr>
      <vt:lpstr>Structured Data III map — Key Present? [1/2]</vt:lpstr>
      <vt:lpstr>Structured Data III map — Key Present? [2/2]</vt:lpstr>
      <vt:lpstr>Structured Data III map — Bracket &amp; const [1/2]</vt:lpstr>
      <vt:lpstr>Structured Data III map — Bracket &amp; const [2/2]</vt:lpstr>
      <vt:lpstr>Structured Data III map — Summary: Construction &amp; Iteration</vt:lpstr>
      <vt:lpstr>Structured Data III map — Summary: Create</vt:lpstr>
      <vt:lpstr>Structured Data III map — Summary: Read</vt:lpstr>
      <vt:lpstr>Structured Data III map — Summary: Read</vt:lpstr>
      <vt:lpstr>Structured Data III map — Summary: 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</dc:title>
  <dc:creator>Chris Hartman</dc:creator>
  <cp:lastModifiedBy>Chris Hartman</cp:lastModifiedBy>
  <cp:revision>373</cp:revision>
  <dcterms:created xsi:type="dcterms:W3CDTF">2017-08-28T16:16:28Z</dcterms:created>
  <dcterms:modified xsi:type="dcterms:W3CDTF">2018-10-29T19:27:00Z</dcterms:modified>
</cp:coreProperties>
</file>