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5" r:id="rId2"/>
    <p:sldId id="728" r:id="rId3"/>
    <p:sldId id="830" r:id="rId4"/>
    <p:sldId id="775" r:id="rId5"/>
    <p:sldId id="774" r:id="rId6"/>
    <p:sldId id="776" r:id="rId7"/>
    <p:sldId id="831" r:id="rId8"/>
    <p:sldId id="832" r:id="rId9"/>
    <p:sldId id="834" r:id="rId10"/>
    <p:sldId id="833" r:id="rId11"/>
    <p:sldId id="835" r:id="rId12"/>
    <p:sldId id="836" r:id="rId13"/>
    <p:sldId id="837" r:id="rId14"/>
    <p:sldId id="838" r:id="rId15"/>
    <p:sldId id="839" r:id="rId16"/>
    <p:sldId id="840" r:id="rId17"/>
    <p:sldId id="841" r:id="rId18"/>
    <p:sldId id="842" r:id="rId19"/>
    <p:sldId id="843" r:id="rId20"/>
    <p:sldId id="844" r:id="rId21"/>
    <p:sldId id="845" r:id="rId22"/>
    <p:sldId id="846" r:id="rId23"/>
    <p:sldId id="84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9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34"/>
    <p:restoredTop sz="94674"/>
  </p:normalViewPr>
  <p:slideViewPr>
    <p:cSldViewPr snapToObjects="1">
      <p:cViewPr varScale="1">
        <p:scale>
          <a:sx n="124" d="100"/>
          <a:sy n="124" d="100"/>
        </p:scale>
        <p:origin x="110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10/31/18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A189-65D8-0241-A6DC-946B0E6D6094}" type="slidenum">
              <a:rPr lang="en-US" smtClean="0"/>
              <a:t>12</a:t>
            </a:fld>
            <a:endParaRPr lang="en-US"/>
          </a:p>
        </p:txBody>
      </p:sp>
    </p:spTree>
    <p:extLst>
      <p:ext uri="{BB962C8B-B14F-4D97-AF65-F5344CB8AC3E}">
        <p14:creationId xmlns:p14="http://schemas.microsoft.com/office/powerpoint/2010/main" val="204735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10/31/18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10/31/18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10/31/18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10/31/18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10/31/18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10/31/18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10/31/18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201</a:t>
            </a:r>
            <a:br>
              <a:rPr lang="en-US" dirty="0"/>
            </a:br>
            <a:endParaRPr lang="en-US" sz="1800" dirty="0"/>
          </a:p>
        </p:txBody>
      </p:sp>
      <p:sp>
        <p:nvSpPr>
          <p:cNvPr id="3" name="Subtitle 2"/>
          <p:cNvSpPr>
            <a:spLocks noGrp="1"/>
          </p:cNvSpPr>
          <p:nvPr>
            <p:ph type="subTitle" idx="1"/>
          </p:nvPr>
        </p:nvSpPr>
        <p:spPr/>
        <p:txBody>
          <a:bodyPr/>
          <a:lstStyle/>
          <a:p>
            <a:r>
              <a:rPr lang="en-US" dirty="0"/>
              <a:t>Standard Library I</a:t>
            </a:r>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Introduction to the STL [2/2]</a:t>
            </a:r>
          </a:p>
        </p:txBody>
      </p:sp>
      <p:sp>
        <p:nvSpPr>
          <p:cNvPr id="3" name="Content Placeholder 2"/>
          <p:cNvSpPr>
            <a:spLocks noGrp="1"/>
          </p:cNvSpPr>
          <p:nvPr>
            <p:ph idx="1"/>
          </p:nvPr>
        </p:nvSpPr>
        <p:spPr/>
        <p:txBody>
          <a:bodyPr/>
          <a:lstStyle/>
          <a:p>
            <a:pPr marL="0" indent="0">
              <a:buNone/>
            </a:pPr>
            <a:r>
              <a:rPr lang="en-US" dirty="0"/>
              <a:t>Much of the functionality in the STL is of three kinds.</a:t>
            </a:r>
          </a:p>
          <a:p>
            <a:pPr lvl="1"/>
            <a:r>
              <a:rPr lang="en-US" dirty="0"/>
              <a:t>First, there are </a:t>
            </a:r>
            <a:r>
              <a:rPr lang="en-US" b="1" dirty="0"/>
              <a:t>containers</a:t>
            </a:r>
            <a:r>
              <a:rPr lang="en-US" dirty="0"/>
              <a:t>, like </a:t>
            </a:r>
            <a:r>
              <a:rPr lang="en-US" dirty="0">
                <a:latin typeface="Courier"/>
              </a:rPr>
              <a:t>vector</a:t>
            </a:r>
            <a:r>
              <a:rPr lang="en-US" dirty="0"/>
              <a:t> and </a:t>
            </a:r>
            <a:r>
              <a:rPr lang="en-US" dirty="0">
                <a:latin typeface="Courier"/>
              </a:rPr>
              <a:t>map</a:t>
            </a:r>
            <a:r>
              <a:rPr lang="en-US" dirty="0"/>
              <a:t>. These hold collections of data.</a:t>
            </a:r>
          </a:p>
          <a:p>
            <a:pPr lvl="1"/>
            <a:r>
              <a:rPr lang="en-US" dirty="0"/>
              <a:t>Second, there are </a:t>
            </a:r>
            <a:r>
              <a:rPr lang="en-US" b="1" dirty="0"/>
              <a:t>algorithms</a:t>
            </a:r>
            <a:r>
              <a:rPr lang="en-US" dirty="0"/>
              <a:t>. We have not covered any of these. One example is </a:t>
            </a:r>
            <a:r>
              <a:rPr lang="en-US" dirty="0">
                <a:latin typeface="Courier"/>
              </a:rPr>
              <a:t>sort</a:t>
            </a:r>
            <a:r>
              <a:rPr lang="en-US" dirty="0"/>
              <a:t>, which sorts the items in a range. Another is </a:t>
            </a:r>
            <a:r>
              <a:rPr lang="en-US" dirty="0">
                <a:latin typeface="Courier"/>
              </a:rPr>
              <a:t>find</a:t>
            </a:r>
            <a:r>
              <a:rPr lang="en-US" dirty="0"/>
              <a:t>, which does Sequential Search.</a:t>
            </a:r>
          </a:p>
          <a:p>
            <a:pPr lvl="1"/>
            <a:r>
              <a:rPr lang="en-US" dirty="0"/>
              <a:t>Third, there are </a:t>
            </a:r>
            <a:r>
              <a:rPr lang="en-US" b="1" dirty="0"/>
              <a:t>iterators</a:t>
            </a:r>
            <a:r>
              <a:rPr lang="en-US" dirty="0"/>
              <a:t>. These allow algorithms to deal with containers. An algorithm does not have to worry about whether a container has a bracket operator (some do, and some do not). All containers allow for iterators, so if an algorithm works via the iterator interface, then it can work with just about any container.</a:t>
            </a:r>
          </a:p>
        </p:txBody>
      </p:sp>
      <p:sp>
        <p:nvSpPr>
          <p:cNvPr id="5" name="Rectangle 4"/>
          <p:cNvSpPr/>
          <p:nvPr/>
        </p:nvSpPr>
        <p:spPr>
          <a:xfrm>
            <a:off x="1828800" y="5229226"/>
            <a:ext cx="1828800" cy="86201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Containers</a:t>
            </a:r>
          </a:p>
        </p:txBody>
      </p:sp>
      <p:sp>
        <p:nvSpPr>
          <p:cNvPr id="6" name="Left-Right Arrow 5"/>
          <p:cNvSpPr/>
          <p:nvPr/>
        </p:nvSpPr>
        <p:spPr>
          <a:xfrm>
            <a:off x="3657600" y="5405438"/>
            <a:ext cx="1524000" cy="533400"/>
          </a:xfrm>
          <a:prstGeom prst="leftRightArrow">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Iterators</a:t>
            </a:r>
          </a:p>
        </p:txBody>
      </p:sp>
      <p:sp>
        <p:nvSpPr>
          <p:cNvPr id="7" name="Rectangle 6"/>
          <p:cNvSpPr/>
          <p:nvPr/>
        </p:nvSpPr>
        <p:spPr>
          <a:xfrm>
            <a:off x="5181600" y="5233987"/>
            <a:ext cx="1828800" cy="86201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Algorithms</a:t>
            </a:r>
          </a:p>
        </p:txBody>
      </p:sp>
    </p:spTree>
    <p:extLst>
      <p:ext uri="{BB962C8B-B14F-4D97-AF65-F5344CB8AC3E}">
        <p14:creationId xmlns:p14="http://schemas.microsoft.com/office/powerpoint/2010/main" val="248741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Iterators [1/7]</a:t>
            </a:r>
          </a:p>
        </p:txBody>
      </p:sp>
      <p:sp>
        <p:nvSpPr>
          <p:cNvPr id="3" name="Content Placeholder 2"/>
          <p:cNvSpPr>
            <a:spLocks noGrp="1"/>
          </p:cNvSpPr>
          <p:nvPr>
            <p:ph idx="1"/>
          </p:nvPr>
        </p:nvSpPr>
        <p:spPr/>
        <p:txBody>
          <a:bodyPr/>
          <a:lstStyle/>
          <a:p>
            <a:pPr marL="0" indent="0">
              <a:buNone/>
            </a:pPr>
            <a:r>
              <a:rPr lang="en-US" dirty="0"/>
              <a:t>An </a:t>
            </a:r>
            <a:r>
              <a:rPr lang="en-US" b="1" dirty="0"/>
              <a:t>iterator</a:t>
            </a:r>
            <a:r>
              <a:rPr lang="en-US" dirty="0"/>
              <a:t> is an object that references an item in a container—or acts as if it does.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Using an iterator, we can look at the item it references. We may be able to modify the item as well.</a:t>
            </a:r>
          </a:p>
        </p:txBody>
      </p:sp>
      <p:sp>
        <p:nvSpPr>
          <p:cNvPr id="14" name="Rectangle 13"/>
          <p:cNvSpPr/>
          <p:nvPr/>
        </p:nvSpPr>
        <p:spPr>
          <a:xfrm>
            <a:off x="2286000" y="28194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2" name="TextBox 41"/>
          <p:cNvSpPr txBox="1"/>
          <p:nvPr/>
        </p:nvSpPr>
        <p:spPr>
          <a:xfrm>
            <a:off x="2209800" y="2514600"/>
            <a:ext cx="2286000" cy="338554"/>
          </a:xfrm>
          <a:prstGeom prst="rect">
            <a:avLst/>
          </a:prstGeom>
          <a:noFill/>
        </p:spPr>
        <p:txBody>
          <a:bodyPr wrap="square" rtlCol="0">
            <a:spAutoFit/>
          </a:bodyPr>
          <a:lstStyle/>
          <a:p>
            <a:r>
              <a:rPr lang="en-US" sz="1600" dirty="0">
                <a:ea typeface="Courier" charset="0"/>
                <a:cs typeface="Courier" charset="0"/>
              </a:rPr>
              <a:t>Container</a:t>
            </a:r>
          </a:p>
        </p:txBody>
      </p:sp>
      <p:sp>
        <p:nvSpPr>
          <p:cNvPr id="39" name="Rectangle 38"/>
          <p:cNvSpPr/>
          <p:nvPr/>
        </p:nvSpPr>
        <p:spPr>
          <a:xfrm>
            <a:off x="2743200" y="28194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1" name="Rectangle 40"/>
          <p:cNvSpPr/>
          <p:nvPr/>
        </p:nvSpPr>
        <p:spPr>
          <a:xfrm>
            <a:off x="3200400" y="28194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44" name="Rectangle 43"/>
          <p:cNvSpPr/>
          <p:nvPr/>
        </p:nvSpPr>
        <p:spPr>
          <a:xfrm>
            <a:off x="3657600" y="28194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48" name="Rectangle 47"/>
          <p:cNvSpPr/>
          <p:nvPr/>
        </p:nvSpPr>
        <p:spPr>
          <a:xfrm>
            <a:off x="4572000" y="28194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9" name="Rectangle 48"/>
          <p:cNvSpPr/>
          <p:nvPr/>
        </p:nvSpPr>
        <p:spPr>
          <a:xfrm>
            <a:off x="5029200" y="28194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5486400" y="28194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1" name="Rectangle 50"/>
          <p:cNvSpPr/>
          <p:nvPr/>
        </p:nvSpPr>
        <p:spPr>
          <a:xfrm>
            <a:off x="5943600" y="28194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46" name="Rectangle 45"/>
          <p:cNvSpPr/>
          <p:nvPr/>
        </p:nvSpPr>
        <p:spPr>
          <a:xfrm>
            <a:off x="4114800" y="2819400"/>
            <a:ext cx="457200" cy="457200"/>
          </a:xfrm>
          <a:prstGeom prst="rect">
            <a:avLst/>
          </a:prstGeom>
          <a:solidFill>
            <a:schemeClr val="bg2"/>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56" name="TextBox 55"/>
          <p:cNvSpPr txBox="1"/>
          <p:nvPr/>
        </p:nvSpPr>
        <p:spPr>
          <a:xfrm>
            <a:off x="3429000" y="4191000"/>
            <a:ext cx="1371600" cy="338554"/>
          </a:xfrm>
          <a:prstGeom prst="rect">
            <a:avLst/>
          </a:prstGeom>
          <a:noFill/>
        </p:spPr>
        <p:txBody>
          <a:bodyPr wrap="square" rtlCol="0">
            <a:spAutoFit/>
          </a:bodyPr>
          <a:lstStyle/>
          <a:p>
            <a:r>
              <a:rPr lang="en-US" sz="1600" dirty="0">
                <a:ea typeface="Courier" charset="0"/>
                <a:cs typeface="Courier" charset="0"/>
              </a:rPr>
              <a:t>Iterator</a:t>
            </a:r>
          </a:p>
        </p:txBody>
      </p:sp>
      <p:sp>
        <p:nvSpPr>
          <p:cNvPr id="63" name="Rectangle 62"/>
          <p:cNvSpPr/>
          <p:nvPr/>
        </p:nvSpPr>
        <p:spPr>
          <a:xfrm>
            <a:off x="3505200" y="38862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64" name="Straight Arrow Connector 63"/>
          <p:cNvCxnSpPr>
            <a:endCxn id="46" idx="2"/>
          </p:cNvCxnSpPr>
          <p:nvPr/>
        </p:nvCxnSpPr>
        <p:spPr>
          <a:xfrm flipV="1">
            <a:off x="4343400" y="3276600"/>
            <a:ext cx="0" cy="7620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041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Iterators [2/7]</a:t>
            </a:r>
          </a:p>
        </p:txBody>
      </p:sp>
      <p:sp>
        <p:nvSpPr>
          <p:cNvPr id="3" name="Content Placeholder 2"/>
          <p:cNvSpPr>
            <a:spLocks noGrp="1"/>
          </p:cNvSpPr>
          <p:nvPr>
            <p:ph idx="1"/>
          </p:nvPr>
        </p:nvSpPr>
        <p:spPr/>
        <p:txBody>
          <a:bodyPr/>
          <a:lstStyle/>
          <a:p>
            <a:pPr marL="0" indent="0">
              <a:buNone/>
            </a:pPr>
            <a:r>
              <a:rPr lang="en-US" dirty="0"/>
              <a:t>Recall the convention for specifying a range of items in a </a:t>
            </a:r>
            <a:r>
              <a:rPr lang="en-US" dirty="0">
                <a:latin typeface="Courier" charset="0"/>
                <a:ea typeface="Courier" charset="0"/>
                <a:cs typeface="Courier" charset="0"/>
              </a:rPr>
              <a:t>vector</a:t>
            </a:r>
            <a:r>
              <a:rPr lang="en-US" dirty="0"/>
              <a:t> (or similar container) using two indices:</a:t>
            </a:r>
          </a:p>
          <a:p>
            <a:pPr lvl="1"/>
            <a:r>
              <a:rPr lang="en-US" dirty="0"/>
              <a:t>The index of the first item in the range.</a:t>
            </a:r>
          </a:p>
          <a:p>
            <a:pPr lvl="1"/>
            <a:r>
              <a:rPr lang="en-US" dirty="0"/>
              <a:t>One more than the index of the last item in the range.</a:t>
            </a:r>
          </a:p>
        </p:txBody>
      </p:sp>
      <p:sp>
        <p:nvSpPr>
          <p:cNvPr id="47" name="Rectangle 46"/>
          <p:cNvSpPr/>
          <p:nvPr/>
        </p:nvSpPr>
        <p:spPr>
          <a:xfrm>
            <a:off x="2286000" y="3962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8" name="Rectangle 47"/>
          <p:cNvSpPr/>
          <p:nvPr/>
        </p:nvSpPr>
        <p:spPr>
          <a:xfrm>
            <a:off x="2743200" y="3962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9" name="Rectangle 48"/>
          <p:cNvSpPr/>
          <p:nvPr/>
        </p:nvSpPr>
        <p:spPr>
          <a:xfrm>
            <a:off x="3200400" y="3962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3657600" y="3962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51" name="Rectangle 50"/>
          <p:cNvSpPr/>
          <p:nvPr/>
        </p:nvSpPr>
        <p:spPr>
          <a:xfrm>
            <a:off x="4572000" y="3962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52" name="Rectangle 51"/>
          <p:cNvSpPr/>
          <p:nvPr/>
        </p:nvSpPr>
        <p:spPr>
          <a:xfrm>
            <a:off x="5029200" y="3962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3" name="Rectangle 52"/>
          <p:cNvSpPr/>
          <p:nvPr/>
        </p:nvSpPr>
        <p:spPr>
          <a:xfrm>
            <a:off x="5486400" y="3962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4" name="Rectangle 53"/>
          <p:cNvSpPr/>
          <p:nvPr/>
        </p:nvSpPr>
        <p:spPr>
          <a:xfrm>
            <a:off x="5943600" y="3962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57" name="Rectangle 56"/>
          <p:cNvSpPr/>
          <p:nvPr/>
        </p:nvSpPr>
        <p:spPr>
          <a:xfrm>
            <a:off x="4114800" y="39624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5" name="TextBox 4"/>
          <p:cNvSpPr txBox="1"/>
          <p:nvPr/>
        </p:nvSpPr>
        <p:spPr>
          <a:xfrm>
            <a:off x="2286000" y="4419600"/>
            <a:ext cx="457200" cy="338554"/>
          </a:xfrm>
          <a:prstGeom prst="rect">
            <a:avLst/>
          </a:prstGeom>
          <a:noFill/>
        </p:spPr>
        <p:txBody>
          <a:bodyPr wrap="square" rtlCol="0">
            <a:spAutoFit/>
          </a:bodyPr>
          <a:lstStyle/>
          <a:p>
            <a:pPr algn="ctr"/>
            <a:r>
              <a:rPr lang="en-US" sz="1600" dirty="0">
                <a:solidFill>
                  <a:srgbClr val="FF0000"/>
                </a:solidFill>
              </a:rPr>
              <a:t>0</a:t>
            </a:r>
          </a:p>
        </p:txBody>
      </p:sp>
      <p:sp>
        <p:nvSpPr>
          <p:cNvPr id="61" name="TextBox 60"/>
          <p:cNvSpPr txBox="1"/>
          <p:nvPr/>
        </p:nvSpPr>
        <p:spPr>
          <a:xfrm>
            <a:off x="2743200" y="4419600"/>
            <a:ext cx="457200" cy="338554"/>
          </a:xfrm>
          <a:prstGeom prst="rect">
            <a:avLst/>
          </a:prstGeom>
          <a:noFill/>
        </p:spPr>
        <p:txBody>
          <a:bodyPr wrap="square" rtlCol="0">
            <a:spAutoFit/>
          </a:bodyPr>
          <a:lstStyle/>
          <a:p>
            <a:pPr algn="ctr"/>
            <a:r>
              <a:rPr lang="en-US" sz="1600" dirty="0">
                <a:solidFill>
                  <a:srgbClr val="FF0000"/>
                </a:solidFill>
              </a:rPr>
              <a:t>1</a:t>
            </a:r>
          </a:p>
        </p:txBody>
      </p:sp>
      <p:sp>
        <p:nvSpPr>
          <p:cNvPr id="62" name="TextBox 61"/>
          <p:cNvSpPr txBox="1"/>
          <p:nvPr/>
        </p:nvSpPr>
        <p:spPr>
          <a:xfrm>
            <a:off x="3200400" y="4419600"/>
            <a:ext cx="457200" cy="338554"/>
          </a:xfrm>
          <a:prstGeom prst="rect">
            <a:avLst/>
          </a:prstGeom>
          <a:noFill/>
        </p:spPr>
        <p:txBody>
          <a:bodyPr wrap="square" rtlCol="0">
            <a:spAutoFit/>
          </a:bodyPr>
          <a:lstStyle/>
          <a:p>
            <a:pPr algn="ctr"/>
            <a:r>
              <a:rPr lang="en-US" sz="1600" dirty="0">
                <a:solidFill>
                  <a:srgbClr val="FF0000"/>
                </a:solidFill>
              </a:rPr>
              <a:t>2</a:t>
            </a:r>
          </a:p>
        </p:txBody>
      </p:sp>
      <p:sp>
        <p:nvSpPr>
          <p:cNvPr id="63" name="TextBox 62"/>
          <p:cNvSpPr txBox="1"/>
          <p:nvPr/>
        </p:nvSpPr>
        <p:spPr>
          <a:xfrm>
            <a:off x="3657600" y="4419600"/>
            <a:ext cx="457200" cy="338554"/>
          </a:xfrm>
          <a:prstGeom prst="rect">
            <a:avLst/>
          </a:prstGeom>
          <a:noFill/>
        </p:spPr>
        <p:txBody>
          <a:bodyPr wrap="square" rtlCol="0">
            <a:spAutoFit/>
          </a:bodyPr>
          <a:lstStyle/>
          <a:p>
            <a:pPr algn="ctr"/>
            <a:r>
              <a:rPr lang="en-US" sz="1600" dirty="0">
                <a:solidFill>
                  <a:srgbClr val="FF0000"/>
                </a:solidFill>
              </a:rPr>
              <a:t>3</a:t>
            </a:r>
          </a:p>
        </p:txBody>
      </p:sp>
      <p:sp>
        <p:nvSpPr>
          <p:cNvPr id="64" name="TextBox 63"/>
          <p:cNvSpPr txBox="1"/>
          <p:nvPr/>
        </p:nvSpPr>
        <p:spPr>
          <a:xfrm>
            <a:off x="4114800" y="4419600"/>
            <a:ext cx="457200" cy="338554"/>
          </a:xfrm>
          <a:prstGeom prst="rect">
            <a:avLst/>
          </a:prstGeom>
          <a:noFill/>
        </p:spPr>
        <p:txBody>
          <a:bodyPr wrap="square" rtlCol="0">
            <a:spAutoFit/>
          </a:bodyPr>
          <a:lstStyle/>
          <a:p>
            <a:pPr algn="ctr"/>
            <a:r>
              <a:rPr lang="en-US" sz="1600" dirty="0">
                <a:solidFill>
                  <a:srgbClr val="FF0000"/>
                </a:solidFill>
              </a:rPr>
              <a:t>4</a:t>
            </a:r>
          </a:p>
        </p:txBody>
      </p:sp>
      <p:sp>
        <p:nvSpPr>
          <p:cNvPr id="65" name="TextBox 64"/>
          <p:cNvSpPr txBox="1"/>
          <p:nvPr/>
        </p:nvSpPr>
        <p:spPr>
          <a:xfrm>
            <a:off x="4572000" y="4419600"/>
            <a:ext cx="457200" cy="338554"/>
          </a:xfrm>
          <a:prstGeom prst="rect">
            <a:avLst/>
          </a:prstGeom>
          <a:noFill/>
        </p:spPr>
        <p:txBody>
          <a:bodyPr wrap="square" rtlCol="0">
            <a:spAutoFit/>
          </a:bodyPr>
          <a:lstStyle/>
          <a:p>
            <a:pPr algn="ctr"/>
            <a:r>
              <a:rPr lang="en-US" sz="1600" dirty="0">
                <a:solidFill>
                  <a:srgbClr val="FF0000"/>
                </a:solidFill>
              </a:rPr>
              <a:t>5</a:t>
            </a:r>
          </a:p>
        </p:txBody>
      </p:sp>
      <p:sp>
        <p:nvSpPr>
          <p:cNvPr id="66" name="TextBox 65"/>
          <p:cNvSpPr txBox="1"/>
          <p:nvPr/>
        </p:nvSpPr>
        <p:spPr>
          <a:xfrm>
            <a:off x="5029200" y="4419600"/>
            <a:ext cx="457200" cy="338554"/>
          </a:xfrm>
          <a:prstGeom prst="rect">
            <a:avLst/>
          </a:prstGeom>
          <a:noFill/>
        </p:spPr>
        <p:txBody>
          <a:bodyPr wrap="square" rtlCol="0">
            <a:spAutoFit/>
          </a:bodyPr>
          <a:lstStyle/>
          <a:p>
            <a:pPr algn="ctr"/>
            <a:r>
              <a:rPr lang="en-US" sz="1600" dirty="0">
                <a:solidFill>
                  <a:srgbClr val="FF0000"/>
                </a:solidFill>
              </a:rPr>
              <a:t>6</a:t>
            </a:r>
          </a:p>
        </p:txBody>
      </p:sp>
      <p:sp>
        <p:nvSpPr>
          <p:cNvPr id="67" name="TextBox 66"/>
          <p:cNvSpPr txBox="1"/>
          <p:nvPr/>
        </p:nvSpPr>
        <p:spPr>
          <a:xfrm>
            <a:off x="5486400" y="4419600"/>
            <a:ext cx="457200" cy="338554"/>
          </a:xfrm>
          <a:prstGeom prst="rect">
            <a:avLst/>
          </a:prstGeom>
          <a:noFill/>
        </p:spPr>
        <p:txBody>
          <a:bodyPr wrap="square" rtlCol="0">
            <a:spAutoFit/>
          </a:bodyPr>
          <a:lstStyle/>
          <a:p>
            <a:pPr algn="ctr"/>
            <a:r>
              <a:rPr lang="en-US" sz="1600" dirty="0">
                <a:solidFill>
                  <a:srgbClr val="FF0000"/>
                </a:solidFill>
              </a:rPr>
              <a:t>7</a:t>
            </a:r>
          </a:p>
        </p:txBody>
      </p:sp>
      <p:sp>
        <p:nvSpPr>
          <p:cNvPr id="68" name="TextBox 67"/>
          <p:cNvSpPr txBox="1"/>
          <p:nvPr/>
        </p:nvSpPr>
        <p:spPr>
          <a:xfrm>
            <a:off x="5943600" y="4419600"/>
            <a:ext cx="457200" cy="338554"/>
          </a:xfrm>
          <a:prstGeom prst="rect">
            <a:avLst/>
          </a:prstGeom>
          <a:noFill/>
        </p:spPr>
        <p:txBody>
          <a:bodyPr wrap="square" rtlCol="0">
            <a:spAutoFit/>
          </a:bodyPr>
          <a:lstStyle/>
          <a:p>
            <a:pPr algn="ctr"/>
            <a:r>
              <a:rPr lang="en-US" sz="1600" dirty="0">
                <a:solidFill>
                  <a:srgbClr val="FF0000"/>
                </a:solidFill>
              </a:rPr>
              <a:t>8</a:t>
            </a:r>
          </a:p>
        </p:txBody>
      </p:sp>
      <p:sp>
        <p:nvSpPr>
          <p:cNvPr id="71" name="Rectangle 70"/>
          <p:cNvSpPr/>
          <p:nvPr/>
        </p:nvSpPr>
        <p:spPr>
          <a:xfrm>
            <a:off x="3200400" y="3962400"/>
            <a:ext cx="22860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6" name="TextBox 5"/>
          <p:cNvSpPr txBox="1"/>
          <p:nvPr/>
        </p:nvSpPr>
        <p:spPr>
          <a:xfrm>
            <a:off x="2209800" y="4857690"/>
            <a:ext cx="4343400" cy="400110"/>
          </a:xfrm>
          <a:prstGeom prst="rect">
            <a:avLst/>
          </a:prstGeom>
          <a:noFill/>
        </p:spPr>
        <p:txBody>
          <a:bodyPr wrap="square" rtlCol="0">
            <a:spAutoFit/>
          </a:bodyPr>
          <a:lstStyle/>
          <a:p>
            <a:r>
              <a:rPr lang="en-US" sz="2000" dirty="0"/>
              <a:t>Range specified using indices: </a:t>
            </a:r>
            <a:r>
              <a:rPr lang="en-US" sz="2000" dirty="0">
                <a:solidFill>
                  <a:srgbClr val="FF0000"/>
                </a:solidFill>
              </a:rPr>
              <a:t>2</a:t>
            </a:r>
            <a:r>
              <a:rPr lang="en-US" sz="2000" dirty="0"/>
              <a:t>, </a:t>
            </a:r>
            <a:r>
              <a:rPr lang="en-US" sz="2000" dirty="0">
                <a:solidFill>
                  <a:srgbClr val="FF0000"/>
                </a:solidFill>
              </a:rPr>
              <a:t>7</a:t>
            </a:r>
            <a:r>
              <a:rPr lang="en-US" sz="2000" dirty="0"/>
              <a:t>.</a:t>
            </a:r>
          </a:p>
        </p:txBody>
      </p:sp>
      <p:sp>
        <p:nvSpPr>
          <p:cNvPr id="72" name="TextBox 71"/>
          <p:cNvSpPr txBox="1"/>
          <p:nvPr/>
        </p:nvSpPr>
        <p:spPr>
          <a:xfrm>
            <a:off x="2209800" y="3657600"/>
            <a:ext cx="2286000" cy="338554"/>
          </a:xfrm>
          <a:prstGeom prst="rect">
            <a:avLst/>
          </a:prstGeom>
          <a:noFill/>
        </p:spPr>
        <p:txBody>
          <a:bodyPr wrap="square" rtlCol="0">
            <a:spAutoFit/>
          </a:bodyPr>
          <a:lstStyle/>
          <a:p>
            <a:r>
              <a:rPr lang="en-US" sz="1600" dirty="0">
                <a:latin typeface="Courier" charset="0"/>
                <a:ea typeface="Courier" charset="0"/>
                <a:cs typeface="Courier" charset="0"/>
              </a:rPr>
              <a:t>vector</a:t>
            </a:r>
          </a:p>
        </p:txBody>
      </p:sp>
      <p:sp>
        <p:nvSpPr>
          <p:cNvPr id="73" name="TextBox 72"/>
          <p:cNvSpPr txBox="1"/>
          <p:nvPr/>
        </p:nvSpPr>
        <p:spPr>
          <a:xfrm>
            <a:off x="3200400" y="3319046"/>
            <a:ext cx="2286000" cy="338554"/>
          </a:xfrm>
          <a:prstGeom prst="rect">
            <a:avLst/>
          </a:prstGeom>
          <a:noFill/>
        </p:spPr>
        <p:txBody>
          <a:bodyPr wrap="square" rtlCol="0">
            <a:spAutoFit/>
          </a:bodyPr>
          <a:lstStyle/>
          <a:p>
            <a:pPr algn="ctr"/>
            <a:r>
              <a:rPr lang="en-US" sz="1600" dirty="0">
                <a:solidFill>
                  <a:srgbClr val="C00000"/>
                </a:solidFill>
              </a:rPr>
              <a:t>Specified Range</a:t>
            </a:r>
          </a:p>
        </p:txBody>
      </p:sp>
      <p:sp>
        <p:nvSpPr>
          <p:cNvPr id="74" name="Left Brace 73"/>
          <p:cNvSpPr/>
          <p:nvPr/>
        </p:nvSpPr>
        <p:spPr>
          <a:xfrm rot="5400000">
            <a:off x="4229100" y="2628900"/>
            <a:ext cx="228600" cy="2286000"/>
          </a:xfrm>
          <a:prstGeom prst="leftBrace">
            <a:avLst>
              <a:gd name="adj1" fmla="val 53745"/>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125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Iterators [3/7]</a:t>
            </a:r>
          </a:p>
        </p:txBody>
      </p:sp>
      <p:sp>
        <p:nvSpPr>
          <p:cNvPr id="3" name="Content Placeholder 2"/>
          <p:cNvSpPr>
            <a:spLocks noGrp="1"/>
          </p:cNvSpPr>
          <p:nvPr>
            <p:ph idx="1"/>
          </p:nvPr>
        </p:nvSpPr>
        <p:spPr/>
        <p:txBody>
          <a:bodyPr/>
          <a:lstStyle/>
          <a:p>
            <a:pPr marL="0" indent="0">
              <a:buNone/>
            </a:pPr>
            <a:r>
              <a:rPr lang="en-US" dirty="0"/>
              <a:t>A related convention allows us to specify a range of items in just about any container, using two iterators:</a:t>
            </a:r>
          </a:p>
          <a:p>
            <a:pPr lvl="1"/>
            <a:r>
              <a:rPr lang="en-US" dirty="0"/>
              <a:t>An iterator to the first item in the range.</a:t>
            </a:r>
          </a:p>
          <a:p>
            <a:pPr lvl="1"/>
            <a:r>
              <a:rPr lang="en-US" dirty="0"/>
              <a:t>An iterator to just past the last item in the range.</a:t>
            </a:r>
          </a:p>
          <a:p>
            <a:pPr marL="0" indent="0">
              <a:buNone/>
            </a:pPr>
            <a:endParaRPr lang="en-US" dirty="0"/>
          </a:p>
        </p:txBody>
      </p:sp>
      <p:sp>
        <p:nvSpPr>
          <p:cNvPr id="14" name="Rectangle 13"/>
          <p:cNvSpPr/>
          <p:nvPr/>
        </p:nvSpPr>
        <p:spPr>
          <a:xfrm>
            <a:off x="22860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2" name="TextBox 41"/>
          <p:cNvSpPr txBox="1"/>
          <p:nvPr/>
        </p:nvSpPr>
        <p:spPr>
          <a:xfrm>
            <a:off x="2209800" y="3505200"/>
            <a:ext cx="2286000" cy="338554"/>
          </a:xfrm>
          <a:prstGeom prst="rect">
            <a:avLst/>
          </a:prstGeom>
          <a:noFill/>
        </p:spPr>
        <p:txBody>
          <a:bodyPr wrap="square" rtlCol="0">
            <a:spAutoFit/>
          </a:bodyPr>
          <a:lstStyle/>
          <a:p>
            <a:r>
              <a:rPr lang="en-US" sz="1600" dirty="0">
                <a:ea typeface="Courier" charset="0"/>
                <a:cs typeface="Courier" charset="0"/>
              </a:rPr>
              <a:t>Container</a:t>
            </a:r>
          </a:p>
        </p:txBody>
      </p:sp>
      <p:sp>
        <p:nvSpPr>
          <p:cNvPr id="39" name="Rectangle 38"/>
          <p:cNvSpPr/>
          <p:nvPr/>
        </p:nvSpPr>
        <p:spPr>
          <a:xfrm>
            <a:off x="27432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1" name="Rectangle 40"/>
          <p:cNvSpPr/>
          <p:nvPr/>
        </p:nvSpPr>
        <p:spPr>
          <a:xfrm>
            <a:off x="32004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44" name="Rectangle 43"/>
          <p:cNvSpPr/>
          <p:nvPr/>
        </p:nvSpPr>
        <p:spPr>
          <a:xfrm>
            <a:off x="36576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48" name="Rectangle 47"/>
          <p:cNvSpPr/>
          <p:nvPr/>
        </p:nvSpPr>
        <p:spPr>
          <a:xfrm>
            <a:off x="45720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9" name="Rectangle 48"/>
          <p:cNvSpPr/>
          <p:nvPr/>
        </p:nvSpPr>
        <p:spPr>
          <a:xfrm>
            <a:off x="50292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54864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1" name="Rectangle 50"/>
          <p:cNvSpPr/>
          <p:nvPr/>
        </p:nvSpPr>
        <p:spPr>
          <a:xfrm>
            <a:off x="59436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46" name="Rectangle 45"/>
          <p:cNvSpPr/>
          <p:nvPr/>
        </p:nvSpPr>
        <p:spPr>
          <a:xfrm>
            <a:off x="4114800" y="3810000"/>
            <a:ext cx="457200" cy="457200"/>
          </a:xfrm>
          <a:prstGeom prst="rect">
            <a:avLst/>
          </a:prstGeom>
          <a:solidFill>
            <a:schemeClr val="bg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21" name="Rectangle 20"/>
          <p:cNvSpPr/>
          <p:nvPr/>
        </p:nvSpPr>
        <p:spPr>
          <a:xfrm>
            <a:off x="3200400" y="3810000"/>
            <a:ext cx="22860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25" name="TextBox 24"/>
          <p:cNvSpPr txBox="1"/>
          <p:nvPr/>
        </p:nvSpPr>
        <p:spPr>
          <a:xfrm>
            <a:off x="2514600" y="5029200"/>
            <a:ext cx="1371600" cy="338554"/>
          </a:xfrm>
          <a:prstGeom prst="rect">
            <a:avLst/>
          </a:prstGeom>
          <a:noFill/>
        </p:spPr>
        <p:txBody>
          <a:bodyPr wrap="square" rtlCol="0">
            <a:spAutoFit/>
          </a:bodyPr>
          <a:lstStyle/>
          <a:p>
            <a:r>
              <a:rPr lang="en-US" sz="1600" dirty="0">
                <a:ea typeface="Courier" charset="0"/>
                <a:cs typeface="Courier" charset="0"/>
              </a:rPr>
              <a:t>Iterator #1</a:t>
            </a:r>
          </a:p>
        </p:txBody>
      </p:sp>
      <p:sp>
        <p:nvSpPr>
          <p:cNvPr id="26" name="Rectangle 25"/>
          <p:cNvSpPr/>
          <p:nvPr/>
        </p:nvSpPr>
        <p:spPr>
          <a:xfrm>
            <a:off x="2590800" y="4724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27" name="Straight Arrow Connector 26"/>
          <p:cNvCxnSpPr/>
          <p:nvPr/>
        </p:nvCxnSpPr>
        <p:spPr>
          <a:xfrm flipV="1">
            <a:off x="3429000" y="4267200"/>
            <a:ext cx="0" cy="6096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800600" y="5029200"/>
            <a:ext cx="1371600" cy="338554"/>
          </a:xfrm>
          <a:prstGeom prst="rect">
            <a:avLst/>
          </a:prstGeom>
          <a:noFill/>
        </p:spPr>
        <p:txBody>
          <a:bodyPr wrap="square" rtlCol="0">
            <a:spAutoFit/>
          </a:bodyPr>
          <a:lstStyle/>
          <a:p>
            <a:r>
              <a:rPr lang="en-US" sz="1600" dirty="0">
                <a:ea typeface="Courier" charset="0"/>
                <a:cs typeface="Courier" charset="0"/>
              </a:rPr>
              <a:t>Iterator #2</a:t>
            </a:r>
          </a:p>
        </p:txBody>
      </p:sp>
      <p:sp>
        <p:nvSpPr>
          <p:cNvPr id="29" name="Rectangle 28"/>
          <p:cNvSpPr/>
          <p:nvPr/>
        </p:nvSpPr>
        <p:spPr>
          <a:xfrm>
            <a:off x="4876800" y="4724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30" name="Straight Arrow Connector 29"/>
          <p:cNvCxnSpPr/>
          <p:nvPr/>
        </p:nvCxnSpPr>
        <p:spPr>
          <a:xfrm flipV="1">
            <a:off x="5715000" y="4267200"/>
            <a:ext cx="0" cy="6096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26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Iterators [4/7]</a:t>
            </a:r>
          </a:p>
        </p:txBody>
      </p:sp>
      <p:sp>
        <p:nvSpPr>
          <p:cNvPr id="3" name="Content Placeholder 2"/>
          <p:cNvSpPr>
            <a:spLocks noGrp="1"/>
          </p:cNvSpPr>
          <p:nvPr>
            <p:ph idx="1"/>
          </p:nvPr>
        </p:nvSpPr>
        <p:spPr/>
        <p:txBody>
          <a:bodyPr/>
          <a:lstStyle/>
          <a:p>
            <a:pPr marL="0" indent="0">
              <a:buNone/>
            </a:pPr>
            <a:r>
              <a:rPr lang="en-US" dirty="0"/>
              <a:t>To specify a range holding every item in a container, we use:</a:t>
            </a:r>
          </a:p>
          <a:p>
            <a:pPr lvl="1"/>
            <a:r>
              <a:rPr lang="en-US" dirty="0"/>
              <a:t>An iterator to the first item in the container.</a:t>
            </a:r>
          </a:p>
          <a:p>
            <a:pPr lvl="1"/>
            <a:r>
              <a:rPr lang="en-US" dirty="0"/>
              <a:t>An iterator to just past the last item in the container.</a:t>
            </a:r>
          </a:p>
        </p:txBody>
      </p:sp>
      <p:sp>
        <p:nvSpPr>
          <p:cNvPr id="14" name="Rectangle 13"/>
          <p:cNvSpPr/>
          <p:nvPr/>
        </p:nvSpPr>
        <p:spPr>
          <a:xfrm>
            <a:off x="22860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37" name="Rectangle 36"/>
          <p:cNvSpPr/>
          <p:nvPr/>
        </p:nvSpPr>
        <p:spPr>
          <a:xfrm>
            <a:off x="6400800" y="38100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
        <p:nvSpPr>
          <p:cNvPr id="42" name="TextBox 41"/>
          <p:cNvSpPr txBox="1"/>
          <p:nvPr/>
        </p:nvSpPr>
        <p:spPr>
          <a:xfrm>
            <a:off x="2209800" y="3505200"/>
            <a:ext cx="2286000" cy="338554"/>
          </a:xfrm>
          <a:prstGeom prst="rect">
            <a:avLst/>
          </a:prstGeom>
          <a:noFill/>
        </p:spPr>
        <p:txBody>
          <a:bodyPr wrap="square" rtlCol="0">
            <a:spAutoFit/>
          </a:bodyPr>
          <a:lstStyle/>
          <a:p>
            <a:r>
              <a:rPr lang="en-US" sz="1600" dirty="0">
                <a:ea typeface="Courier" charset="0"/>
                <a:cs typeface="Courier" charset="0"/>
              </a:rPr>
              <a:t>Container</a:t>
            </a:r>
          </a:p>
        </p:txBody>
      </p:sp>
      <p:sp>
        <p:nvSpPr>
          <p:cNvPr id="43" name="TextBox 42"/>
          <p:cNvSpPr txBox="1"/>
          <p:nvPr/>
        </p:nvSpPr>
        <p:spPr>
          <a:xfrm>
            <a:off x="1600200" y="5029200"/>
            <a:ext cx="1371600" cy="338554"/>
          </a:xfrm>
          <a:prstGeom prst="rect">
            <a:avLst/>
          </a:prstGeom>
          <a:noFill/>
        </p:spPr>
        <p:txBody>
          <a:bodyPr wrap="square" rtlCol="0">
            <a:spAutoFit/>
          </a:bodyPr>
          <a:lstStyle/>
          <a:p>
            <a:r>
              <a:rPr lang="en-US" sz="1600" dirty="0">
                <a:ea typeface="Courier" charset="0"/>
                <a:cs typeface="Courier" charset="0"/>
              </a:rPr>
              <a:t>Iterator #1</a:t>
            </a:r>
          </a:p>
        </p:txBody>
      </p:sp>
      <p:sp>
        <p:nvSpPr>
          <p:cNvPr id="39" name="Rectangle 38"/>
          <p:cNvSpPr/>
          <p:nvPr/>
        </p:nvSpPr>
        <p:spPr>
          <a:xfrm>
            <a:off x="27432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1" name="Rectangle 40"/>
          <p:cNvSpPr/>
          <p:nvPr/>
        </p:nvSpPr>
        <p:spPr>
          <a:xfrm>
            <a:off x="32004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44" name="Rectangle 43"/>
          <p:cNvSpPr/>
          <p:nvPr/>
        </p:nvSpPr>
        <p:spPr>
          <a:xfrm>
            <a:off x="36576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48" name="Rectangle 47"/>
          <p:cNvSpPr/>
          <p:nvPr/>
        </p:nvSpPr>
        <p:spPr>
          <a:xfrm>
            <a:off x="45720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9" name="Rectangle 48"/>
          <p:cNvSpPr/>
          <p:nvPr/>
        </p:nvSpPr>
        <p:spPr>
          <a:xfrm>
            <a:off x="50292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54864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1" name="Rectangle 50"/>
          <p:cNvSpPr/>
          <p:nvPr/>
        </p:nvSpPr>
        <p:spPr>
          <a:xfrm>
            <a:off x="5943600" y="38100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46" name="Rectangle 45"/>
          <p:cNvSpPr/>
          <p:nvPr/>
        </p:nvSpPr>
        <p:spPr>
          <a:xfrm>
            <a:off x="4114800" y="3810000"/>
            <a:ext cx="457200" cy="457200"/>
          </a:xfrm>
          <a:prstGeom prst="rect">
            <a:avLst/>
          </a:prstGeom>
          <a:solidFill>
            <a:schemeClr val="bg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21" name="Rectangle 20"/>
          <p:cNvSpPr/>
          <p:nvPr/>
        </p:nvSpPr>
        <p:spPr>
          <a:xfrm>
            <a:off x="2286000" y="3810000"/>
            <a:ext cx="41148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25" name="Rectangle 24"/>
          <p:cNvSpPr/>
          <p:nvPr/>
        </p:nvSpPr>
        <p:spPr>
          <a:xfrm>
            <a:off x="1676400" y="4724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26" name="Straight Arrow Connector 25"/>
          <p:cNvCxnSpPr/>
          <p:nvPr/>
        </p:nvCxnSpPr>
        <p:spPr>
          <a:xfrm flipV="1">
            <a:off x="2514600" y="4267200"/>
            <a:ext cx="0" cy="6096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715000" y="5029200"/>
            <a:ext cx="1371600" cy="338554"/>
          </a:xfrm>
          <a:prstGeom prst="rect">
            <a:avLst/>
          </a:prstGeom>
          <a:noFill/>
        </p:spPr>
        <p:txBody>
          <a:bodyPr wrap="square" rtlCol="0">
            <a:spAutoFit/>
          </a:bodyPr>
          <a:lstStyle/>
          <a:p>
            <a:r>
              <a:rPr lang="en-US" sz="1600" dirty="0">
                <a:ea typeface="Courier" charset="0"/>
                <a:cs typeface="Courier" charset="0"/>
              </a:rPr>
              <a:t>Iterator #2</a:t>
            </a:r>
          </a:p>
        </p:txBody>
      </p:sp>
      <p:sp>
        <p:nvSpPr>
          <p:cNvPr id="30" name="Rectangle 29"/>
          <p:cNvSpPr/>
          <p:nvPr/>
        </p:nvSpPr>
        <p:spPr>
          <a:xfrm>
            <a:off x="5791200" y="4724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31" name="Straight Arrow Connector 30"/>
          <p:cNvCxnSpPr/>
          <p:nvPr/>
        </p:nvCxnSpPr>
        <p:spPr>
          <a:xfrm flipV="1">
            <a:off x="6629400" y="4267200"/>
            <a:ext cx="0" cy="6096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01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Iterators [5/7]</a:t>
            </a:r>
          </a:p>
        </p:txBody>
      </p:sp>
      <p:sp>
        <p:nvSpPr>
          <p:cNvPr id="3" name="Content Placeholder 2"/>
          <p:cNvSpPr>
            <a:spLocks noGrp="1"/>
          </p:cNvSpPr>
          <p:nvPr>
            <p:ph idx="1"/>
          </p:nvPr>
        </p:nvSpPr>
        <p:spPr/>
        <p:txBody>
          <a:bodyPr/>
          <a:lstStyle/>
          <a:p>
            <a:pPr marL="0" indent="0">
              <a:buNone/>
            </a:pPr>
            <a:r>
              <a:rPr lang="en-US" dirty="0"/>
              <a:t>Standard Library function </a:t>
            </a:r>
            <a:r>
              <a:rPr lang="en-US" dirty="0">
                <a:latin typeface="Courier" charset="0"/>
                <a:ea typeface="Courier" charset="0"/>
                <a:cs typeface="Courier" charset="0"/>
              </a:rPr>
              <a:t>begin</a:t>
            </a:r>
            <a:r>
              <a:rPr lang="en-US" dirty="0"/>
              <a:t>, declared in header </a:t>
            </a:r>
            <a:r>
              <a:rPr lang="en-US" dirty="0">
                <a:latin typeface="Courier" charset="0"/>
                <a:ea typeface="Courier" charset="0"/>
                <a:cs typeface="Courier" charset="0"/>
              </a:rPr>
              <a:t>&lt;iterator&gt;</a:t>
            </a:r>
            <a:r>
              <a:rPr lang="en-US" dirty="0"/>
              <a:t>, takes a container and returns an iterator to its first item.</a:t>
            </a:r>
          </a:p>
          <a:p>
            <a:pPr marL="0" indent="0">
              <a:buNone/>
            </a:pPr>
            <a:r>
              <a:rPr lang="en-US" dirty="0">
                <a:latin typeface="Courier" charset="0"/>
                <a:ea typeface="Courier" charset="0"/>
                <a:cs typeface="Courier" charset="0"/>
              </a:rPr>
              <a:t>#include &lt;iterator&gt;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::begin;</a:t>
            </a:r>
          </a:p>
          <a:p>
            <a:pPr marL="0" indent="0">
              <a:buNone/>
            </a:pPr>
            <a:endParaRPr lang="en-US" dirty="0"/>
          </a:p>
          <a:p>
            <a:pPr marL="0" indent="0">
              <a:buNone/>
            </a:pPr>
            <a:endParaRPr lang="en-US" dirty="0"/>
          </a:p>
          <a:p>
            <a:pPr marL="0" indent="0">
              <a:buNone/>
            </a:pPr>
            <a:r>
              <a:rPr lang="en-US" dirty="0"/>
              <a:t>The type of an iterator for a </a:t>
            </a:r>
            <a:r>
              <a:rPr lang="en-US" dirty="0">
                <a:latin typeface="Courier" charset="0"/>
                <a:ea typeface="Courier" charset="0"/>
                <a:cs typeface="Courier" charset="0"/>
              </a:rPr>
              <a:t>vector&lt;T&gt;</a:t>
            </a:r>
            <a:r>
              <a:rPr lang="en-US" dirty="0"/>
              <a:t> (where </a:t>
            </a:r>
            <a:r>
              <a:rPr lang="en-US" dirty="0">
                <a:latin typeface="Courier" charset="0"/>
                <a:ea typeface="Courier" charset="0"/>
                <a:cs typeface="Courier" charset="0"/>
              </a:rPr>
              <a:t>T</a:t>
            </a:r>
            <a:r>
              <a:rPr lang="en-US" dirty="0"/>
              <a:t> is some type) is </a:t>
            </a:r>
            <a:r>
              <a:rPr lang="en-US" dirty="0">
                <a:latin typeface="Courier" charset="0"/>
                <a:ea typeface="Courier" charset="0"/>
                <a:cs typeface="Courier" charset="0"/>
              </a:rPr>
              <a:t>vector&lt;T&gt;::iterator</a:t>
            </a:r>
            <a:r>
              <a:rPr lang="en-US" dirty="0"/>
              <a:t>.</a:t>
            </a:r>
          </a:p>
          <a:p>
            <a:pPr marL="0" indent="0">
              <a:buNone/>
            </a:pPr>
            <a:r>
              <a:rPr lang="en-US" dirty="0">
                <a:latin typeface="Courier" charset="0"/>
                <a:ea typeface="Courier" charset="0"/>
                <a:cs typeface="Courier" charset="0"/>
              </a:rPr>
              <a:t>vector&lt;</a:t>
            </a:r>
            <a:r>
              <a:rPr lang="en-US" dirty="0" err="1">
                <a:latin typeface="Courier" charset="0"/>
                <a:ea typeface="Courier" charset="0"/>
                <a:cs typeface="Courier" charset="0"/>
              </a:rPr>
              <a:t>int</a:t>
            </a:r>
            <a:r>
              <a:rPr lang="en-US" dirty="0">
                <a:latin typeface="Courier" charset="0"/>
                <a:ea typeface="Courier" charset="0"/>
                <a:cs typeface="Courier" charset="0"/>
              </a:rPr>
              <a:t>&gt; </a:t>
            </a:r>
            <a:r>
              <a:rPr lang="en-US" dirty="0" err="1">
                <a:latin typeface="Courier" charset="0"/>
                <a:ea typeface="Courier" charset="0"/>
                <a:cs typeface="Courier" charset="0"/>
              </a:rPr>
              <a:t>vv</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vector&lt;</a:t>
            </a:r>
            <a:r>
              <a:rPr lang="en-US" dirty="0" err="1">
                <a:latin typeface="Courier" charset="0"/>
                <a:ea typeface="Courier" charset="0"/>
                <a:cs typeface="Courier" charset="0"/>
              </a:rPr>
              <a:t>int</a:t>
            </a:r>
            <a:r>
              <a:rPr lang="en-US" dirty="0">
                <a:latin typeface="Courier" charset="0"/>
                <a:ea typeface="Courier" charset="0"/>
                <a:cs typeface="Courier" charset="0"/>
              </a:rPr>
              <a:t>&gt;::iterator iter1 = begin(</a:t>
            </a:r>
            <a:r>
              <a:rPr lang="en-US" dirty="0" err="1">
                <a:latin typeface="Courier" charset="0"/>
                <a:ea typeface="Courier" charset="0"/>
                <a:cs typeface="Courier" charset="0"/>
              </a:rPr>
              <a:t>vv</a:t>
            </a:r>
            <a:r>
              <a:rPr lang="en-US" dirty="0">
                <a:latin typeface="Courier" charset="0"/>
                <a:ea typeface="Courier" charset="0"/>
                <a:cs typeface="Courier" charset="0"/>
              </a:rPr>
              <a:t>);</a:t>
            </a:r>
          </a:p>
        </p:txBody>
      </p:sp>
      <p:sp>
        <p:nvSpPr>
          <p:cNvPr id="14" name="Rectangle 13"/>
          <p:cNvSpPr/>
          <p:nvPr/>
        </p:nvSpPr>
        <p:spPr>
          <a:xfrm>
            <a:off x="38862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0" name="Rectangle 39"/>
          <p:cNvSpPr/>
          <p:nvPr/>
        </p:nvSpPr>
        <p:spPr>
          <a:xfrm>
            <a:off x="3276600" y="4191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iter1</a:t>
            </a:r>
          </a:p>
        </p:txBody>
      </p:sp>
      <p:cxnSp>
        <p:nvCxnSpPr>
          <p:cNvPr id="45" name="Straight Arrow Connector 44"/>
          <p:cNvCxnSpPr/>
          <p:nvPr/>
        </p:nvCxnSpPr>
        <p:spPr>
          <a:xfrm flipV="1">
            <a:off x="4114800" y="3886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3434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1" name="Rectangle 40"/>
          <p:cNvSpPr/>
          <p:nvPr/>
        </p:nvSpPr>
        <p:spPr>
          <a:xfrm>
            <a:off x="48006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44" name="Rectangle 43"/>
          <p:cNvSpPr/>
          <p:nvPr/>
        </p:nvSpPr>
        <p:spPr>
          <a:xfrm>
            <a:off x="52578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48" name="Rectangle 47"/>
          <p:cNvSpPr/>
          <p:nvPr/>
        </p:nvSpPr>
        <p:spPr>
          <a:xfrm>
            <a:off x="61722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9" name="Rectangle 48"/>
          <p:cNvSpPr/>
          <p:nvPr/>
        </p:nvSpPr>
        <p:spPr>
          <a:xfrm>
            <a:off x="66294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70866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1" name="Rectangle 50"/>
          <p:cNvSpPr/>
          <p:nvPr/>
        </p:nvSpPr>
        <p:spPr>
          <a:xfrm>
            <a:off x="75438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46" name="Rectangle 45"/>
          <p:cNvSpPr/>
          <p:nvPr/>
        </p:nvSpPr>
        <p:spPr>
          <a:xfrm>
            <a:off x="5715000" y="34290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28" name="TextBox 27"/>
          <p:cNvSpPr txBox="1"/>
          <p:nvPr/>
        </p:nvSpPr>
        <p:spPr>
          <a:xfrm>
            <a:off x="3810000" y="31242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525208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Iterators [6/7]</a:t>
            </a:r>
          </a:p>
        </p:txBody>
      </p:sp>
      <p:sp>
        <p:nvSpPr>
          <p:cNvPr id="3" name="Content Placeholder 2"/>
          <p:cNvSpPr>
            <a:spLocks noGrp="1"/>
          </p:cNvSpPr>
          <p:nvPr>
            <p:ph idx="1"/>
          </p:nvPr>
        </p:nvSpPr>
        <p:spPr/>
        <p:txBody>
          <a:bodyPr/>
          <a:lstStyle/>
          <a:p>
            <a:pPr marL="0" indent="0">
              <a:buNone/>
            </a:pPr>
            <a:r>
              <a:rPr lang="en-US" dirty="0"/>
              <a:t>Standard Library function </a:t>
            </a:r>
            <a:r>
              <a:rPr lang="en-US" dirty="0">
                <a:latin typeface="Courier" charset="0"/>
                <a:ea typeface="Courier" charset="0"/>
                <a:cs typeface="Courier" charset="0"/>
              </a:rPr>
              <a:t>end</a:t>
            </a:r>
            <a:r>
              <a:rPr lang="en-US" dirty="0"/>
              <a:t>, also declared in header </a:t>
            </a:r>
            <a:r>
              <a:rPr lang="en-US" dirty="0">
                <a:latin typeface="Courier" charset="0"/>
                <a:ea typeface="Courier" charset="0"/>
                <a:cs typeface="Courier" charset="0"/>
              </a:rPr>
              <a:t>&lt;iterator&gt;</a:t>
            </a:r>
            <a:r>
              <a:rPr lang="en-US" dirty="0"/>
              <a:t>, takes a container and returns an iterator to just past its last item.</a:t>
            </a:r>
          </a:p>
          <a:p>
            <a:pPr marL="0" indent="0">
              <a:buNone/>
            </a:pPr>
            <a:r>
              <a:rPr lang="en-US" dirty="0">
                <a:latin typeface="Courier" charset="0"/>
                <a:ea typeface="Courier" charset="0"/>
                <a:cs typeface="Courier" charset="0"/>
              </a:rPr>
              <a:t>#include &lt;iterator&gt;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::end;</a:t>
            </a:r>
          </a:p>
          <a:p>
            <a:pPr marL="0" indent="0">
              <a:buNone/>
            </a:pPr>
            <a:endParaRPr lang="en-US" dirty="0"/>
          </a:p>
          <a:p>
            <a:pPr marL="0" indent="0">
              <a:buNone/>
            </a:pPr>
            <a:endParaRPr lang="en-US" dirty="0"/>
          </a:p>
          <a:p>
            <a:pPr marL="0" indent="0">
              <a:buNone/>
            </a:pPr>
            <a:r>
              <a:rPr lang="en-US" dirty="0">
                <a:latin typeface="Courier" charset="0"/>
                <a:ea typeface="Courier" charset="0"/>
                <a:cs typeface="Courier" charset="0"/>
              </a:rPr>
              <a:t>vector&lt;</a:t>
            </a:r>
            <a:r>
              <a:rPr lang="en-US" dirty="0" err="1">
                <a:latin typeface="Courier" charset="0"/>
                <a:ea typeface="Courier" charset="0"/>
                <a:cs typeface="Courier" charset="0"/>
              </a:rPr>
              <a:t>int</a:t>
            </a:r>
            <a:r>
              <a:rPr lang="en-US" dirty="0">
                <a:latin typeface="Courier" charset="0"/>
                <a:ea typeface="Courier" charset="0"/>
                <a:cs typeface="Courier" charset="0"/>
              </a:rPr>
              <a:t>&gt;::iterator iter2 = end(</a:t>
            </a:r>
            <a:r>
              <a:rPr lang="en-US" dirty="0" err="1">
                <a:latin typeface="Courier" charset="0"/>
                <a:ea typeface="Courier" charset="0"/>
                <a:cs typeface="Courier" charset="0"/>
              </a:rPr>
              <a:t>vv</a:t>
            </a:r>
            <a:r>
              <a:rPr lang="en-US" dirty="0">
                <a:latin typeface="Courier" charset="0"/>
                <a:ea typeface="Courier" charset="0"/>
                <a:cs typeface="Courier" charset="0"/>
              </a:rPr>
              <a:t>);</a:t>
            </a:r>
          </a:p>
        </p:txBody>
      </p:sp>
      <p:sp>
        <p:nvSpPr>
          <p:cNvPr id="14" name="Rectangle 13"/>
          <p:cNvSpPr/>
          <p:nvPr/>
        </p:nvSpPr>
        <p:spPr>
          <a:xfrm>
            <a:off x="38862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0" name="Rectangle 39"/>
          <p:cNvSpPr/>
          <p:nvPr/>
        </p:nvSpPr>
        <p:spPr>
          <a:xfrm>
            <a:off x="7391400" y="4191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tx1"/>
                </a:solidFill>
                <a:latin typeface="Courier" charset="0"/>
                <a:ea typeface="Courier" charset="0"/>
                <a:cs typeface="Courier" charset="0"/>
              </a:rPr>
              <a:t>iter2</a:t>
            </a:r>
            <a:endParaRPr lang="en-US" sz="1600" dirty="0">
              <a:solidFill>
                <a:schemeClr val="tx1"/>
              </a:solidFill>
              <a:latin typeface="Courier" charset="0"/>
              <a:ea typeface="Courier" charset="0"/>
              <a:cs typeface="Courier" charset="0"/>
            </a:endParaRPr>
          </a:p>
        </p:txBody>
      </p:sp>
      <p:cxnSp>
        <p:nvCxnSpPr>
          <p:cNvPr id="45" name="Straight Arrow Connector 44"/>
          <p:cNvCxnSpPr/>
          <p:nvPr/>
        </p:nvCxnSpPr>
        <p:spPr>
          <a:xfrm flipV="1">
            <a:off x="8229600" y="3886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3434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1" name="Rectangle 40"/>
          <p:cNvSpPr/>
          <p:nvPr/>
        </p:nvSpPr>
        <p:spPr>
          <a:xfrm>
            <a:off x="48006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44" name="Rectangle 43"/>
          <p:cNvSpPr/>
          <p:nvPr/>
        </p:nvSpPr>
        <p:spPr>
          <a:xfrm>
            <a:off x="52578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48" name="Rectangle 47"/>
          <p:cNvSpPr/>
          <p:nvPr/>
        </p:nvSpPr>
        <p:spPr>
          <a:xfrm>
            <a:off x="61722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9" name="Rectangle 48"/>
          <p:cNvSpPr/>
          <p:nvPr/>
        </p:nvSpPr>
        <p:spPr>
          <a:xfrm>
            <a:off x="66294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70866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1" name="Rectangle 50"/>
          <p:cNvSpPr/>
          <p:nvPr/>
        </p:nvSpPr>
        <p:spPr>
          <a:xfrm>
            <a:off x="75438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46" name="Rectangle 45"/>
          <p:cNvSpPr/>
          <p:nvPr/>
        </p:nvSpPr>
        <p:spPr>
          <a:xfrm>
            <a:off x="5715000" y="34290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16" name="Rectangle 15"/>
          <p:cNvSpPr/>
          <p:nvPr/>
        </p:nvSpPr>
        <p:spPr>
          <a:xfrm>
            <a:off x="8001000" y="34290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
        <p:nvSpPr>
          <p:cNvPr id="17" name="TextBox 16"/>
          <p:cNvSpPr txBox="1"/>
          <p:nvPr/>
        </p:nvSpPr>
        <p:spPr>
          <a:xfrm>
            <a:off x="3810000" y="31242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87889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Iterators [7/7]</a:t>
            </a:r>
          </a:p>
        </p:txBody>
      </p:sp>
      <p:sp>
        <p:nvSpPr>
          <p:cNvPr id="3" name="Content Placeholder 2"/>
          <p:cNvSpPr>
            <a:spLocks noGrp="1"/>
          </p:cNvSpPr>
          <p:nvPr>
            <p:ph idx="1"/>
          </p:nvPr>
        </p:nvSpPr>
        <p:spPr/>
        <p:txBody>
          <a:bodyPr/>
          <a:lstStyle/>
          <a:p>
            <a:pPr marL="0" indent="0">
              <a:buNone/>
            </a:pPr>
            <a:r>
              <a:rPr lang="en-US" dirty="0"/>
              <a:t>“</a:t>
            </a:r>
            <a:r>
              <a:rPr lang="en-US" dirty="0">
                <a:latin typeface="Courier" charset="0"/>
                <a:ea typeface="Courier" charset="0"/>
                <a:cs typeface="Courier" charset="0"/>
              </a:rPr>
              <a:t>auto</a:t>
            </a:r>
            <a:r>
              <a:rPr lang="en-US" dirty="0"/>
              <a:t>” makes all this more convenient.</a:t>
            </a:r>
          </a:p>
          <a:p>
            <a:pPr marL="0" indent="0">
              <a:buNone/>
            </a:pPr>
            <a:r>
              <a:rPr lang="en-US" dirty="0">
                <a:latin typeface="Courier" charset="0"/>
                <a:ea typeface="Courier" charset="0"/>
                <a:cs typeface="Courier" charset="0"/>
              </a:rPr>
              <a:t>auto iter1 = begin(</a:t>
            </a:r>
            <a:r>
              <a:rPr lang="en-US" dirty="0" err="1">
                <a:latin typeface="Courier" charset="0"/>
                <a:ea typeface="Courier" charset="0"/>
                <a:cs typeface="Courier" charset="0"/>
              </a:rPr>
              <a:t>vv</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auto iter2 = end(</a:t>
            </a:r>
            <a:r>
              <a:rPr lang="en-US" dirty="0" err="1">
                <a:latin typeface="Courier" charset="0"/>
                <a:ea typeface="Courier" charset="0"/>
                <a:cs typeface="Courier" charset="0"/>
              </a:rPr>
              <a:t>vv</a:t>
            </a:r>
            <a:r>
              <a:rPr lang="en-US" dirty="0">
                <a:latin typeface="Courier" charset="0"/>
                <a:ea typeface="Courier" charset="0"/>
                <a:cs typeface="Courier" charset="0"/>
              </a:rPr>
              <a:t>);</a:t>
            </a:r>
          </a:p>
          <a:p>
            <a:pPr marL="0" indent="0">
              <a:buNone/>
            </a:pPr>
            <a:endParaRPr lang="en-US" dirty="0"/>
          </a:p>
          <a:p>
            <a:pPr marL="0" indent="0">
              <a:buNone/>
            </a:pPr>
            <a:endParaRPr lang="en-US" dirty="0"/>
          </a:p>
          <a:p>
            <a:pPr marL="0" indent="0">
              <a:buNone/>
            </a:pPr>
            <a:endParaRPr lang="en-US" dirty="0"/>
          </a:p>
          <a:p>
            <a:pPr marL="0" indent="0">
              <a:buNone/>
            </a:pPr>
            <a:r>
              <a:rPr lang="en-US" dirty="0"/>
              <a:t>As we will see, often iterators do not need to be stored in variables, and we do not even need the “</a:t>
            </a:r>
            <a:r>
              <a:rPr lang="en-US" dirty="0">
                <a:latin typeface="Courier" charset="0"/>
                <a:ea typeface="Courier" charset="0"/>
                <a:cs typeface="Courier" charset="0"/>
              </a:rPr>
              <a:t>auto</a:t>
            </a:r>
            <a:r>
              <a:rPr lang="en-US" dirty="0"/>
              <a:t>”.</a:t>
            </a:r>
          </a:p>
        </p:txBody>
      </p:sp>
      <p:sp>
        <p:nvSpPr>
          <p:cNvPr id="14" name="Rectangle 13"/>
          <p:cNvSpPr/>
          <p:nvPr/>
        </p:nvSpPr>
        <p:spPr>
          <a:xfrm>
            <a:off x="38862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0" name="Rectangle 39"/>
          <p:cNvSpPr/>
          <p:nvPr/>
        </p:nvSpPr>
        <p:spPr>
          <a:xfrm>
            <a:off x="7391400" y="4191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tx1"/>
                </a:solidFill>
                <a:latin typeface="Courier" charset="0"/>
                <a:ea typeface="Courier" charset="0"/>
                <a:cs typeface="Courier" charset="0"/>
              </a:rPr>
              <a:t>iter2</a:t>
            </a:r>
            <a:endParaRPr lang="en-US" sz="1600" dirty="0">
              <a:solidFill>
                <a:schemeClr val="tx1"/>
              </a:solidFill>
              <a:latin typeface="Courier" charset="0"/>
              <a:ea typeface="Courier" charset="0"/>
              <a:cs typeface="Courier" charset="0"/>
            </a:endParaRPr>
          </a:p>
        </p:txBody>
      </p:sp>
      <p:cxnSp>
        <p:nvCxnSpPr>
          <p:cNvPr id="45" name="Straight Arrow Connector 44"/>
          <p:cNvCxnSpPr/>
          <p:nvPr/>
        </p:nvCxnSpPr>
        <p:spPr>
          <a:xfrm flipV="1">
            <a:off x="8229600" y="3886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3434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1" name="Rectangle 40"/>
          <p:cNvSpPr/>
          <p:nvPr/>
        </p:nvSpPr>
        <p:spPr>
          <a:xfrm>
            <a:off x="48006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44" name="Rectangle 43"/>
          <p:cNvSpPr/>
          <p:nvPr/>
        </p:nvSpPr>
        <p:spPr>
          <a:xfrm>
            <a:off x="52578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48" name="Rectangle 47"/>
          <p:cNvSpPr/>
          <p:nvPr/>
        </p:nvSpPr>
        <p:spPr>
          <a:xfrm>
            <a:off x="61722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9" name="Rectangle 48"/>
          <p:cNvSpPr/>
          <p:nvPr/>
        </p:nvSpPr>
        <p:spPr>
          <a:xfrm>
            <a:off x="66294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70866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1" name="Rectangle 50"/>
          <p:cNvSpPr/>
          <p:nvPr/>
        </p:nvSpPr>
        <p:spPr>
          <a:xfrm>
            <a:off x="75438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46" name="Rectangle 45"/>
          <p:cNvSpPr/>
          <p:nvPr/>
        </p:nvSpPr>
        <p:spPr>
          <a:xfrm>
            <a:off x="5715000" y="34290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16" name="Rectangle 15"/>
          <p:cNvSpPr/>
          <p:nvPr/>
        </p:nvSpPr>
        <p:spPr>
          <a:xfrm>
            <a:off x="8001000" y="34290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
        <p:nvSpPr>
          <p:cNvPr id="17" name="Rectangle 16"/>
          <p:cNvSpPr/>
          <p:nvPr/>
        </p:nvSpPr>
        <p:spPr>
          <a:xfrm>
            <a:off x="3276600" y="4191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iter1</a:t>
            </a:r>
          </a:p>
        </p:txBody>
      </p:sp>
      <p:cxnSp>
        <p:nvCxnSpPr>
          <p:cNvPr id="18" name="Straight Arrow Connector 17"/>
          <p:cNvCxnSpPr/>
          <p:nvPr/>
        </p:nvCxnSpPr>
        <p:spPr>
          <a:xfrm flipV="1">
            <a:off x="4114800" y="3886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810000" y="31242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517998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STL Algorithms [1/3]</a:t>
            </a:r>
          </a:p>
        </p:txBody>
      </p:sp>
      <p:sp>
        <p:nvSpPr>
          <p:cNvPr id="3" name="Content Placeholder 2"/>
          <p:cNvSpPr>
            <a:spLocks noGrp="1"/>
          </p:cNvSpPr>
          <p:nvPr>
            <p:ph idx="1"/>
          </p:nvPr>
        </p:nvSpPr>
        <p:spPr/>
        <p:txBody>
          <a:bodyPr/>
          <a:lstStyle/>
          <a:p>
            <a:pPr marL="0" indent="0">
              <a:buNone/>
            </a:pPr>
            <a:r>
              <a:rPr lang="en-US" dirty="0"/>
              <a:t>We can perform various operations on containers using STL </a:t>
            </a:r>
            <a:r>
              <a:rPr lang="en-US" b="1" dirty="0"/>
              <a:t>algorithms</a:t>
            </a:r>
            <a:r>
              <a:rPr lang="en-US" dirty="0"/>
              <a:t>. All are declared in header </a:t>
            </a:r>
            <a:r>
              <a:rPr lang="en-US" dirty="0">
                <a:latin typeface="Courier" charset="0"/>
                <a:ea typeface="Courier" charset="0"/>
                <a:cs typeface="Courier" charset="0"/>
              </a:rPr>
              <a:t>&lt;algorithm&gt;</a:t>
            </a:r>
            <a:r>
              <a:rPr lang="en-US" dirty="0"/>
              <a:t>.</a:t>
            </a:r>
          </a:p>
          <a:p>
            <a:pPr marL="0" indent="0">
              <a:buNone/>
            </a:pPr>
            <a:r>
              <a:rPr lang="en-US" dirty="0"/>
              <a:t>Algorithm </a:t>
            </a:r>
            <a:r>
              <a:rPr lang="en-US" dirty="0">
                <a:latin typeface="Courier" charset="0"/>
                <a:ea typeface="Courier" charset="0"/>
                <a:cs typeface="Courier" charset="0"/>
              </a:rPr>
              <a:t>sort</a:t>
            </a:r>
            <a:r>
              <a:rPr lang="en-US" dirty="0"/>
              <a:t> takes two iterators specifying a range. It sorts the items in the range, in ascending order.</a:t>
            </a:r>
          </a:p>
          <a:p>
            <a:pPr marL="0" indent="0">
              <a:buNone/>
            </a:pPr>
            <a:r>
              <a:rPr lang="en-US" dirty="0">
                <a:latin typeface="Courier" charset="0"/>
                <a:ea typeface="Courier" charset="0"/>
                <a:cs typeface="Courier" charset="0"/>
              </a:rPr>
              <a:t>#include &lt;algorithm&gt;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::sort;</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Sort a vector&lt;</a:t>
            </a:r>
            <a:r>
              <a:rPr lang="en-US" dirty="0" err="1">
                <a:latin typeface="Courier" charset="0"/>
                <a:ea typeface="Courier" charset="0"/>
                <a:cs typeface="Courier" charset="0"/>
              </a:rPr>
              <a:t>int</a:t>
            </a:r>
            <a:r>
              <a:rPr lang="en-US" dirty="0">
                <a:latin typeface="Courier" charset="0"/>
                <a:ea typeface="Courier" charset="0"/>
                <a:cs typeface="Courier" charset="0"/>
              </a:rPr>
              <a:t>&gt; named </a:t>
            </a:r>
            <a:r>
              <a:rPr lang="en-US" dirty="0" err="1">
                <a:latin typeface="Courier" charset="0"/>
                <a:ea typeface="Courier" charset="0"/>
                <a:cs typeface="Courier" charset="0"/>
              </a:rPr>
              <a:t>vv</a:t>
            </a:r>
            <a:br>
              <a:rPr lang="en-US" dirty="0">
                <a:latin typeface="Courier" charset="0"/>
                <a:ea typeface="Courier" charset="0"/>
                <a:cs typeface="Courier" charset="0"/>
              </a:rPr>
            </a:br>
            <a:r>
              <a:rPr lang="en-US" dirty="0">
                <a:latin typeface="Courier" charset="0"/>
                <a:ea typeface="Courier" charset="0"/>
                <a:cs typeface="Courier" charset="0"/>
              </a:rPr>
              <a:t>auto iter1 = begin(</a:t>
            </a:r>
            <a:r>
              <a:rPr lang="en-US" dirty="0" err="1">
                <a:latin typeface="Courier" charset="0"/>
                <a:ea typeface="Courier" charset="0"/>
                <a:cs typeface="Courier" charset="0"/>
              </a:rPr>
              <a:t>vv</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auto iter2 = end(</a:t>
            </a:r>
            <a:r>
              <a:rPr lang="en-US" dirty="0" err="1">
                <a:latin typeface="Courier" charset="0"/>
                <a:ea typeface="Courier" charset="0"/>
                <a:cs typeface="Courier" charset="0"/>
              </a:rPr>
              <a:t>vv</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sort(iter1, iter2);</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 Simpler form</a:t>
            </a:r>
            <a:br>
              <a:rPr lang="en-US" dirty="0">
                <a:latin typeface="Courier" charset="0"/>
                <a:ea typeface="Courier" charset="0"/>
                <a:cs typeface="Courier" charset="0"/>
              </a:rPr>
            </a:br>
            <a:r>
              <a:rPr lang="en-US" dirty="0">
                <a:latin typeface="Courier" charset="0"/>
                <a:ea typeface="Courier" charset="0"/>
                <a:cs typeface="Courier" charset="0"/>
              </a:rPr>
              <a:t>sort(begin(</a:t>
            </a:r>
            <a:r>
              <a:rPr lang="en-US" dirty="0" err="1">
                <a:latin typeface="Courier" charset="0"/>
                <a:ea typeface="Courier" charset="0"/>
                <a:cs typeface="Courier" charset="0"/>
              </a:rPr>
              <a:t>vv</a:t>
            </a:r>
            <a:r>
              <a:rPr lang="en-US" dirty="0">
                <a:latin typeface="Courier" charset="0"/>
                <a:ea typeface="Courier" charset="0"/>
                <a:cs typeface="Courier" charset="0"/>
              </a:rPr>
              <a:t>), end(</a:t>
            </a:r>
            <a:r>
              <a:rPr lang="en-US" dirty="0" err="1">
                <a:latin typeface="Courier" charset="0"/>
                <a:ea typeface="Courier" charset="0"/>
                <a:cs typeface="Courier" charset="0"/>
              </a:rPr>
              <a:t>vv</a:t>
            </a:r>
            <a:r>
              <a:rPr lang="en-US" dirty="0">
                <a:latin typeface="Courier" charset="0"/>
                <a:ea typeface="Courier" charset="0"/>
                <a:cs typeface="Courier" charset="0"/>
              </a:rPr>
              <a:t>));</a:t>
            </a:r>
          </a:p>
        </p:txBody>
      </p:sp>
      <p:cxnSp>
        <p:nvCxnSpPr>
          <p:cNvPr id="20" name="Straight Connector 19"/>
          <p:cNvCxnSpPr>
            <a:stCxn id="21" idx="1"/>
          </p:cNvCxnSpPr>
          <p:nvPr/>
        </p:nvCxnSpPr>
        <p:spPr>
          <a:xfrm flipH="1">
            <a:off x="4495800" y="5778788"/>
            <a:ext cx="609600" cy="241013"/>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105400" y="5486400"/>
            <a:ext cx="2286000" cy="584775"/>
          </a:xfrm>
          <a:prstGeom prst="rect">
            <a:avLst/>
          </a:prstGeom>
          <a:noFill/>
        </p:spPr>
        <p:txBody>
          <a:bodyPr wrap="square" rtlCol="0">
            <a:spAutoFit/>
          </a:bodyPr>
          <a:lstStyle/>
          <a:p>
            <a:r>
              <a:rPr lang="en-US" sz="1600">
                <a:solidFill>
                  <a:srgbClr val="C00000"/>
                </a:solidFill>
              </a:rPr>
              <a:t>No iterator variables </a:t>
            </a:r>
            <a:r>
              <a:rPr lang="en-US" sz="1600" dirty="0">
                <a:solidFill>
                  <a:srgbClr val="C00000"/>
                </a:solidFill>
              </a:rPr>
              <a:t>needed here.</a:t>
            </a:r>
          </a:p>
        </p:txBody>
      </p:sp>
    </p:spTree>
    <p:extLst>
      <p:ext uri="{BB962C8B-B14F-4D97-AF65-F5344CB8AC3E}">
        <p14:creationId xmlns:p14="http://schemas.microsoft.com/office/powerpoint/2010/main" val="177824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STL Algorithms [2/3]</a:t>
            </a:r>
          </a:p>
        </p:txBody>
      </p:sp>
      <p:sp>
        <p:nvSpPr>
          <p:cNvPr id="3" name="Content Placeholder 2"/>
          <p:cNvSpPr>
            <a:spLocks noGrp="1"/>
          </p:cNvSpPr>
          <p:nvPr>
            <p:ph idx="1"/>
          </p:nvPr>
        </p:nvSpPr>
        <p:spPr/>
        <p:txBody>
          <a:bodyPr/>
          <a:lstStyle/>
          <a:p>
            <a:pPr marL="0" indent="0">
              <a:buNone/>
            </a:pPr>
            <a:r>
              <a:rPr lang="en-US" dirty="0"/>
              <a:t>Algorithm </a:t>
            </a:r>
            <a:r>
              <a:rPr lang="en-US" dirty="0">
                <a:latin typeface="Courier" charset="0"/>
                <a:ea typeface="Courier" charset="0"/>
                <a:cs typeface="Courier" charset="0"/>
              </a:rPr>
              <a:t>reverse</a:t>
            </a:r>
            <a:r>
              <a:rPr lang="en-US" dirty="0"/>
              <a:t> takes two iterators specifying a range. It reverses the order of the items in the range.</a:t>
            </a:r>
          </a:p>
          <a:p>
            <a:pPr marL="0" indent="0">
              <a:buNone/>
            </a:pPr>
            <a:endParaRPr lang="en-US" dirty="0"/>
          </a:p>
          <a:p>
            <a:pPr marL="0" indent="0">
              <a:buNone/>
            </a:pPr>
            <a:endParaRPr lang="en-US" dirty="0"/>
          </a:p>
          <a:p>
            <a:pPr marL="0" indent="0">
              <a:buNone/>
            </a:pPr>
            <a:endParaRPr lang="en-US" dirty="0"/>
          </a:p>
          <a:p>
            <a:pPr marL="0" indent="0">
              <a:buNone/>
            </a:pPr>
            <a:r>
              <a:rPr lang="en-US" dirty="0">
                <a:latin typeface="Courier" charset="0"/>
                <a:ea typeface="Courier" charset="0"/>
                <a:cs typeface="Courier" charset="0"/>
              </a:rPr>
              <a:t>reverse(begin(</a:t>
            </a:r>
            <a:r>
              <a:rPr lang="en-US" dirty="0" err="1">
                <a:latin typeface="Courier" charset="0"/>
                <a:ea typeface="Courier" charset="0"/>
                <a:cs typeface="Courier" charset="0"/>
              </a:rPr>
              <a:t>vv</a:t>
            </a:r>
            <a:r>
              <a:rPr lang="en-US" dirty="0">
                <a:latin typeface="Courier" charset="0"/>
                <a:ea typeface="Courier" charset="0"/>
                <a:cs typeface="Courier" charset="0"/>
              </a:rPr>
              <a:t>), end(</a:t>
            </a:r>
            <a:r>
              <a:rPr lang="en-US" dirty="0" err="1">
                <a:latin typeface="Courier" charset="0"/>
                <a:ea typeface="Courier" charset="0"/>
                <a:cs typeface="Courier" charset="0"/>
              </a:rPr>
              <a:t>vv</a:t>
            </a:r>
            <a:r>
              <a:rPr lang="en-US" dirty="0">
                <a:latin typeface="Courier" charset="0"/>
                <a:ea typeface="Courier" charset="0"/>
                <a:cs typeface="Courier" charset="0"/>
              </a:rPr>
              <a:t>));</a:t>
            </a:r>
          </a:p>
        </p:txBody>
      </p:sp>
      <p:sp>
        <p:nvSpPr>
          <p:cNvPr id="6" name="Rectangle 5"/>
          <p:cNvSpPr/>
          <p:nvPr/>
        </p:nvSpPr>
        <p:spPr>
          <a:xfrm>
            <a:off x="29718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7" name="Rectangle 6"/>
          <p:cNvSpPr/>
          <p:nvPr/>
        </p:nvSpPr>
        <p:spPr>
          <a:xfrm>
            <a:off x="6477000" y="3429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8" name="Straight Arrow Connector 7"/>
          <p:cNvCxnSpPr/>
          <p:nvPr/>
        </p:nvCxnSpPr>
        <p:spPr>
          <a:xfrm flipV="1">
            <a:off x="7315200" y="3124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4290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10" name="Rectangle 9"/>
          <p:cNvSpPr/>
          <p:nvPr/>
        </p:nvSpPr>
        <p:spPr>
          <a:xfrm>
            <a:off x="38862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11" name="Rectangle 10"/>
          <p:cNvSpPr/>
          <p:nvPr/>
        </p:nvSpPr>
        <p:spPr>
          <a:xfrm>
            <a:off x="43434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16" name="Rectangle 15"/>
          <p:cNvSpPr/>
          <p:nvPr/>
        </p:nvSpPr>
        <p:spPr>
          <a:xfrm>
            <a:off x="4800600" y="26670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17" name="Rectangle 16"/>
          <p:cNvSpPr/>
          <p:nvPr/>
        </p:nvSpPr>
        <p:spPr>
          <a:xfrm>
            <a:off x="7086600" y="26670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
        <p:nvSpPr>
          <p:cNvPr id="18" name="Rectangle 17"/>
          <p:cNvSpPr/>
          <p:nvPr/>
        </p:nvSpPr>
        <p:spPr>
          <a:xfrm>
            <a:off x="2362200" y="3429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19" name="Straight Arrow Connector 18"/>
          <p:cNvCxnSpPr/>
          <p:nvPr/>
        </p:nvCxnSpPr>
        <p:spPr>
          <a:xfrm flipV="1">
            <a:off x="3200400" y="3124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95600" y="23622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24" name="Rectangle 23"/>
          <p:cNvSpPr/>
          <p:nvPr/>
        </p:nvSpPr>
        <p:spPr>
          <a:xfrm>
            <a:off x="6477000" y="5867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25" name="Straight Arrow Connector 24"/>
          <p:cNvCxnSpPr/>
          <p:nvPr/>
        </p:nvCxnSpPr>
        <p:spPr>
          <a:xfrm flipV="1">
            <a:off x="7315200" y="55626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52578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30" name="Rectangle 29"/>
          <p:cNvSpPr/>
          <p:nvPr/>
        </p:nvSpPr>
        <p:spPr>
          <a:xfrm>
            <a:off x="57150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31" name="Rectangle 30"/>
          <p:cNvSpPr/>
          <p:nvPr/>
        </p:nvSpPr>
        <p:spPr>
          <a:xfrm>
            <a:off x="61722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32" name="Rectangle 31"/>
          <p:cNvSpPr/>
          <p:nvPr/>
        </p:nvSpPr>
        <p:spPr>
          <a:xfrm>
            <a:off x="66294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33" name="Rectangle 32"/>
          <p:cNvSpPr/>
          <p:nvPr/>
        </p:nvSpPr>
        <p:spPr>
          <a:xfrm>
            <a:off x="4800600" y="51054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34" name="Rectangle 33"/>
          <p:cNvSpPr/>
          <p:nvPr/>
        </p:nvSpPr>
        <p:spPr>
          <a:xfrm>
            <a:off x="7086600" y="51054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
        <p:nvSpPr>
          <p:cNvPr id="35" name="Rectangle 34"/>
          <p:cNvSpPr/>
          <p:nvPr/>
        </p:nvSpPr>
        <p:spPr>
          <a:xfrm>
            <a:off x="2362200" y="5867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36" name="Straight Arrow Connector 35"/>
          <p:cNvCxnSpPr/>
          <p:nvPr/>
        </p:nvCxnSpPr>
        <p:spPr>
          <a:xfrm flipV="1">
            <a:off x="3200400" y="55626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895600" y="48006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4" name="TextBox 3"/>
          <p:cNvSpPr txBox="1"/>
          <p:nvPr/>
        </p:nvSpPr>
        <p:spPr>
          <a:xfrm>
            <a:off x="1828800" y="2662535"/>
            <a:ext cx="1295400" cy="400110"/>
          </a:xfrm>
          <a:prstGeom prst="rect">
            <a:avLst/>
          </a:prstGeom>
          <a:noFill/>
        </p:spPr>
        <p:txBody>
          <a:bodyPr wrap="square" rtlCol="0">
            <a:spAutoFit/>
          </a:bodyPr>
          <a:lstStyle/>
          <a:p>
            <a:r>
              <a:rPr lang="en-US" sz="2000" dirty="0"/>
              <a:t>Before</a:t>
            </a:r>
          </a:p>
        </p:txBody>
      </p:sp>
      <p:sp>
        <p:nvSpPr>
          <p:cNvPr id="38" name="TextBox 37"/>
          <p:cNvSpPr txBox="1"/>
          <p:nvPr/>
        </p:nvSpPr>
        <p:spPr>
          <a:xfrm>
            <a:off x="1828800" y="5100935"/>
            <a:ext cx="1295400" cy="400110"/>
          </a:xfrm>
          <a:prstGeom prst="rect">
            <a:avLst/>
          </a:prstGeom>
          <a:noFill/>
        </p:spPr>
        <p:txBody>
          <a:bodyPr wrap="square" rtlCol="0">
            <a:spAutoFit/>
          </a:bodyPr>
          <a:lstStyle/>
          <a:p>
            <a:r>
              <a:rPr lang="en-US" sz="2000" dirty="0"/>
              <a:t>After</a:t>
            </a:r>
          </a:p>
        </p:txBody>
      </p:sp>
      <p:sp>
        <p:nvSpPr>
          <p:cNvPr id="41" name="Rectangle 40"/>
          <p:cNvSpPr/>
          <p:nvPr/>
        </p:nvSpPr>
        <p:spPr>
          <a:xfrm>
            <a:off x="66294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0" name="Rectangle 39"/>
          <p:cNvSpPr/>
          <p:nvPr/>
        </p:nvSpPr>
        <p:spPr>
          <a:xfrm>
            <a:off x="6553200" y="26670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42" name="Rectangle 41"/>
          <p:cNvSpPr/>
          <p:nvPr/>
        </p:nvSpPr>
        <p:spPr>
          <a:xfrm>
            <a:off x="52578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3" name="Rectangle 42"/>
          <p:cNvSpPr/>
          <p:nvPr/>
        </p:nvSpPr>
        <p:spPr>
          <a:xfrm>
            <a:off x="5181600" y="26670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44" name="Rectangle 43"/>
          <p:cNvSpPr/>
          <p:nvPr/>
        </p:nvSpPr>
        <p:spPr>
          <a:xfrm>
            <a:off x="57150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5" name="Rectangle 44"/>
          <p:cNvSpPr/>
          <p:nvPr/>
        </p:nvSpPr>
        <p:spPr>
          <a:xfrm>
            <a:off x="5638800" y="26670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46" name="Rectangle 45"/>
          <p:cNvSpPr/>
          <p:nvPr/>
        </p:nvSpPr>
        <p:spPr>
          <a:xfrm>
            <a:off x="61722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7" name="Rectangle 46"/>
          <p:cNvSpPr/>
          <p:nvPr/>
        </p:nvSpPr>
        <p:spPr>
          <a:xfrm>
            <a:off x="6096000" y="26670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48" name="Rectangle 47"/>
          <p:cNvSpPr/>
          <p:nvPr/>
        </p:nvSpPr>
        <p:spPr>
          <a:xfrm>
            <a:off x="43434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9" name="Rectangle 48"/>
          <p:cNvSpPr/>
          <p:nvPr/>
        </p:nvSpPr>
        <p:spPr>
          <a:xfrm>
            <a:off x="4267200" y="51054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50" name="Rectangle 49"/>
          <p:cNvSpPr/>
          <p:nvPr/>
        </p:nvSpPr>
        <p:spPr>
          <a:xfrm>
            <a:off x="29718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1" name="Rectangle 50"/>
          <p:cNvSpPr/>
          <p:nvPr/>
        </p:nvSpPr>
        <p:spPr>
          <a:xfrm>
            <a:off x="2895600" y="51054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52" name="Rectangle 51"/>
          <p:cNvSpPr/>
          <p:nvPr/>
        </p:nvSpPr>
        <p:spPr>
          <a:xfrm>
            <a:off x="34290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3" name="Rectangle 52"/>
          <p:cNvSpPr/>
          <p:nvPr/>
        </p:nvSpPr>
        <p:spPr>
          <a:xfrm>
            <a:off x="3352800" y="51054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54" name="Rectangle 53"/>
          <p:cNvSpPr/>
          <p:nvPr/>
        </p:nvSpPr>
        <p:spPr>
          <a:xfrm>
            <a:off x="38862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5" name="Rectangle 54"/>
          <p:cNvSpPr/>
          <p:nvPr/>
        </p:nvSpPr>
        <p:spPr>
          <a:xfrm>
            <a:off x="3810000" y="51054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56" name="Rectangle 55"/>
          <p:cNvSpPr/>
          <p:nvPr/>
        </p:nvSpPr>
        <p:spPr>
          <a:xfrm>
            <a:off x="2971800" y="2667000"/>
            <a:ext cx="41148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7" name="Rectangle 56"/>
          <p:cNvSpPr/>
          <p:nvPr/>
        </p:nvSpPr>
        <p:spPr>
          <a:xfrm>
            <a:off x="2971800" y="5105400"/>
            <a:ext cx="41148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Tree>
    <p:extLst>
      <p:ext uri="{BB962C8B-B14F-4D97-AF65-F5344CB8AC3E}">
        <p14:creationId xmlns:p14="http://schemas.microsoft.com/office/powerpoint/2010/main" val="161799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Structured Data I — Datasets</a:t>
            </a:r>
          </a:p>
        </p:txBody>
      </p:sp>
      <p:sp>
        <p:nvSpPr>
          <p:cNvPr id="3" name="Content Placeholder 2"/>
          <p:cNvSpPr>
            <a:spLocks noGrp="1"/>
          </p:cNvSpPr>
          <p:nvPr>
            <p:ph idx="1"/>
          </p:nvPr>
        </p:nvSpPr>
        <p:spPr/>
        <p:txBody>
          <a:bodyPr/>
          <a:lstStyle/>
          <a:p>
            <a:pPr marL="0" indent="0">
              <a:buNone/>
            </a:pPr>
            <a:r>
              <a:rPr lang="en-US" dirty="0"/>
              <a:t>There are many different kinds of datasets. However, the majority of the datasets we work with are captured by the following three broad categories.</a:t>
            </a:r>
          </a:p>
          <a:p>
            <a:pPr marL="0" indent="0">
              <a:buNone/>
            </a:pPr>
            <a:r>
              <a:rPr lang="en-US" b="1" dirty="0"/>
              <a:t>Sequence</a:t>
            </a:r>
            <a:r>
              <a:rPr lang="en-US" dirty="0"/>
              <a:t> Data</a:t>
            </a:r>
          </a:p>
          <a:p>
            <a:pPr lvl="1"/>
            <a:r>
              <a:rPr lang="en-US" dirty="0"/>
              <a:t>An arbitrarily-sized collection of items, usually all of the same type, that appear in some order.</a:t>
            </a:r>
          </a:p>
          <a:p>
            <a:pPr marL="0" indent="0">
              <a:buNone/>
            </a:pPr>
            <a:r>
              <a:rPr lang="en-US" b="1" dirty="0"/>
              <a:t>Associative</a:t>
            </a:r>
            <a:r>
              <a:rPr lang="en-US" dirty="0"/>
              <a:t> Data</a:t>
            </a:r>
          </a:p>
          <a:p>
            <a:pPr lvl="1"/>
            <a:r>
              <a:rPr lang="en-US" dirty="0"/>
              <a:t>An arbitrarily-sized collection of items, usually all of the same type, with lookup done by </a:t>
            </a:r>
            <a:r>
              <a:rPr lang="en-US" b="1" dirty="0"/>
              <a:t>key</a:t>
            </a:r>
            <a:r>
              <a:rPr lang="en-US" dirty="0"/>
              <a:t>. There is often an associated value.</a:t>
            </a:r>
          </a:p>
          <a:p>
            <a:pPr marL="0" indent="0">
              <a:buNone/>
            </a:pPr>
            <a:r>
              <a:rPr lang="en-US" b="1" dirty="0"/>
              <a:t>Record</a:t>
            </a:r>
            <a:r>
              <a:rPr lang="en-US" dirty="0"/>
              <a:t> Data</a:t>
            </a:r>
          </a:p>
          <a:p>
            <a:pPr lvl="1"/>
            <a:r>
              <a:rPr lang="en-US" dirty="0"/>
              <a:t>A collection of a fixed number of items, each of a specified type. The types may be different. Each item is a </a:t>
            </a:r>
            <a:r>
              <a:rPr lang="en-US" b="1" dirty="0"/>
              <a:t>field</a:t>
            </a:r>
            <a:r>
              <a:rPr lang="en-US" dirty="0"/>
              <a:t> of the record.</a:t>
            </a:r>
          </a:p>
          <a:p>
            <a:pPr marL="0" indent="0">
              <a:buNone/>
            </a:pPr>
            <a:endParaRPr lang="en-US" dirty="0"/>
          </a:p>
        </p:txBody>
      </p:sp>
    </p:spTree>
    <p:extLst>
      <p:ext uri="{BB962C8B-B14F-4D97-AF65-F5344CB8AC3E}">
        <p14:creationId xmlns:p14="http://schemas.microsoft.com/office/powerpoint/2010/main" val="2825727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STL Algorithms [3/3]</a:t>
            </a:r>
          </a:p>
        </p:txBody>
      </p:sp>
      <p:sp>
        <p:nvSpPr>
          <p:cNvPr id="3" name="Content Placeholder 2"/>
          <p:cNvSpPr>
            <a:spLocks noGrp="1"/>
          </p:cNvSpPr>
          <p:nvPr>
            <p:ph idx="1"/>
          </p:nvPr>
        </p:nvSpPr>
        <p:spPr/>
        <p:txBody>
          <a:bodyPr/>
          <a:lstStyle/>
          <a:p>
            <a:pPr marL="0" indent="0">
              <a:buNone/>
            </a:pPr>
            <a:r>
              <a:rPr lang="en-US" dirty="0"/>
              <a:t>Algorithm </a:t>
            </a:r>
            <a:r>
              <a:rPr lang="en-US" dirty="0">
                <a:latin typeface="Courier" charset="0"/>
                <a:ea typeface="Courier" charset="0"/>
                <a:cs typeface="Courier" charset="0"/>
              </a:rPr>
              <a:t>fill</a:t>
            </a:r>
            <a:r>
              <a:rPr lang="en-US" dirty="0"/>
              <a:t> takes two iterators specifying a range, and a value. It sets every item in the range to the given value.</a:t>
            </a:r>
          </a:p>
          <a:p>
            <a:pPr marL="0" indent="0">
              <a:buNone/>
            </a:pPr>
            <a:endParaRPr lang="en-US" dirty="0"/>
          </a:p>
          <a:p>
            <a:pPr marL="0" indent="0">
              <a:buNone/>
            </a:pPr>
            <a:endParaRPr lang="en-US" dirty="0"/>
          </a:p>
          <a:p>
            <a:pPr marL="0" indent="0">
              <a:buNone/>
            </a:pPr>
            <a:endParaRPr lang="en-US" dirty="0"/>
          </a:p>
          <a:p>
            <a:pPr marL="0" indent="0">
              <a:buNone/>
            </a:pPr>
            <a:r>
              <a:rPr lang="en-US" dirty="0">
                <a:latin typeface="Courier" charset="0"/>
                <a:ea typeface="Courier" charset="0"/>
                <a:cs typeface="Courier" charset="0"/>
              </a:rPr>
              <a:t>fill(begin(</a:t>
            </a:r>
            <a:r>
              <a:rPr lang="en-US" dirty="0" err="1">
                <a:latin typeface="Courier" charset="0"/>
                <a:ea typeface="Courier" charset="0"/>
                <a:cs typeface="Courier" charset="0"/>
              </a:rPr>
              <a:t>vv</a:t>
            </a:r>
            <a:r>
              <a:rPr lang="en-US" dirty="0">
                <a:latin typeface="Courier" charset="0"/>
                <a:ea typeface="Courier" charset="0"/>
                <a:cs typeface="Courier" charset="0"/>
              </a:rPr>
              <a:t>), end(</a:t>
            </a:r>
            <a:r>
              <a:rPr lang="en-US" dirty="0" err="1">
                <a:latin typeface="Courier" charset="0"/>
                <a:ea typeface="Courier" charset="0"/>
                <a:cs typeface="Courier" charset="0"/>
              </a:rPr>
              <a:t>vv</a:t>
            </a:r>
            <a:r>
              <a:rPr lang="en-US" dirty="0">
                <a:latin typeface="Courier" charset="0"/>
                <a:ea typeface="Courier" charset="0"/>
                <a:cs typeface="Courier" charset="0"/>
              </a:rPr>
              <a:t>), 7);</a:t>
            </a:r>
          </a:p>
        </p:txBody>
      </p:sp>
      <p:sp>
        <p:nvSpPr>
          <p:cNvPr id="7" name="Rectangle 6"/>
          <p:cNvSpPr/>
          <p:nvPr/>
        </p:nvSpPr>
        <p:spPr>
          <a:xfrm>
            <a:off x="6477000" y="3429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8" name="Straight Arrow Connector 7"/>
          <p:cNvCxnSpPr/>
          <p:nvPr/>
        </p:nvCxnSpPr>
        <p:spPr>
          <a:xfrm flipV="1">
            <a:off x="7315200" y="3124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2362200" y="3429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19" name="Straight Arrow Connector 18"/>
          <p:cNvCxnSpPr/>
          <p:nvPr/>
        </p:nvCxnSpPr>
        <p:spPr>
          <a:xfrm flipV="1">
            <a:off x="3200400" y="3124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95600" y="23622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23" name="Rectangle 22"/>
          <p:cNvSpPr/>
          <p:nvPr/>
        </p:nvSpPr>
        <p:spPr>
          <a:xfrm>
            <a:off x="29718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24" name="Rectangle 23"/>
          <p:cNvSpPr/>
          <p:nvPr/>
        </p:nvSpPr>
        <p:spPr>
          <a:xfrm>
            <a:off x="6477000" y="5867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25" name="Straight Arrow Connector 24"/>
          <p:cNvCxnSpPr/>
          <p:nvPr/>
        </p:nvCxnSpPr>
        <p:spPr>
          <a:xfrm flipV="1">
            <a:off x="7315200" y="55626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4290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27" name="Rectangle 26"/>
          <p:cNvSpPr/>
          <p:nvPr/>
        </p:nvSpPr>
        <p:spPr>
          <a:xfrm>
            <a:off x="38862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28" name="Rectangle 27"/>
          <p:cNvSpPr/>
          <p:nvPr/>
        </p:nvSpPr>
        <p:spPr>
          <a:xfrm>
            <a:off x="43434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29" name="Rectangle 28"/>
          <p:cNvSpPr/>
          <p:nvPr/>
        </p:nvSpPr>
        <p:spPr>
          <a:xfrm>
            <a:off x="52578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30" name="Rectangle 29"/>
          <p:cNvSpPr/>
          <p:nvPr/>
        </p:nvSpPr>
        <p:spPr>
          <a:xfrm>
            <a:off x="57150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31" name="Rectangle 30"/>
          <p:cNvSpPr/>
          <p:nvPr/>
        </p:nvSpPr>
        <p:spPr>
          <a:xfrm>
            <a:off x="61722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32" name="Rectangle 31"/>
          <p:cNvSpPr/>
          <p:nvPr/>
        </p:nvSpPr>
        <p:spPr>
          <a:xfrm>
            <a:off x="6629400" y="5105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33" name="Rectangle 32"/>
          <p:cNvSpPr/>
          <p:nvPr/>
        </p:nvSpPr>
        <p:spPr>
          <a:xfrm>
            <a:off x="4800600" y="51054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34" name="Rectangle 33"/>
          <p:cNvSpPr/>
          <p:nvPr/>
        </p:nvSpPr>
        <p:spPr>
          <a:xfrm>
            <a:off x="7086600" y="51054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
        <p:nvSpPr>
          <p:cNvPr id="35" name="Rectangle 34"/>
          <p:cNvSpPr/>
          <p:nvPr/>
        </p:nvSpPr>
        <p:spPr>
          <a:xfrm>
            <a:off x="2362200" y="5867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36" name="Straight Arrow Connector 35"/>
          <p:cNvCxnSpPr/>
          <p:nvPr/>
        </p:nvCxnSpPr>
        <p:spPr>
          <a:xfrm flipV="1">
            <a:off x="3200400" y="55626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895600" y="48006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39" name="Rectangle 38"/>
          <p:cNvSpPr/>
          <p:nvPr/>
        </p:nvSpPr>
        <p:spPr>
          <a:xfrm>
            <a:off x="29718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0" name="Rectangle 39"/>
          <p:cNvSpPr/>
          <p:nvPr/>
        </p:nvSpPr>
        <p:spPr>
          <a:xfrm>
            <a:off x="34290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1" name="Rectangle 40"/>
          <p:cNvSpPr/>
          <p:nvPr/>
        </p:nvSpPr>
        <p:spPr>
          <a:xfrm>
            <a:off x="38862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2" name="Rectangle 41"/>
          <p:cNvSpPr/>
          <p:nvPr/>
        </p:nvSpPr>
        <p:spPr>
          <a:xfrm>
            <a:off x="43434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3" name="Rectangle 42"/>
          <p:cNvSpPr/>
          <p:nvPr/>
        </p:nvSpPr>
        <p:spPr>
          <a:xfrm>
            <a:off x="4800600" y="26670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44" name="Rectangle 43"/>
          <p:cNvSpPr/>
          <p:nvPr/>
        </p:nvSpPr>
        <p:spPr>
          <a:xfrm>
            <a:off x="7086600" y="26670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
        <p:nvSpPr>
          <p:cNvPr id="45" name="Rectangle 44"/>
          <p:cNvSpPr/>
          <p:nvPr/>
        </p:nvSpPr>
        <p:spPr>
          <a:xfrm>
            <a:off x="66294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6" name="Rectangle 45"/>
          <p:cNvSpPr/>
          <p:nvPr/>
        </p:nvSpPr>
        <p:spPr>
          <a:xfrm>
            <a:off x="6553200" y="26670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47" name="Rectangle 46"/>
          <p:cNvSpPr/>
          <p:nvPr/>
        </p:nvSpPr>
        <p:spPr>
          <a:xfrm>
            <a:off x="52578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8" name="Rectangle 47"/>
          <p:cNvSpPr/>
          <p:nvPr/>
        </p:nvSpPr>
        <p:spPr>
          <a:xfrm>
            <a:off x="5181600" y="26670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49" name="Rectangle 48"/>
          <p:cNvSpPr/>
          <p:nvPr/>
        </p:nvSpPr>
        <p:spPr>
          <a:xfrm>
            <a:off x="57150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0" name="Rectangle 49"/>
          <p:cNvSpPr/>
          <p:nvPr/>
        </p:nvSpPr>
        <p:spPr>
          <a:xfrm>
            <a:off x="5638800" y="26670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51" name="Rectangle 50"/>
          <p:cNvSpPr/>
          <p:nvPr/>
        </p:nvSpPr>
        <p:spPr>
          <a:xfrm>
            <a:off x="6172200" y="2667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2" name="Rectangle 51"/>
          <p:cNvSpPr/>
          <p:nvPr/>
        </p:nvSpPr>
        <p:spPr>
          <a:xfrm>
            <a:off x="6096000" y="26670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chemeClr val="tx1"/>
                </a:solidFill>
              </a:rPr>
              <a:t>99</a:t>
            </a:r>
            <a:endParaRPr lang="en-US" sz="2800" dirty="0">
              <a:solidFill>
                <a:schemeClr val="tx1"/>
              </a:solidFill>
            </a:endParaRPr>
          </a:p>
        </p:txBody>
      </p:sp>
      <p:sp>
        <p:nvSpPr>
          <p:cNvPr id="53" name="TextBox 52"/>
          <p:cNvSpPr txBox="1"/>
          <p:nvPr/>
        </p:nvSpPr>
        <p:spPr>
          <a:xfrm>
            <a:off x="1828800" y="2662535"/>
            <a:ext cx="1295400" cy="400110"/>
          </a:xfrm>
          <a:prstGeom prst="rect">
            <a:avLst/>
          </a:prstGeom>
          <a:noFill/>
        </p:spPr>
        <p:txBody>
          <a:bodyPr wrap="square" rtlCol="0">
            <a:spAutoFit/>
          </a:bodyPr>
          <a:lstStyle/>
          <a:p>
            <a:r>
              <a:rPr lang="en-US" sz="2000" dirty="0"/>
              <a:t>Before</a:t>
            </a:r>
          </a:p>
        </p:txBody>
      </p:sp>
      <p:sp>
        <p:nvSpPr>
          <p:cNvPr id="54" name="TextBox 53"/>
          <p:cNvSpPr txBox="1"/>
          <p:nvPr/>
        </p:nvSpPr>
        <p:spPr>
          <a:xfrm>
            <a:off x="1828800" y="5100935"/>
            <a:ext cx="1295400" cy="400110"/>
          </a:xfrm>
          <a:prstGeom prst="rect">
            <a:avLst/>
          </a:prstGeom>
          <a:noFill/>
        </p:spPr>
        <p:txBody>
          <a:bodyPr wrap="square" rtlCol="0">
            <a:spAutoFit/>
          </a:bodyPr>
          <a:lstStyle/>
          <a:p>
            <a:r>
              <a:rPr lang="en-US" sz="2000" dirty="0"/>
              <a:t>After</a:t>
            </a:r>
          </a:p>
        </p:txBody>
      </p:sp>
      <p:sp>
        <p:nvSpPr>
          <p:cNvPr id="55" name="Rectangle 54"/>
          <p:cNvSpPr/>
          <p:nvPr/>
        </p:nvSpPr>
        <p:spPr>
          <a:xfrm>
            <a:off x="2971800" y="2667000"/>
            <a:ext cx="41148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6" name="Rectangle 55"/>
          <p:cNvSpPr/>
          <p:nvPr/>
        </p:nvSpPr>
        <p:spPr>
          <a:xfrm>
            <a:off x="2971800" y="5105400"/>
            <a:ext cx="41148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Tree>
    <p:extLst>
      <p:ext uri="{BB962C8B-B14F-4D97-AF65-F5344CB8AC3E}">
        <p14:creationId xmlns:p14="http://schemas.microsoft.com/office/powerpoint/2010/main" val="181611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 Arithmetic [1/3]</a:t>
            </a:r>
          </a:p>
        </p:txBody>
      </p:sp>
      <p:sp>
        <p:nvSpPr>
          <p:cNvPr id="3" name="Content Placeholder 2"/>
          <p:cNvSpPr>
            <a:spLocks noGrp="1"/>
          </p:cNvSpPr>
          <p:nvPr>
            <p:ph idx="1"/>
          </p:nvPr>
        </p:nvSpPr>
        <p:spPr/>
        <p:txBody>
          <a:bodyPr/>
          <a:lstStyle/>
          <a:p>
            <a:pPr marL="0" indent="0">
              <a:buNone/>
            </a:pPr>
            <a:r>
              <a:rPr lang="en-US" dirty="0"/>
              <a:t>Adding a number to an iterator gives an iterator that is that many items beyond the original iterator.</a:t>
            </a:r>
          </a:p>
          <a:p>
            <a:pPr marL="0" indent="0">
              <a:buNone/>
            </a:pPr>
            <a:r>
              <a:rPr lang="en-US" dirty="0">
                <a:latin typeface="Courier" charset="0"/>
                <a:ea typeface="Courier" charset="0"/>
                <a:cs typeface="Courier" charset="0"/>
              </a:rPr>
              <a:t>auto it1 = begin(</a:t>
            </a:r>
            <a:r>
              <a:rPr lang="en-US" dirty="0" err="1">
                <a:latin typeface="Courier" charset="0"/>
                <a:ea typeface="Courier" charset="0"/>
                <a:cs typeface="Courier" charset="0"/>
              </a:rPr>
              <a:t>vv</a:t>
            </a:r>
            <a:r>
              <a:rPr lang="en-US" dirty="0">
                <a:latin typeface="Courier" charset="0"/>
                <a:ea typeface="Courier" charset="0"/>
                <a:cs typeface="Courier" charset="0"/>
              </a:rPr>
              <a:t>);</a:t>
            </a:r>
          </a:p>
          <a:p>
            <a:pPr marL="0" indent="0">
              <a:buNone/>
            </a:pPr>
            <a:r>
              <a:rPr lang="en-US" dirty="0">
                <a:ea typeface="Courier" charset="0"/>
                <a:cs typeface="Courier" charset="0"/>
              </a:rPr>
              <a:t>So </a:t>
            </a:r>
            <a:r>
              <a:rPr lang="en-US" dirty="0">
                <a:latin typeface="Courier" charset="0"/>
                <a:ea typeface="Courier" charset="0"/>
                <a:cs typeface="Courier" charset="0"/>
              </a:rPr>
              <a:t>begin(</a:t>
            </a:r>
            <a:r>
              <a:rPr lang="en-US" dirty="0" err="1">
                <a:latin typeface="Courier" charset="0"/>
                <a:ea typeface="Courier" charset="0"/>
                <a:cs typeface="Courier" charset="0"/>
              </a:rPr>
              <a:t>vv</a:t>
            </a:r>
            <a:r>
              <a:rPr lang="en-US" dirty="0">
                <a:latin typeface="Courier" charset="0"/>
                <a:ea typeface="Courier" charset="0"/>
                <a:cs typeface="Courier" charset="0"/>
              </a:rPr>
              <a:t>)+k</a:t>
            </a:r>
            <a:r>
              <a:rPr lang="en-US" dirty="0">
                <a:ea typeface="Courier" charset="0"/>
                <a:cs typeface="Courier" charset="0"/>
              </a:rPr>
              <a:t> is an</a:t>
            </a:r>
            <a:br>
              <a:rPr lang="en-US" dirty="0">
                <a:ea typeface="Courier" charset="0"/>
                <a:cs typeface="Courier" charset="0"/>
              </a:rPr>
            </a:br>
            <a:r>
              <a:rPr lang="en-US" dirty="0">
                <a:ea typeface="Courier" charset="0"/>
                <a:cs typeface="Courier" charset="0"/>
              </a:rPr>
              <a:t>iterator to item </a:t>
            </a:r>
            <a:r>
              <a:rPr lang="en-US" dirty="0" err="1">
                <a:latin typeface="Courier" charset="0"/>
                <a:ea typeface="Courier" charset="0"/>
                <a:cs typeface="Courier" charset="0"/>
              </a:rPr>
              <a:t>vv</a:t>
            </a:r>
            <a:r>
              <a:rPr lang="en-US" dirty="0">
                <a:latin typeface="Courier" charset="0"/>
                <a:ea typeface="Courier" charset="0"/>
                <a:cs typeface="Courier" charset="0"/>
              </a:rPr>
              <a:t>[k]</a:t>
            </a:r>
            <a:r>
              <a:rPr lang="en-US" dirty="0">
                <a:ea typeface="Courier" charset="0"/>
                <a:cs typeface="Courier" charset="0"/>
              </a:rPr>
              <a:t>.</a:t>
            </a:r>
          </a:p>
          <a:p>
            <a:pPr marL="0" indent="0">
              <a:buNone/>
            </a:pPr>
            <a:endParaRPr lang="en-US" dirty="0"/>
          </a:p>
          <a:p>
            <a:pPr marL="0" indent="0">
              <a:buNone/>
            </a:pPr>
            <a:r>
              <a:rPr lang="en-US" dirty="0"/>
              <a:t>Similarly, subtract a number to move back in the container.</a:t>
            </a:r>
          </a:p>
          <a:p>
            <a:pPr marL="0" indent="0">
              <a:buNone/>
            </a:pPr>
            <a:r>
              <a:rPr lang="en-US" dirty="0">
                <a:latin typeface="Courier" charset="0"/>
                <a:ea typeface="Courier" charset="0"/>
                <a:cs typeface="Courier" charset="0"/>
              </a:rPr>
              <a:t>auto it2 = end(</a:t>
            </a:r>
            <a:r>
              <a:rPr lang="en-US" dirty="0" err="1">
                <a:latin typeface="Courier" charset="0"/>
                <a:ea typeface="Courier" charset="0"/>
                <a:cs typeface="Courier" charset="0"/>
              </a:rPr>
              <a:t>vv</a:t>
            </a:r>
            <a:r>
              <a:rPr lang="en-US" dirty="0">
                <a:latin typeface="Courier" charset="0"/>
                <a:ea typeface="Courier" charset="0"/>
                <a:cs typeface="Courier" charset="0"/>
              </a:rPr>
              <a:t>);</a:t>
            </a:r>
          </a:p>
        </p:txBody>
      </p:sp>
      <p:sp>
        <p:nvSpPr>
          <p:cNvPr id="14" name="Rectangle 13"/>
          <p:cNvSpPr/>
          <p:nvPr/>
        </p:nvSpPr>
        <p:spPr>
          <a:xfrm>
            <a:off x="4191000" y="3200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0" name="Rectangle 39"/>
          <p:cNvSpPr/>
          <p:nvPr/>
        </p:nvSpPr>
        <p:spPr>
          <a:xfrm>
            <a:off x="4953000" y="3962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it1+3</a:t>
            </a:r>
          </a:p>
        </p:txBody>
      </p:sp>
      <p:cxnSp>
        <p:nvCxnSpPr>
          <p:cNvPr id="45" name="Straight Arrow Connector 44"/>
          <p:cNvCxnSpPr/>
          <p:nvPr/>
        </p:nvCxnSpPr>
        <p:spPr>
          <a:xfrm flipV="1">
            <a:off x="5791200" y="36576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648200" y="3200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1" name="Rectangle 40"/>
          <p:cNvSpPr/>
          <p:nvPr/>
        </p:nvSpPr>
        <p:spPr>
          <a:xfrm>
            <a:off x="5105400" y="3200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44" name="Rectangle 43"/>
          <p:cNvSpPr/>
          <p:nvPr/>
        </p:nvSpPr>
        <p:spPr>
          <a:xfrm>
            <a:off x="5562600" y="3200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48" name="Rectangle 47"/>
          <p:cNvSpPr/>
          <p:nvPr/>
        </p:nvSpPr>
        <p:spPr>
          <a:xfrm>
            <a:off x="6477000" y="3200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9" name="Rectangle 48"/>
          <p:cNvSpPr/>
          <p:nvPr/>
        </p:nvSpPr>
        <p:spPr>
          <a:xfrm>
            <a:off x="6934200" y="3200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7391400" y="3200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1" name="Rectangle 50"/>
          <p:cNvSpPr/>
          <p:nvPr/>
        </p:nvSpPr>
        <p:spPr>
          <a:xfrm>
            <a:off x="7848600" y="32004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46" name="Rectangle 45"/>
          <p:cNvSpPr/>
          <p:nvPr/>
        </p:nvSpPr>
        <p:spPr>
          <a:xfrm>
            <a:off x="6019800" y="32004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17" name="Rectangle 16"/>
          <p:cNvSpPr/>
          <p:nvPr/>
        </p:nvSpPr>
        <p:spPr>
          <a:xfrm>
            <a:off x="3581400" y="39624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it1</a:t>
            </a:r>
          </a:p>
        </p:txBody>
      </p:sp>
      <p:cxnSp>
        <p:nvCxnSpPr>
          <p:cNvPr id="18" name="Straight Arrow Connector 17"/>
          <p:cNvCxnSpPr/>
          <p:nvPr/>
        </p:nvCxnSpPr>
        <p:spPr>
          <a:xfrm flipV="1">
            <a:off x="4419600" y="36576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114800" y="28956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20" name="Rectangle 19"/>
          <p:cNvSpPr/>
          <p:nvPr/>
        </p:nvSpPr>
        <p:spPr>
          <a:xfrm>
            <a:off x="41910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21" name="Rectangle 20"/>
          <p:cNvSpPr/>
          <p:nvPr/>
        </p:nvSpPr>
        <p:spPr>
          <a:xfrm>
            <a:off x="5410200" y="60198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it2-5</a:t>
            </a:r>
          </a:p>
        </p:txBody>
      </p:sp>
      <p:cxnSp>
        <p:nvCxnSpPr>
          <p:cNvPr id="22" name="Straight Arrow Connector 21"/>
          <p:cNvCxnSpPr/>
          <p:nvPr/>
        </p:nvCxnSpPr>
        <p:spPr>
          <a:xfrm flipV="1">
            <a:off x="6248400" y="57150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6482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24" name="Rectangle 23"/>
          <p:cNvSpPr/>
          <p:nvPr/>
        </p:nvSpPr>
        <p:spPr>
          <a:xfrm>
            <a:off x="51054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25" name="Rectangle 24"/>
          <p:cNvSpPr/>
          <p:nvPr/>
        </p:nvSpPr>
        <p:spPr>
          <a:xfrm>
            <a:off x="55626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26" name="Rectangle 25"/>
          <p:cNvSpPr/>
          <p:nvPr/>
        </p:nvSpPr>
        <p:spPr>
          <a:xfrm>
            <a:off x="64770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27" name="Rectangle 26"/>
          <p:cNvSpPr/>
          <p:nvPr/>
        </p:nvSpPr>
        <p:spPr>
          <a:xfrm>
            <a:off x="69342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28" name="Rectangle 27"/>
          <p:cNvSpPr/>
          <p:nvPr/>
        </p:nvSpPr>
        <p:spPr>
          <a:xfrm>
            <a:off x="73914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29" name="Rectangle 28"/>
          <p:cNvSpPr/>
          <p:nvPr/>
        </p:nvSpPr>
        <p:spPr>
          <a:xfrm>
            <a:off x="78486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30" name="Rectangle 29"/>
          <p:cNvSpPr/>
          <p:nvPr/>
        </p:nvSpPr>
        <p:spPr>
          <a:xfrm>
            <a:off x="6019800" y="52578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31" name="Rectangle 30"/>
          <p:cNvSpPr/>
          <p:nvPr/>
        </p:nvSpPr>
        <p:spPr>
          <a:xfrm>
            <a:off x="7696200" y="60198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tx1"/>
                </a:solidFill>
                <a:latin typeface="Courier" charset="0"/>
                <a:ea typeface="Courier" charset="0"/>
                <a:cs typeface="Courier" charset="0"/>
              </a:rPr>
              <a:t>it2</a:t>
            </a:r>
            <a:endParaRPr lang="en-US" sz="1600" dirty="0">
              <a:solidFill>
                <a:schemeClr val="tx1"/>
              </a:solidFill>
              <a:latin typeface="Courier" charset="0"/>
              <a:ea typeface="Courier" charset="0"/>
              <a:cs typeface="Courier" charset="0"/>
            </a:endParaRPr>
          </a:p>
        </p:txBody>
      </p:sp>
      <p:cxnSp>
        <p:nvCxnSpPr>
          <p:cNvPr id="32" name="Straight Arrow Connector 31"/>
          <p:cNvCxnSpPr/>
          <p:nvPr/>
        </p:nvCxnSpPr>
        <p:spPr>
          <a:xfrm flipV="1">
            <a:off x="8534400" y="57150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114800" y="49530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34" name="Rectangle 33"/>
          <p:cNvSpPr/>
          <p:nvPr/>
        </p:nvSpPr>
        <p:spPr>
          <a:xfrm>
            <a:off x="8305800" y="52578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Tree>
    <p:extLst>
      <p:ext uri="{BB962C8B-B14F-4D97-AF65-F5344CB8AC3E}">
        <p14:creationId xmlns:p14="http://schemas.microsoft.com/office/powerpoint/2010/main" val="182031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 Arithmetic [2/3]</a:t>
            </a:r>
          </a:p>
        </p:txBody>
      </p:sp>
      <p:sp>
        <p:nvSpPr>
          <p:cNvPr id="3" name="Content Placeholder 2"/>
          <p:cNvSpPr>
            <a:spLocks noGrp="1"/>
          </p:cNvSpPr>
          <p:nvPr>
            <p:ph idx="1"/>
          </p:nvPr>
        </p:nvSpPr>
        <p:spPr/>
        <p:txBody>
          <a:bodyPr/>
          <a:lstStyle/>
          <a:p>
            <a:pPr marL="0" indent="0">
              <a:buNone/>
            </a:pPr>
            <a:r>
              <a:rPr lang="en-US" dirty="0"/>
              <a:t>The compound-assignment operators, along with the increment and decrement operators, also work.</a:t>
            </a:r>
          </a:p>
          <a:p>
            <a:pPr marL="0" indent="0">
              <a:buNone/>
            </a:pPr>
            <a:r>
              <a:rPr lang="en-US" dirty="0">
                <a:latin typeface="Courier" charset="0"/>
                <a:ea typeface="Courier" charset="0"/>
                <a:cs typeface="Courier" charset="0"/>
              </a:rPr>
              <a:t>auto it1 = begin(</a:t>
            </a:r>
            <a:r>
              <a:rPr lang="en-US" dirty="0" err="1">
                <a:latin typeface="Courier" charset="0"/>
                <a:ea typeface="Courier" charset="0"/>
                <a:cs typeface="Courier" charset="0"/>
              </a:rPr>
              <a:t>vv</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auto it2 = end(</a:t>
            </a:r>
            <a:r>
              <a:rPr lang="en-US" dirty="0" err="1">
                <a:latin typeface="Courier" charset="0"/>
                <a:ea typeface="Courier" charset="0"/>
                <a:cs typeface="Courier" charset="0"/>
              </a:rPr>
              <a:t>vv</a:t>
            </a:r>
            <a:r>
              <a:rPr lang="en-US" dirty="0">
                <a:latin typeface="Courier" charset="0"/>
                <a:ea typeface="Courier" charset="0"/>
                <a:cs typeface="Courier" charset="0"/>
              </a:rPr>
              <a:t>);</a:t>
            </a:r>
          </a:p>
          <a:p>
            <a:pPr marL="0" indent="0">
              <a:buNone/>
            </a:pPr>
            <a:endParaRPr lang="en-US" dirty="0">
              <a:latin typeface="Courier" charset="0"/>
              <a:ea typeface="Courier" charset="0"/>
              <a:cs typeface="Courier" charset="0"/>
            </a:endParaRPr>
          </a:p>
          <a:p>
            <a:pPr marL="0" indent="0">
              <a:buNone/>
            </a:pPr>
            <a:endParaRPr lang="en-US" dirty="0"/>
          </a:p>
          <a:p>
            <a:pPr marL="0" indent="0">
              <a:buNone/>
            </a:pPr>
            <a:r>
              <a:rPr lang="en-US" dirty="0">
                <a:latin typeface="Courier" charset="0"/>
                <a:ea typeface="Courier" charset="0"/>
                <a:cs typeface="Courier" charset="0"/>
              </a:rPr>
              <a:t>it1 += 2;</a:t>
            </a:r>
            <a:br>
              <a:rPr lang="en-US" dirty="0">
                <a:latin typeface="Courier" charset="0"/>
                <a:ea typeface="Courier" charset="0"/>
                <a:cs typeface="Courier" charset="0"/>
              </a:rPr>
            </a:br>
            <a:r>
              <a:rPr lang="en-US" dirty="0">
                <a:latin typeface="Courier" charset="0"/>
                <a:ea typeface="Courier" charset="0"/>
                <a:cs typeface="Courier" charset="0"/>
              </a:rPr>
              <a:t>--it2;</a:t>
            </a:r>
          </a:p>
        </p:txBody>
      </p:sp>
      <p:sp>
        <p:nvSpPr>
          <p:cNvPr id="14" name="Rectangle 13"/>
          <p:cNvSpPr/>
          <p:nvPr/>
        </p:nvSpPr>
        <p:spPr>
          <a:xfrm>
            <a:off x="41910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0" name="Rectangle 39"/>
          <p:cNvSpPr/>
          <p:nvPr/>
        </p:nvSpPr>
        <p:spPr>
          <a:xfrm>
            <a:off x="7696200" y="4191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it2</a:t>
            </a:r>
          </a:p>
        </p:txBody>
      </p:sp>
      <p:cxnSp>
        <p:nvCxnSpPr>
          <p:cNvPr id="45" name="Straight Arrow Connector 44"/>
          <p:cNvCxnSpPr/>
          <p:nvPr/>
        </p:nvCxnSpPr>
        <p:spPr>
          <a:xfrm flipV="1">
            <a:off x="8534400" y="3886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6482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1" name="Rectangle 40"/>
          <p:cNvSpPr/>
          <p:nvPr/>
        </p:nvSpPr>
        <p:spPr>
          <a:xfrm>
            <a:off x="51054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44" name="Rectangle 43"/>
          <p:cNvSpPr/>
          <p:nvPr/>
        </p:nvSpPr>
        <p:spPr>
          <a:xfrm>
            <a:off x="55626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48" name="Rectangle 47"/>
          <p:cNvSpPr/>
          <p:nvPr/>
        </p:nvSpPr>
        <p:spPr>
          <a:xfrm>
            <a:off x="64770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9" name="Rectangle 48"/>
          <p:cNvSpPr/>
          <p:nvPr/>
        </p:nvSpPr>
        <p:spPr>
          <a:xfrm>
            <a:off x="69342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73914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1" name="Rectangle 50"/>
          <p:cNvSpPr/>
          <p:nvPr/>
        </p:nvSpPr>
        <p:spPr>
          <a:xfrm>
            <a:off x="7848600" y="34290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46" name="Rectangle 45"/>
          <p:cNvSpPr/>
          <p:nvPr/>
        </p:nvSpPr>
        <p:spPr>
          <a:xfrm>
            <a:off x="6019800" y="34290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17" name="Rectangle 16"/>
          <p:cNvSpPr/>
          <p:nvPr/>
        </p:nvSpPr>
        <p:spPr>
          <a:xfrm>
            <a:off x="3581400" y="41910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it1</a:t>
            </a:r>
          </a:p>
        </p:txBody>
      </p:sp>
      <p:cxnSp>
        <p:nvCxnSpPr>
          <p:cNvPr id="18" name="Straight Arrow Connector 17"/>
          <p:cNvCxnSpPr/>
          <p:nvPr/>
        </p:nvCxnSpPr>
        <p:spPr>
          <a:xfrm flipV="1">
            <a:off x="4419600" y="38862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114800" y="31242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20" name="Rectangle 19"/>
          <p:cNvSpPr/>
          <p:nvPr/>
        </p:nvSpPr>
        <p:spPr>
          <a:xfrm>
            <a:off x="41910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23" name="Rectangle 22"/>
          <p:cNvSpPr/>
          <p:nvPr/>
        </p:nvSpPr>
        <p:spPr>
          <a:xfrm>
            <a:off x="46482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24" name="Rectangle 23"/>
          <p:cNvSpPr/>
          <p:nvPr/>
        </p:nvSpPr>
        <p:spPr>
          <a:xfrm>
            <a:off x="51054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25" name="Rectangle 24"/>
          <p:cNvSpPr/>
          <p:nvPr/>
        </p:nvSpPr>
        <p:spPr>
          <a:xfrm>
            <a:off x="55626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26" name="Rectangle 25"/>
          <p:cNvSpPr/>
          <p:nvPr/>
        </p:nvSpPr>
        <p:spPr>
          <a:xfrm>
            <a:off x="64770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27" name="Rectangle 26"/>
          <p:cNvSpPr/>
          <p:nvPr/>
        </p:nvSpPr>
        <p:spPr>
          <a:xfrm>
            <a:off x="69342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28" name="Rectangle 27"/>
          <p:cNvSpPr/>
          <p:nvPr/>
        </p:nvSpPr>
        <p:spPr>
          <a:xfrm>
            <a:off x="73914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29" name="Rectangle 28"/>
          <p:cNvSpPr/>
          <p:nvPr/>
        </p:nvSpPr>
        <p:spPr>
          <a:xfrm>
            <a:off x="78486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30" name="Rectangle 29"/>
          <p:cNvSpPr/>
          <p:nvPr/>
        </p:nvSpPr>
        <p:spPr>
          <a:xfrm>
            <a:off x="6019800" y="52578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33" name="TextBox 32"/>
          <p:cNvSpPr txBox="1"/>
          <p:nvPr/>
        </p:nvSpPr>
        <p:spPr>
          <a:xfrm>
            <a:off x="4114800" y="49530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34" name="Rectangle 33"/>
          <p:cNvSpPr/>
          <p:nvPr/>
        </p:nvSpPr>
        <p:spPr>
          <a:xfrm>
            <a:off x="8305800" y="52578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
        <p:nvSpPr>
          <p:cNvPr id="35" name="Rectangle 34"/>
          <p:cNvSpPr/>
          <p:nvPr/>
        </p:nvSpPr>
        <p:spPr>
          <a:xfrm>
            <a:off x="8305800" y="3429000"/>
            <a:ext cx="457200" cy="45720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endParaRPr>
          </a:p>
        </p:txBody>
      </p:sp>
      <p:sp>
        <p:nvSpPr>
          <p:cNvPr id="36" name="Rectangle 35"/>
          <p:cNvSpPr/>
          <p:nvPr/>
        </p:nvSpPr>
        <p:spPr>
          <a:xfrm>
            <a:off x="7239000" y="60198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it2</a:t>
            </a:r>
          </a:p>
        </p:txBody>
      </p:sp>
      <p:cxnSp>
        <p:nvCxnSpPr>
          <p:cNvPr id="37" name="Straight Arrow Connector 36"/>
          <p:cNvCxnSpPr/>
          <p:nvPr/>
        </p:nvCxnSpPr>
        <p:spPr>
          <a:xfrm flipV="1">
            <a:off x="8077200" y="57150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495800" y="60198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it1</a:t>
            </a:r>
          </a:p>
        </p:txBody>
      </p:sp>
      <p:cxnSp>
        <p:nvCxnSpPr>
          <p:cNvPr id="42" name="Straight Arrow Connector 41"/>
          <p:cNvCxnSpPr/>
          <p:nvPr/>
        </p:nvCxnSpPr>
        <p:spPr>
          <a:xfrm flipV="1">
            <a:off x="5334000" y="57150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048000" y="3429000"/>
            <a:ext cx="1295400" cy="400110"/>
          </a:xfrm>
          <a:prstGeom prst="rect">
            <a:avLst/>
          </a:prstGeom>
          <a:noFill/>
        </p:spPr>
        <p:txBody>
          <a:bodyPr wrap="square" rtlCol="0">
            <a:spAutoFit/>
          </a:bodyPr>
          <a:lstStyle/>
          <a:p>
            <a:r>
              <a:rPr lang="en-US" sz="2000" dirty="0"/>
              <a:t>Before</a:t>
            </a:r>
          </a:p>
        </p:txBody>
      </p:sp>
      <p:sp>
        <p:nvSpPr>
          <p:cNvPr id="47" name="TextBox 46"/>
          <p:cNvSpPr txBox="1"/>
          <p:nvPr/>
        </p:nvSpPr>
        <p:spPr>
          <a:xfrm>
            <a:off x="3048000" y="5257800"/>
            <a:ext cx="1295400" cy="400110"/>
          </a:xfrm>
          <a:prstGeom prst="rect">
            <a:avLst/>
          </a:prstGeom>
          <a:noFill/>
        </p:spPr>
        <p:txBody>
          <a:bodyPr wrap="square" rtlCol="0">
            <a:spAutoFit/>
          </a:bodyPr>
          <a:lstStyle/>
          <a:p>
            <a:r>
              <a:rPr lang="en-US" sz="2000" dirty="0"/>
              <a:t>After</a:t>
            </a:r>
          </a:p>
        </p:txBody>
      </p:sp>
    </p:spTree>
    <p:extLst>
      <p:ext uri="{BB962C8B-B14F-4D97-AF65-F5344CB8AC3E}">
        <p14:creationId xmlns:p14="http://schemas.microsoft.com/office/powerpoint/2010/main" val="1372919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Iterator Arithmetic [3/3]</a:t>
            </a:r>
          </a:p>
        </p:txBody>
      </p:sp>
      <p:sp>
        <p:nvSpPr>
          <p:cNvPr id="3" name="Content Placeholder 2"/>
          <p:cNvSpPr>
            <a:spLocks noGrp="1"/>
          </p:cNvSpPr>
          <p:nvPr>
            <p:ph idx="1"/>
          </p:nvPr>
        </p:nvSpPr>
        <p:spPr/>
        <p:txBody>
          <a:bodyPr/>
          <a:lstStyle/>
          <a:p>
            <a:pPr marL="0" indent="0">
              <a:buNone/>
            </a:pPr>
            <a:r>
              <a:rPr lang="en-US" dirty="0"/>
              <a:t>Using iterator arithmetic, we can apply STL algorithms to arbitrary ranges.</a:t>
            </a:r>
          </a:p>
          <a:p>
            <a:pPr marL="0" indent="0">
              <a:buNone/>
            </a:pPr>
            <a:r>
              <a:rPr lang="en-US" dirty="0">
                <a:latin typeface="Courier" charset="0"/>
                <a:ea typeface="Courier" charset="0"/>
                <a:cs typeface="Courier" charset="0"/>
              </a:rPr>
              <a:t>auto it1 = begin(</a:t>
            </a:r>
            <a:r>
              <a:rPr lang="en-US" dirty="0" err="1">
                <a:latin typeface="Courier" charset="0"/>
                <a:ea typeface="Courier" charset="0"/>
                <a:cs typeface="Courier" charset="0"/>
              </a:rPr>
              <a:t>vv</a:t>
            </a:r>
            <a:r>
              <a:rPr lang="en-US" dirty="0">
                <a:latin typeface="Courier" charset="0"/>
                <a:ea typeface="Courier" charset="0"/>
                <a:cs typeface="Courier" charset="0"/>
              </a:rPr>
              <a:t>)+2;  // Iterator to </a:t>
            </a:r>
            <a:r>
              <a:rPr lang="en-US" dirty="0" err="1">
                <a:latin typeface="Courier" charset="0"/>
                <a:ea typeface="Courier" charset="0"/>
                <a:cs typeface="Courier" charset="0"/>
              </a:rPr>
              <a:t>vv</a:t>
            </a:r>
            <a:r>
              <a:rPr lang="en-US" dirty="0">
                <a:latin typeface="Courier" charset="0"/>
                <a:ea typeface="Courier" charset="0"/>
                <a:cs typeface="Courier" charset="0"/>
              </a:rPr>
              <a:t>[2]</a:t>
            </a:r>
            <a:br>
              <a:rPr lang="en-US" dirty="0">
                <a:latin typeface="Courier" charset="0"/>
                <a:ea typeface="Courier" charset="0"/>
                <a:cs typeface="Courier" charset="0"/>
              </a:rPr>
            </a:br>
            <a:r>
              <a:rPr lang="en-US" dirty="0">
                <a:latin typeface="Courier" charset="0"/>
                <a:ea typeface="Courier" charset="0"/>
                <a:cs typeface="Courier" charset="0"/>
              </a:rPr>
              <a:t>auto it2 = begin(</a:t>
            </a:r>
            <a:r>
              <a:rPr lang="en-US" dirty="0" err="1">
                <a:latin typeface="Courier" charset="0"/>
                <a:ea typeface="Courier" charset="0"/>
                <a:cs typeface="Courier" charset="0"/>
              </a:rPr>
              <a:t>vv</a:t>
            </a:r>
            <a:r>
              <a:rPr lang="en-US" dirty="0">
                <a:latin typeface="Courier" charset="0"/>
                <a:ea typeface="Courier" charset="0"/>
                <a:cs typeface="Courier" charset="0"/>
              </a:rPr>
              <a:t>)+6;  // Iterator to </a:t>
            </a:r>
            <a:r>
              <a:rPr lang="en-US" dirty="0" err="1">
                <a:latin typeface="Courier" charset="0"/>
                <a:ea typeface="Courier" charset="0"/>
                <a:cs typeface="Courier" charset="0"/>
              </a:rPr>
              <a:t>vv</a:t>
            </a:r>
            <a:r>
              <a:rPr lang="en-US" dirty="0">
                <a:latin typeface="Courier" charset="0"/>
                <a:ea typeface="Courier" charset="0"/>
                <a:cs typeface="Courier" charset="0"/>
              </a:rPr>
              <a:t>[6]</a:t>
            </a:r>
          </a:p>
          <a:p>
            <a:pPr marL="0" indent="0">
              <a:buNone/>
            </a:pPr>
            <a:endParaRPr lang="en-US" dirty="0">
              <a:latin typeface="Courier" charset="0"/>
              <a:ea typeface="Courier" charset="0"/>
              <a:cs typeface="Courier" charset="0"/>
            </a:endParaRPr>
          </a:p>
          <a:p>
            <a:pPr marL="0" indent="0">
              <a:buNone/>
            </a:pPr>
            <a:endParaRPr lang="en-US" dirty="0">
              <a:latin typeface="Courier" charset="0"/>
              <a:ea typeface="Courier" charset="0"/>
              <a:cs typeface="Courier" charset="0"/>
            </a:endParaRPr>
          </a:p>
          <a:p>
            <a:pPr marL="0" indent="0">
              <a:buNone/>
            </a:pPr>
            <a:r>
              <a:rPr lang="en-US" dirty="0">
                <a:latin typeface="Courier" charset="0"/>
                <a:ea typeface="Courier" charset="0"/>
                <a:cs typeface="Courier" charset="0"/>
              </a:rPr>
              <a:t>fill(it1, it2, 33);</a:t>
            </a:r>
          </a:p>
        </p:txBody>
      </p:sp>
      <p:sp>
        <p:nvSpPr>
          <p:cNvPr id="14" name="Rectangle 13"/>
          <p:cNvSpPr/>
          <p:nvPr/>
        </p:nvSpPr>
        <p:spPr>
          <a:xfrm>
            <a:off x="4191000" y="35052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0" name="Rectangle 39"/>
          <p:cNvSpPr/>
          <p:nvPr/>
        </p:nvSpPr>
        <p:spPr>
          <a:xfrm>
            <a:off x="6324600" y="42672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it2</a:t>
            </a:r>
          </a:p>
        </p:txBody>
      </p:sp>
      <p:cxnSp>
        <p:nvCxnSpPr>
          <p:cNvPr id="45" name="Straight Arrow Connector 44"/>
          <p:cNvCxnSpPr/>
          <p:nvPr/>
        </p:nvCxnSpPr>
        <p:spPr>
          <a:xfrm flipV="1">
            <a:off x="7162800" y="39624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648200" y="35052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41" name="Rectangle 40"/>
          <p:cNvSpPr/>
          <p:nvPr/>
        </p:nvSpPr>
        <p:spPr>
          <a:xfrm>
            <a:off x="5105400" y="35052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44" name="Rectangle 43"/>
          <p:cNvSpPr/>
          <p:nvPr/>
        </p:nvSpPr>
        <p:spPr>
          <a:xfrm>
            <a:off x="5562600" y="35052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9</a:t>
            </a:r>
          </a:p>
        </p:txBody>
      </p:sp>
      <p:sp>
        <p:nvSpPr>
          <p:cNvPr id="48" name="Rectangle 47"/>
          <p:cNvSpPr/>
          <p:nvPr/>
        </p:nvSpPr>
        <p:spPr>
          <a:xfrm>
            <a:off x="6477000" y="35052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49" name="Rectangle 48"/>
          <p:cNvSpPr/>
          <p:nvPr/>
        </p:nvSpPr>
        <p:spPr>
          <a:xfrm>
            <a:off x="6934200" y="35052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50" name="Rectangle 49"/>
          <p:cNvSpPr/>
          <p:nvPr/>
        </p:nvSpPr>
        <p:spPr>
          <a:xfrm>
            <a:off x="7391400" y="35052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51" name="Rectangle 50"/>
          <p:cNvSpPr/>
          <p:nvPr/>
        </p:nvSpPr>
        <p:spPr>
          <a:xfrm>
            <a:off x="7848600" y="35052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46" name="Rectangle 45"/>
          <p:cNvSpPr/>
          <p:nvPr/>
        </p:nvSpPr>
        <p:spPr>
          <a:xfrm>
            <a:off x="6019800" y="3505200"/>
            <a:ext cx="457200" cy="457200"/>
          </a:xfrm>
          <a:prstGeom prst="rect">
            <a:avLst/>
          </a:prstGeom>
          <a:solidFill>
            <a:srgbClr val="6AD9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17" name="Rectangle 16"/>
          <p:cNvSpPr/>
          <p:nvPr/>
        </p:nvSpPr>
        <p:spPr>
          <a:xfrm>
            <a:off x="4495800" y="42672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it1</a:t>
            </a:r>
          </a:p>
        </p:txBody>
      </p:sp>
      <p:cxnSp>
        <p:nvCxnSpPr>
          <p:cNvPr id="18" name="Straight Arrow Connector 17"/>
          <p:cNvCxnSpPr/>
          <p:nvPr/>
        </p:nvCxnSpPr>
        <p:spPr>
          <a:xfrm flipV="1">
            <a:off x="5334000" y="39624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114800" y="32004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20" name="Rectangle 19"/>
          <p:cNvSpPr/>
          <p:nvPr/>
        </p:nvSpPr>
        <p:spPr>
          <a:xfrm>
            <a:off x="41910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23" name="Rectangle 22"/>
          <p:cNvSpPr/>
          <p:nvPr/>
        </p:nvSpPr>
        <p:spPr>
          <a:xfrm>
            <a:off x="46482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5</a:t>
            </a:r>
          </a:p>
        </p:txBody>
      </p:sp>
      <p:sp>
        <p:nvSpPr>
          <p:cNvPr id="27" name="Rectangle 26"/>
          <p:cNvSpPr/>
          <p:nvPr/>
        </p:nvSpPr>
        <p:spPr>
          <a:xfrm>
            <a:off x="69342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7</a:t>
            </a:r>
          </a:p>
        </p:txBody>
      </p:sp>
      <p:sp>
        <p:nvSpPr>
          <p:cNvPr id="28" name="Rectangle 27"/>
          <p:cNvSpPr/>
          <p:nvPr/>
        </p:nvSpPr>
        <p:spPr>
          <a:xfrm>
            <a:off x="73914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29" name="Rectangle 28"/>
          <p:cNvSpPr/>
          <p:nvPr/>
        </p:nvSpPr>
        <p:spPr>
          <a:xfrm>
            <a:off x="78486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33" name="TextBox 32"/>
          <p:cNvSpPr txBox="1"/>
          <p:nvPr/>
        </p:nvSpPr>
        <p:spPr>
          <a:xfrm>
            <a:off x="4114800" y="4953000"/>
            <a:ext cx="2286000" cy="338554"/>
          </a:xfrm>
          <a:prstGeom prst="rect">
            <a:avLst/>
          </a:prstGeom>
          <a:noFill/>
        </p:spPr>
        <p:txBody>
          <a:bodyPr wrap="square" rtlCol="0">
            <a:spAutoFit/>
          </a:bodyPr>
          <a:lstStyle/>
          <a:p>
            <a:r>
              <a:rPr lang="en-US" sz="1600" dirty="0" err="1">
                <a:latin typeface="Courier" charset="0"/>
                <a:ea typeface="Courier" charset="0"/>
                <a:cs typeface="Courier" charset="0"/>
              </a:rPr>
              <a:t>vv</a:t>
            </a:r>
            <a:endParaRPr lang="en-US" sz="1600" dirty="0">
              <a:latin typeface="Courier" charset="0"/>
              <a:ea typeface="Courier" charset="0"/>
              <a:cs typeface="Courier" charset="0"/>
            </a:endParaRPr>
          </a:p>
        </p:txBody>
      </p:sp>
      <p:sp>
        <p:nvSpPr>
          <p:cNvPr id="36" name="Rectangle 35"/>
          <p:cNvSpPr/>
          <p:nvPr/>
        </p:nvSpPr>
        <p:spPr>
          <a:xfrm>
            <a:off x="6324600" y="60198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it2</a:t>
            </a:r>
          </a:p>
        </p:txBody>
      </p:sp>
      <p:cxnSp>
        <p:nvCxnSpPr>
          <p:cNvPr id="37" name="Straight Arrow Connector 36"/>
          <p:cNvCxnSpPr/>
          <p:nvPr/>
        </p:nvCxnSpPr>
        <p:spPr>
          <a:xfrm flipV="1">
            <a:off x="7162800" y="57150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495800" y="6019800"/>
            <a:ext cx="9906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latin typeface="Courier" charset="0"/>
                <a:ea typeface="Courier" charset="0"/>
                <a:cs typeface="Courier" charset="0"/>
              </a:rPr>
              <a:t>it1</a:t>
            </a:r>
          </a:p>
        </p:txBody>
      </p:sp>
      <p:cxnSp>
        <p:nvCxnSpPr>
          <p:cNvPr id="42" name="Straight Arrow Connector 41"/>
          <p:cNvCxnSpPr/>
          <p:nvPr/>
        </p:nvCxnSpPr>
        <p:spPr>
          <a:xfrm flipV="1">
            <a:off x="5334000" y="5715000"/>
            <a:ext cx="0" cy="4572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048000" y="3505200"/>
            <a:ext cx="1295400" cy="400110"/>
          </a:xfrm>
          <a:prstGeom prst="rect">
            <a:avLst/>
          </a:prstGeom>
          <a:noFill/>
        </p:spPr>
        <p:txBody>
          <a:bodyPr wrap="square" rtlCol="0">
            <a:spAutoFit/>
          </a:bodyPr>
          <a:lstStyle/>
          <a:p>
            <a:r>
              <a:rPr lang="en-US" sz="2000" dirty="0"/>
              <a:t>Before</a:t>
            </a:r>
          </a:p>
        </p:txBody>
      </p:sp>
      <p:sp>
        <p:nvSpPr>
          <p:cNvPr id="47" name="TextBox 46"/>
          <p:cNvSpPr txBox="1"/>
          <p:nvPr/>
        </p:nvSpPr>
        <p:spPr>
          <a:xfrm>
            <a:off x="3048000" y="5257800"/>
            <a:ext cx="1295400" cy="400110"/>
          </a:xfrm>
          <a:prstGeom prst="rect">
            <a:avLst/>
          </a:prstGeom>
          <a:noFill/>
        </p:spPr>
        <p:txBody>
          <a:bodyPr wrap="square" rtlCol="0">
            <a:spAutoFit/>
          </a:bodyPr>
          <a:lstStyle/>
          <a:p>
            <a:r>
              <a:rPr lang="en-US" sz="2000" dirty="0"/>
              <a:t>After</a:t>
            </a:r>
          </a:p>
        </p:txBody>
      </p:sp>
      <p:sp>
        <p:nvSpPr>
          <p:cNvPr id="52" name="Rectangle 51"/>
          <p:cNvSpPr/>
          <p:nvPr/>
        </p:nvSpPr>
        <p:spPr>
          <a:xfrm>
            <a:off x="64770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3" name="Rectangle 52"/>
          <p:cNvSpPr/>
          <p:nvPr/>
        </p:nvSpPr>
        <p:spPr>
          <a:xfrm>
            <a:off x="6400800" y="52578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33</a:t>
            </a:r>
          </a:p>
        </p:txBody>
      </p:sp>
      <p:sp>
        <p:nvSpPr>
          <p:cNvPr id="54" name="Rectangle 53"/>
          <p:cNvSpPr/>
          <p:nvPr/>
        </p:nvSpPr>
        <p:spPr>
          <a:xfrm>
            <a:off x="51054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5" name="Rectangle 54"/>
          <p:cNvSpPr/>
          <p:nvPr/>
        </p:nvSpPr>
        <p:spPr>
          <a:xfrm>
            <a:off x="5029200" y="52578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33</a:t>
            </a:r>
          </a:p>
        </p:txBody>
      </p:sp>
      <p:sp>
        <p:nvSpPr>
          <p:cNvPr id="56" name="Rectangle 55"/>
          <p:cNvSpPr/>
          <p:nvPr/>
        </p:nvSpPr>
        <p:spPr>
          <a:xfrm>
            <a:off x="55626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7" name="Rectangle 56"/>
          <p:cNvSpPr/>
          <p:nvPr/>
        </p:nvSpPr>
        <p:spPr>
          <a:xfrm>
            <a:off x="5486400" y="52578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33</a:t>
            </a:r>
          </a:p>
        </p:txBody>
      </p:sp>
      <p:sp>
        <p:nvSpPr>
          <p:cNvPr id="58" name="Rectangle 57"/>
          <p:cNvSpPr/>
          <p:nvPr/>
        </p:nvSpPr>
        <p:spPr>
          <a:xfrm>
            <a:off x="6019800" y="5257800"/>
            <a:ext cx="457200" cy="457200"/>
          </a:xfrm>
          <a:prstGeom prst="rect">
            <a:avLst/>
          </a:prstGeom>
          <a:solidFill>
            <a:srgbClr val="6AD9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9" name="Rectangle 58"/>
          <p:cNvSpPr/>
          <p:nvPr/>
        </p:nvSpPr>
        <p:spPr>
          <a:xfrm>
            <a:off x="5943600" y="5257800"/>
            <a:ext cx="609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33</a:t>
            </a:r>
          </a:p>
        </p:txBody>
      </p:sp>
      <p:sp>
        <p:nvSpPr>
          <p:cNvPr id="60" name="Rectangle 59"/>
          <p:cNvSpPr/>
          <p:nvPr/>
        </p:nvSpPr>
        <p:spPr>
          <a:xfrm>
            <a:off x="5105400" y="3505200"/>
            <a:ext cx="18288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61" name="Rectangle 60"/>
          <p:cNvSpPr/>
          <p:nvPr/>
        </p:nvSpPr>
        <p:spPr>
          <a:xfrm>
            <a:off x="5105400" y="5257800"/>
            <a:ext cx="1828800" cy="457200"/>
          </a:xfrm>
          <a:prstGeom prst="rect">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Tree>
    <p:extLst>
      <p:ext uri="{BB962C8B-B14F-4D97-AF65-F5344CB8AC3E}">
        <p14:creationId xmlns:p14="http://schemas.microsoft.com/office/powerpoint/2010/main" val="77162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Structured Data III — </a:t>
            </a:r>
            <a:r>
              <a:rPr lang="en-US" dirty="0">
                <a:latin typeface="Courier" charset="0"/>
                <a:ea typeface="Courier" charset="0"/>
                <a:cs typeface="Courier" charset="0"/>
              </a:rPr>
              <a:t>map</a:t>
            </a:r>
            <a:r>
              <a:rPr lang="en-US" dirty="0"/>
              <a:t> [1/4]</a:t>
            </a:r>
          </a:p>
        </p:txBody>
      </p:sp>
      <p:sp>
        <p:nvSpPr>
          <p:cNvPr id="3" name="Content Placeholder 2"/>
          <p:cNvSpPr>
            <a:spLocks noGrp="1"/>
          </p:cNvSpPr>
          <p:nvPr>
            <p:ph idx="1"/>
          </p:nvPr>
        </p:nvSpPr>
        <p:spPr/>
        <p:txBody>
          <a:bodyPr/>
          <a:lstStyle/>
          <a:p>
            <a:pPr marL="0" indent="0">
              <a:buNone/>
            </a:pPr>
            <a:r>
              <a:rPr lang="en-US" dirty="0"/>
              <a:t>The C++ Standard Library contains a number of </a:t>
            </a:r>
            <a:r>
              <a:rPr lang="en-US" b="1" dirty="0"/>
              <a:t>associative containers</a:t>
            </a:r>
            <a:r>
              <a:rPr lang="en-US" dirty="0"/>
              <a:t>: containers aimed at storing associative datasets and handling them efficiently.</a:t>
            </a:r>
          </a:p>
          <a:p>
            <a:pPr marL="0" indent="0">
              <a:buNone/>
            </a:pPr>
            <a:r>
              <a:rPr lang="en-US" dirty="0">
                <a:latin typeface="Courier"/>
              </a:rPr>
              <a:t>map</a:t>
            </a:r>
            <a:r>
              <a:rPr lang="en-US" dirty="0"/>
              <a:t>, declared in header </a:t>
            </a:r>
            <a:r>
              <a:rPr lang="en-US" dirty="0">
                <a:latin typeface="Courier"/>
              </a:rPr>
              <a:t>&lt;map&gt;</a:t>
            </a:r>
            <a:r>
              <a:rPr lang="en-US" dirty="0"/>
              <a:t>, is perhaps the most important.</a:t>
            </a:r>
          </a:p>
          <a:p>
            <a:pPr marL="0" indent="0">
              <a:buNone/>
            </a:pPr>
            <a:r>
              <a:rPr lang="en-US" dirty="0">
                <a:latin typeface="Courier"/>
                <a:sym typeface="Wingdings" panose="05000000000000000000" pitchFamily="2" charset="2"/>
              </a:rPr>
              <a:t>#include &lt;map&gt;</a:t>
            </a:r>
            <a:br>
              <a:rPr lang="en-US" dirty="0">
                <a:latin typeface="Courier"/>
                <a:sym typeface="Wingdings" panose="05000000000000000000" pitchFamily="2" charset="2"/>
              </a:rPr>
            </a:br>
            <a:r>
              <a:rPr lang="en-US" dirty="0">
                <a:latin typeface="Courier"/>
                <a:sym typeface="Wingdings" panose="05000000000000000000" pitchFamily="2" charset="2"/>
              </a:rPr>
              <a:t>using </a:t>
            </a:r>
            <a:r>
              <a:rPr lang="en-US" dirty="0" err="1">
                <a:latin typeface="Courier"/>
                <a:sym typeface="Wingdings" panose="05000000000000000000" pitchFamily="2" charset="2"/>
              </a:rPr>
              <a:t>std</a:t>
            </a:r>
            <a:r>
              <a:rPr lang="en-US" dirty="0">
                <a:latin typeface="Courier"/>
                <a:sym typeface="Wingdings" panose="05000000000000000000" pitchFamily="2" charset="2"/>
              </a:rPr>
              <a:t>::map;</a:t>
            </a:r>
          </a:p>
          <a:p>
            <a:pPr marL="0" indent="0">
              <a:buNone/>
            </a:pPr>
            <a:r>
              <a:rPr lang="en-US" dirty="0">
                <a:latin typeface="Courier"/>
                <a:sym typeface="Wingdings" panose="05000000000000000000" pitchFamily="2" charset="2"/>
              </a:rPr>
              <a:t>map</a:t>
            </a:r>
            <a:r>
              <a:rPr lang="en-US" dirty="0">
                <a:sym typeface="Wingdings" panose="05000000000000000000" pitchFamily="2" charset="2"/>
              </a:rPr>
              <a:t> is a template that takes two template arguments: the type of a key, and the type of the associated value.</a:t>
            </a:r>
          </a:p>
          <a:p>
            <a:pPr marL="0" indent="0">
              <a:buNone/>
            </a:pPr>
            <a:r>
              <a:rPr lang="en-US" dirty="0">
                <a:latin typeface="Courier"/>
                <a:sym typeface="Wingdings" panose="05000000000000000000" pitchFamily="2" charset="2"/>
              </a:rPr>
              <a:t>map&lt;string, </a:t>
            </a:r>
            <a:r>
              <a:rPr lang="en-US" dirty="0" err="1">
                <a:latin typeface="Courier"/>
                <a:sym typeface="Wingdings" panose="05000000000000000000" pitchFamily="2" charset="2"/>
              </a:rPr>
              <a:t>int</a:t>
            </a:r>
            <a:r>
              <a:rPr lang="en-US" dirty="0">
                <a:latin typeface="Courier"/>
                <a:sym typeface="Wingdings" panose="05000000000000000000" pitchFamily="2" charset="2"/>
              </a:rPr>
              <a:t>&gt; m;</a:t>
            </a:r>
          </a:p>
        </p:txBody>
      </p:sp>
      <p:cxnSp>
        <p:nvCxnSpPr>
          <p:cNvPr id="14" name="Straight Connector 13"/>
          <p:cNvCxnSpPr/>
          <p:nvPr/>
        </p:nvCxnSpPr>
        <p:spPr>
          <a:xfrm flipV="1">
            <a:off x="1295400" y="5410200"/>
            <a:ext cx="76200"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36586" y="5715000"/>
            <a:ext cx="1497014" cy="584775"/>
          </a:xfrm>
          <a:prstGeom prst="rect">
            <a:avLst/>
          </a:prstGeom>
          <a:noFill/>
        </p:spPr>
        <p:txBody>
          <a:bodyPr wrap="square" rtlCol="0">
            <a:spAutoFit/>
          </a:bodyPr>
          <a:lstStyle/>
          <a:p>
            <a:r>
              <a:rPr lang="en-US" sz="1600" dirty="0">
                <a:solidFill>
                  <a:srgbClr val="C00000"/>
                </a:solidFill>
              </a:rPr>
              <a:t>Keys have type </a:t>
            </a:r>
            <a:r>
              <a:rPr lang="en-US" sz="1600" dirty="0">
                <a:solidFill>
                  <a:srgbClr val="C00000"/>
                </a:solidFill>
                <a:latin typeface="Courier"/>
              </a:rPr>
              <a:t>string</a:t>
            </a:r>
            <a:r>
              <a:rPr lang="en-US" sz="1600" dirty="0">
                <a:solidFill>
                  <a:srgbClr val="C00000"/>
                </a:solidFill>
              </a:rPr>
              <a:t>.</a:t>
            </a:r>
          </a:p>
        </p:txBody>
      </p:sp>
      <p:sp>
        <p:nvSpPr>
          <p:cNvPr id="16" name="TextBox 15"/>
          <p:cNvSpPr txBox="1"/>
          <p:nvPr/>
        </p:nvSpPr>
        <p:spPr>
          <a:xfrm>
            <a:off x="2133600" y="5716893"/>
            <a:ext cx="1981200" cy="584775"/>
          </a:xfrm>
          <a:prstGeom prst="rect">
            <a:avLst/>
          </a:prstGeom>
          <a:noFill/>
        </p:spPr>
        <p:txBody>
          <a:bodyPr wrap="square" rtlCol="0">
            <a:spAutoFit/>
          </a:bodyPr>
          <a:lstStyle/>
          <a:p>
            <a:r>
              <a:rPr lang="en-US" sz="1600" dirty="0">
                <a:solidFill>
                  <a:srgbClr val="C00000"/>
                </a:solidFill>
              </a:rPr>
              <a:t>Associated values have type </a:t>
            </a:r>
            <a:r>
              <a:rPr lang="en-US" sz="1600" dirty="0">
                <a:solidFill>
                  <a:srgbClr val="C00000"/>
                </a:solidFill>
                <a:latin typeface="Courier"/>
              </a:rPr>
              <a:t>int</a:t>
            </a:r>
            <a:r>
              <a:rPr lang="en-US" sz="1600" dirty="0">
                <a:solidFill>
                  <a:srgbClr val="C00000"/>
                </a:solidFill>
              </a:rPr>
              <a:t>.</a:t>
            </a:r>
          </a:p>
        </p:txBody>
      </p:sp>
      <p:cxnSp>
        <p:nvCxnSpPr>
          <p:cNvPr id="17" name="Straight Connector 16"/>
          <p:cNvCxnSpPr/>
          <p:nvPr/>
        </p:nvCxnSpPr>
        <p:spPr>
          <a:xfrm flipH="1" flipV="1">
            <a:off x="2743200" y="5424792"/>
            <a:ext cx="76200" cy="290208"/>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55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Structured Data III — </a:t>
            </a:r>
            <a:r>
              <a:rPr lang="en-US" dirty="0">
                <a:latin typeface="Courier" charset="0"/>
                <a:ea typeface="Courier" charset="0"/>
                <a:cs typeface="Courier" charset="0"/>
              </a:rPr>
              <a:t>map</a:t>
            </a:r>
            <a:r>
              <a:rPr lang="en-US" dirty="0"/>
              <a:t> [2/4]</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sym typeface="Wingdings" panose="05000000000000000000" pitchFamily="2" charset="2"/>
              </a:rPr>
              <a:t>// Initialization</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map&lt;string, </a:t>
            </a:r>
            <a:r>
              <a:rPr lang="en-US" dirty="0" err="1">
                <a:latin typeface="Courier" charset="0"/>
                <a:ea typeface="Courier" charset="0"/>
                <a:cs typeface="Courier" charset="0"/>
                <a:sym typeface="Wingdings" panose="05000000000000000000" pitchFamily="2" charset="2"/>
              </a:rPr>
              <a:t>int</a:t>
            </a:r>
            <a:r>
              <a:rPr lang="en-US" dirty="0">
                <a:latin typeface="Courier" charset="0"/>
                <a:ea typeface="Courier" charset="0"/>
                <a:cs typeface="Courier" charset="0"/>
                <a:sym typeface="Wingdings" panose="05000000000000000000" pitchFamily="2" charset="2"/>
              </a:rPr>
              <a:t>&gt; mm2 {</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 "paper",  4 },</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 "boat",  36 },</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 "spell", 12 },</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 "mold",   7 }</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a:t>
            </a:r>
            <a:br>
              <a:rPr lang="en-US" dirty="0">
                <a:latin typeface="Courier" charset="0"/>
                <a:ea typeface="Courier" charset="0"/>
                <a:cs typeface="Courier" charset="0"/>
                <a:sym typeface="Wingdings" panose="05000000000000000000" pitchFamily="2" charset="2"/>
              </a:rPr>
            </a:br>
            <a:endParaRPr lang="en-US" dirty="0">
              <a:latin typeface="Courier" charset="0"/>
              <a:ea typeface="Courier" charset="0"/>
              <a:cs typeface="Courier" charset="0"/>
              <a:sym typeface="Wingdings" panose="05000000000000000000" pitchFamily="2" charset="2"/>
            </a:endParaRPr>
          </a:p>
          <a:p>
            <a:pPr marL="0" indent="0">
              <a:buNone/>
            </a:pPr>
            <a:r>
              <a:rPr lang="en-US" dirty="0">
                <a:latin typeface="Courier" charset="0"/>
                <a:ea typeface="Courier" charset="0"/>
                <a:cs typeface="Courier" charset="0"/>
                <a:sym typeface="Wingdings" panose="05000000000000000000" pitchFamily="2" charset="2"/>
              </a:rPr>
              <a:t>map&lt;string, </a:t>
            </a:r>
            <a:r>
              <a:rPr lang="en-US" dirty="0" err="1">
                <a:latin typeface="Courier" charset="0"/>
                <a:ea typeface="Courier" charset="0"/>
                <a:cs typeface="Courier" charset="0"/>
                <a:sym typeface="Wingdings" panose="05000000000000000000" pitchFamily="2" charset="2"/>
              </a:rPr>
              <a:t>int</a:t>
            </a:r>
            <a:r>
              <a:rPr lang="en-US" dirty="0">
                <a:latin typeface="Courier" charset="0"/>
                <a:ea typeface="Courier" charset="0"/>
                <a:cs typeface="Courier" charset="0"/>
                <a:sym typeface="Wingdings" panose="05000000000000000000" pitchFamily="2" charset="2"/>
              </a:rPr>
              <a:t>&gt; mm3 = mm2;</a:t>
            </a:r>
          </a:p>
        </p:txBody>
      </p:sp>
    </p:spTree>
    <p:extLst>
      <p:ext uri="{BB962C8B-B14F-4D97-AF65-F5344CB8AC3E}">
        <p14:creationId xmlns:p14="http://schemas.microsoft.com/office/powerpoint/2010/main" val="74023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Structured Data III — </a:t>
            </a:r>
            <a:r>
              <a:rPr lang="en-US" dirty="0">
                <a:latin typeface="Courier" charset="0"/>
                <a:ea typeface="Courier" charset="0"/>
                <a:cs typeface="Courier" charset="0"/>
              </a:rPr>
              <a:t>map</a:t>
            </a:r>
            <a:r>
              <a:rPr lang="en-US" dirty="0"/>
              <a:t> [3/4]</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sym typeface="Wingdings" panose="05000000000000000000" pitchFamily="2" charset="2"/>
              </a:rPr>
              <a:t>// Insert a key-value pair into a map</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mm["song"] = 84;</a:t>
            </a:r>
            <a:br>
              <a:rPr lang="en-US" dirty="0">
                <a:latin typeface="Courier" charset="0"/>
                <a:ea typeface="Courier" charset="0"/>
                <a:cs typeface="Courier" charset="0"/>
                <a:sym typeface="Wingdings" panose="05000000000000000000" pitchFamily="2" charset="2"/>
              </a:rPr>
            </a:b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Change the value associated with a key</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mm["song"] = 88;</a:t>
            </a:r>
            <a:br>
              <a:rPr lang="en-US" dirty="0">
                <a:latin typeface="Courier" charset="0"/>
                <a:ea typeface="Courier" charset="0"/>
                <a:cs typeface="Courier" charset="0"/>
                <a:sym typeface="Wingdings" panose="05000000000000000000" pitchFamily="2" charset="2"/>
              </a:rPr>
            </a:b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Get the value associated with a key</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 modifiable map only</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auto v = mm["song"];</a:t>
            </a:r>
            <a:br>
              <a:rPr lang="en-US" dirty="0">
                <a:latin typeface="Courier" charset="0"/>
                <a:ea typeface="Courier" charset="0"/>
                <a:cs typeface="Courier" charset="0"/>
                <a:sym typeface="Wingdings" panose="05000000000000000000" pitchFamily="2" charset="2"/>
              </a:rPr>
            </a:b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Iterate over a map; keys in sorted order</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for (</a:t>
            </a:r>
            <a:r>
              <a:rPr lang="en-US" dirty="0" err="1">
                <a:latin typeface="Courier" charset="0"/>
                <a:ea typeface="Courier" charset="0"/>
                <a:cs typeface="Courier" charset="0"/>
                <a:sym typeface="Wingdings" panose="05000000000000000000" pitchFamily="2" charset="2"/>
              </a:rPr>
              <a:t>const</a:t>
            </a:r>
            <a:r>
              <a:rPr lang="en-US" dirty="0">
                <a:latin typeface="Courier" charset="0"/>
                <a:ea typeface="Courier" charset="0"/>
                <a:cs typeface="Courier" charset="0"/>
                <a:sym typeface="Wingdings" panose="05000000000000000000" pitchFamily="2" charset="2"/>
              </a:rPr>
              <a:t> auto &amp; p : mm) // To modify values,</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  eliminate "</a:t>
            </a:r>
            <a:r>
              <a:rPr lang="en-US" dirty="0" err="1">
                <a:latin typeface="Courier" charset="0"/>
                <a:ea typeface="Courier" charset="0"/>
                <a:cs typeface="Courier" charset="0"/>
                <a:sym typeface="Wingdings" panose="05000000000000000000" pitchFamily="2" charset="2"/>
              </a:rPr>
              <a:t>const</a:t>
            </a:r>
            <a:r>
              <a:rPr lang="en-US" dirty="0">
                <a:latin typeface="Courier" charset="0"/>
                <a:ea typeface="Courier" charset="0"/>
                <a:cs typeface="Courier" charset="0"/>
                <a:sym typeface="Wingdings" panose="05000000000000000000" pitchFamily="2" charset="2"/>
              </a:rPr>
              <a:t>".</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auto k = </a:t>
            </a:r>
            <a:r>
              <a:rPr lang="en-US" dirty="0" err="1">
                <a:latin typeface="Courier" charset="0"/>
                <a:ea typeface="Courier" charset="0"/>
                <a:cs typeface="Courier" charset="0"/>
                <a:sym typeface="Wingdings" panose="05000000000000000000" pitchFamily="2" charset="2"/>
              </a:rPr>
              <a:t>p.first</a:t>
            </a:r>
            <a:r>
              <a:rPr lang="en-US" dirty="0">
                <a:latin typeface="Courier" charset="0"/>
                <a:ea typeface="Courier" charset="0"/>
                <a:cs typeface="Courier" charset="0"/>
                <a:sym typeface="Wingdings" panose="05000000000000000000" pitchFamily="2" charset="2"/>
              </a:rPr>
              <a:t>;  </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auto v = </a:t>
            </a:r>
            <a:r>
              <a:rPr lang="en-US" dirty="0" err="1">
                <a:latin typeface="Courier" charset="0"/>
                <a:ea typeface="Courier" charset="0"/>
                <a:cs typeface="Courier" charset="0"/>
                <a:sym typeface="Wingdings" panose="05000000000000000000" pitchFamily="2" charset="2"/>
              </a:rPr>
              <a:t>p.second</a:t>
            </a:r>
            <a:r>
              <a:rPr lang="en-US" dirty="0">
                <a:latin typeface="Courier" charset="0"/>
                <a:ea typeface="Courier" charset="0"/>
                <a:cs typeface="Courier" charset="0"/>
                <a:sym typeface="Wingdings" panose="05000000000000000000" pitchFamily="2" charset="2"/>
              </a:rPr>
              <a:t>;</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a:t>
            </a:r>
            <a:r>
              <a:rPr lang="mr-IN" dirty="0">
                <a:latin typeface="Courier" charset="0"/>
                <a:ea typeface="Courier" charset="0"/>
                <a:cs typeface="Courier" charset="0"/>
                <a:sym typeface="Wingdings" panose="05000000000000000000" pitchFamily="2" charset="2"/>
              </a:rPr>
              <a:t>…</a:t>
            </a:r>
            <a:endParaRPr lang="en-US" dirty="0">
              <a:latin typeface="Courier" charset="0"/>
              <a:ea typeface="Courier" charset="0"/>
              <a:cs typeface="Courier" charset="0"/>
              <a:sym typeface="Wingdings" panose="05000000000000000000" pitchFamily="2" charset="2"/>
            </a:endParaRPr>
          </a:p>
        </p:txBody>
      </p:sp>
    </p:spTree>
    <p:extLst>
      <p:ext uri="{BB962C8B-B14F-4D97-AF65-F5344CB8AC3E}">
        <p14:creationId xmlns:p14="http://schemas.microsoft.com/office/powerpoint/2010/main" val="153050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Structured Data III — </a:t>
            </a:r>
            <a:r>
              <a:rPr lang="en-US" dirty="0">
                <a:latin typeface="Courier" charset="0"/>
                <a:ea typeface="Courier" charset="0"/>
                <a:cs typeface="Courier" charset="0"/>
              </a:rPr>
              <a:t>map</a:t>
            </a:r>
            <a:r>
              <a:rPr lang="en-US" dirty="0"/>
              <a:t> [4/4]</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sym typeface="Wingdings" panose="05000000000000000000" pitchFamily="2" charset="2"/>
              </a:rPr>
              <a:t>// Remove a key from a map</a:t>
            </a:r>
            <a:br>
              <a:rPr lang="en-US" dirty="0">
                <a:latin typeface="Courier" charset="0"/>
                <a:ea typeface="Courier" charset="0"/>
                <a:cs typeface="Courier" charset="0"/>
                <a:sym typeface="Wingdings" panose="05000000000000000000" pitchFamily="2" charset="2"/>
              </a:rPr>
            </a:br>
            <a:r>
              <a:rPr lang="en-US" dirty="0" err="1">
                <a:latin typeface="Courier" charset="0"/>
                <a:ea typeface="Courier" charset="0"/>
                <a:cs typeface="Courier" charset="0"/>
                <a:sym typeface="Wingdings" panose="05000000000000000000" pitchFamily="2" charset="2"/>
              </a:rPr>
              <a:t>mm.erase</a:t>
            </a:r>
            <a:r>
              <a:rPr lang="en-US" dirty="0">
                <a:latin typeface="Courier" charset="0"/>
                <a:ea typeface="Courier" charset="0"/>
                <a:cs typeface="Courier" charset="0"/>
                <a:sym typeface="Wingdings" panose="05000000000000000000" pitchFamily="2" charset="2"/>
              </a:rPr>
              <a:t>("song");</a:t>
            </a:r>
            <a:br>
              <a:rPr lang="en-US" dirty="0">
                <a:latin typeface="Courier" charset="0"/>
                <a:ea typeface="Courier" charset="0"/>
                <a:cs typeface="Courier" charset="0"/>
                <a:sym typeface="Wingdings" panose="05000000000000000000" pitchFamily="2" charset="2"/>
              </a:rPr>
            </a:b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Check if a key is in a map</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if (</a:t>
            </a:r>
            <a:r>
              <a:rPr lang="en-US" dirty="0" err="1">
                <a:latin typeface="Courier" charset="0"/>
                <a:ea typeface="Courier" charset="0"/>
                <a:cs typeface="Courier" charset="0"/>
                <a:sym typeface="Wingdings" panose="05000000000000000000" pitchFamily="2" charset="2"/>
              </a:rPr>
              <a:t>mm.count</a:t>
            </a:r>
            <a:r>
              <a:rPr lang="en-US" dirty="0">
                <a:latin typeface="Courier" charset="0"/>
                <a:ea typeface="Courier" charset="0"/>
                <a:cs typeface="Courier" charset="0"/>
                <a:sym typeface="Wingdings" panose="05000000000000000000" pitchFamily="2" charset="2"/>
              </a:rPr>
              <a:t>("song") != 0)</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a:t>
            </a:r>
            <a:r>
              <a:rPr lang="mr-IN" dirty="0">
                <a:latin typeface="Courier" charset="0"/>
                <a:ea typeface="Courier" charset="0"/>
                <a:cs typeface="Courier" charset="0"/>
                <a:sym typeface="Wingdings" panose="05000000000000000000" pitchFamily="2" charset="2"/>
              </a:rPr>
              <a:t>…</a:t>
            </a:r>
            <a:br>
              <a:rPr lang="en-US" dirty="0">
                <a:latin typeface="Courier" charset="0"/>
                <a:ea typeface="Courier" charset="0"/>
                <a:cs typeface="Courier" charset="0"/>
                <a:sym typeface="Wingdings" panose="05000000000000000000" pitchFamily="2" charset="2"/>
              </a:rPr>
            </a:b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Get the value associated with a key</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 The map is not required to be modifiable</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 The key must be present (so check for it?)</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if (</a:t>
            </a:r>
            <a:r>
              <a:rPr lang="en-US" dirty="0" err="1">
                <a:latin typeface="Courier" charset="0"/>
                <a:ea typeface="Courier" charset="0"/>
                <a:cs typeface="Courier" charset="0"/>
                <a:sym typeface="Wingdings" panose="05000000000000000000" pitchFamily="2" charset="2"/>
              </a:rPr>
              <a:t>mm.count</a:t>
            </a:r>
            <a:r>
              <a:rPr lang="en-US" dirty="0">
                <a:latin typeface="Courier" charset="0"/>
                <a:ea typeface="Courier" charset="0"/>
                <a:cs typeface="Courier" charset="0"/>
                <a:sym typeface="Wingdings" panose="05000000000000000000" pitchFamily="2" charset="2"/>
              </a:rPr>
              <a:t>("song") != 0)</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v = </a:t>
            </a:r>
            <a:r>
              <a:rPr lang="en-US" dirty="0" err="1">
                <a:latin typeface="Courier" charset="0"/>
                <a:ea typeface="Courier" charset="0"/>
                <a:cs typeface="Courier" charset="0"/>
                <a:sym typeface="Wingdings" panose="05000000000000000000" pitchFamily="2" charset="2"/>
              </a:rPr>
              <a:t>mm.at</a:t>
            </a:r>
            <a:r>
              <a:rPr lang="en-US" dirty="0">
                <a:latin typeface="Courier" charset="0"/>
                <a:ea typeface="Courier" charset="0"/>
                <a:cs typeface="Courier" charset="0"/>
                <a:sym typeface="Wingdings" panose="05000000000000000000" pitchFamily="2" charset="2"/>
              </a:rPr>
              <a:t>("song");</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else</a:t>
            </a:r>
            <a:br>
              <a:rPr lang="en-US" dirty="0">
                <a:latin typeface="Courier" charset="0"/>
                <a:ea typeface="Courier" charset="0"/>
                <a:cs typeface="Courier" charset="0"/>
                <a:sym typeface="Wingdings" panose="05000000000000000000" pitchFamily="2" charset="2"/>
              </a:rPr>
            </a:br>
            <a:r>
              <a:rPr lang="en-US" dirty="0">
                <a:latin typeface="Courier" charset="0"/>
                <a:ea typeface="Courier" charset="0"/>
                <a:cs typeface="Courier" charset="0"/>
                <a:sym typeface="Wingdings" panose="05000000000000000000" pitchFamily="2" charset="2"/>
              </a:rPr>
              <a:t>    </a:t>
            </a:r>
            <a:r>
              <a:rPr lang="mr-IN" dirty="0">
                <a:latin typeface="Courier" charset="0"/>
                <a:ea typeface="Courier" charset="0"/>
                <a:cs typeface="Courier" charset="0"/>
                <a:sym typeface="Wingdings" panose="05000000000000000000" pitchFamily="2" charset="2"/>
              </a:rPr>
              <a:t>…</a:t>
            </a:r>
            <a:r>
              <a:rPr lang="en-US" dirty="0">
                <a:latin typeface="Courier" charset="0"/>
                <a:ea typeface="Courier" charset="0"/>
                <a:cs typeface="Courier" charset="0"/>
                <a:sym typeface="Wingdings" panose="05000000000000000000" pitchFamily="2" charset="2"/>
              </a:rPr>
              <a:t>  // Key not present</a:t>
            </a:r>
          </a:p>
        </p:txBody>
      </p:sp>
    </p:spTree>
    <p:extLst>
      <p:ext uri="{BB962C8B-B14F-4D97-AF65-F5344CB8AC3E}">
        <p14:creationId xmlns:p14="http://schemas.microsoft.com/office/powerpoint/2010/main" val="29271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The Standard Library [1/2]</a:t>
            </a:r>
          </a:p>
        </p:txBody>
      </p:sp>
      <p:sp>
        <p:nvSpPr>
          <p:cNvPr id="3" name="Content Placeholder 2"/>
          <p:cNvSpPr>
            <a:spLocks noGrp="1"/>
          </p:cNvSpPr>
          <p:nvPr>
            <p:ph idx="1"/>
          </p:nvPr>
        </p:nvSpPr>
        <p:spPr/>
        <p:txBody>
          <a:bodyPr/>
          <a:lstStyle/>
          <a:p>
            <a:pPr marL="0" indent="0">
              <a:buNone/>
            </a:pPr>
            <a:r>
              <a:rPr lang="en-US" dirty="0"/>
              <a:t>A </a:t>
            </a:r>
            <a:r>
              <a:rPr lang="en-US" b="1" dirty="0"/>
              <a:t>library</a:t>
            </a:r>
            <a:r>
              <a:rPr lang="en-US" dirty="0"/>
              <a:t> is a collection of code that can be used in multiple projects.</a:t>
            </a:r>
          </a:p>
          <a:p>
            <a:pPr marL="0" indent="0">
              <a:buNone/>
            </a:pPr>
            <a:r>
              <a:rPr lang="en-US" dirty="0"/>
              <a:t>The </a:t>
            </a:r>
            <a:r>
              <a:rPr lang="en-US" b="1" dirty="0"/>
              <a:t>standard library</a:t>
            </a:r>
            <a:r>
              <a:rPr lang="en-US" dirty="0"/>
              <a:t> associated with a programming language consists of code that is specified in the language standardization documents. Generally, the standard library is something you obtain along with the programming language (for example, it comes with the compiler).</a:t>
            </a:r>
          </a:p>
        </p:txBody>
      </p:sp>
    </p:spTree>
    <p:extLst>
      <p:ext uri="{BB962C8B-B14F-4D97-AF65-F5344CB8AC3E}">
        <p14:creationId xmlns:p14="http://schemas.microsoft.com/office/powerpoint/2010/main" val="72222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The Standard Library [2/2]</a:t>
            </a:r>
          </a:p>
        </p:txBody>
      </p:sp>
      <p:sp>
        <p:nvSpPr>
          <p:cNvPr id="3" name="Content Placeholder 2"/>
          <p:cNvSpPr>
            <a:spLocks noGrp="1"/>
          </p:cNvSpPr>
          <p:nvPr>
            <p:ph idx="1"/>
          </p:nvPr>
        </p:nvSpPr>
        <p:spPr/>
        <p:txBody>
          <a:bodyPr/>
          <a:lstStyle/>
          <a:p>
            <a:pPr marL="0" indent="0">
              <a:buNone/>
            </a:pPr>
            <a:r>
              <a:rPr lang="en-US" dirty="0"/>
              <a:t>We have looked at some of the functionality available in the </a:t>
            </a:r>
            <a:r>
              <a:rPr lang="en-US" b="1" dirty="0"/>
              <a:t>C++ Standard Library</a:t>
            </a:r>
            <a:r>
              <a:rPr lang="en-US" dirty="0"/>
              <a:t>. For example, </a:t>
            </a:r>
            <a:r>
              <a:rPr lang="en-US" dirty="0" err="1">
                <a:latin typeface="Courier"/>
              </a:rPr>
              <a:t>cout</a:t>
            </a:r>
            <a:r>
              <a:rPr lang="en-US" dirty="0"/>
              <a:t>, </a:t>
            </a:r>
            <a:r>
              <a:rPr lang="en-US" dirty="0" err="1">
                <a:latin typeface="Courier"/>
              </a:rPr>
              <a:t>cin</a:t>
            </a:r>
            <a:r>
              <a:rPr lang="en-US" dirty="0"/>
              <a:t>, </a:t>
            </a:r>
            <a:r>
              <a:rPr lang="en-US" dirty="0" err="1">
                <a:latin typeface="Courier"/>
              </a:rPr>
              <a:t>endl</a:t>
            </a:r>
            <a:r>
              <a:rPr lang="en-US" dirty="0"/>
              <a:t>, </a:t>
            </a:r>
            <a:r>
              <a:rPr lang="en-US" dirty="0">
                <a:latin typeface="Courier"/>
              </a:rPr>
              <a:t>string</a:t>
            </a:r>
            <a:r>
              <a:rPr lang="en-US" dirty="0"/>
              <a:t>, </a:t>
            </a:r>
            <a:r>
              <a:rPr lang="en-US" dirty="0" err="1">
                <a:latin typeface="Courier"/>
              </a:rPr>
              <a:t>getline</a:t>
            </a:r>
            <a:r>
              <a:rPr lang="en-US" dirty="0"/>
              <a:t>, </a:t>
            </a:r>
            <a:r>
              <a:rPr lang="en-US" dirty="0">
                <a:latin typeface="Courier"/>
              </a:rPr>
              <a:t>vector</a:t>
            </a:r>
            <a:r>
              <a:rPr lang="en-US" dirty="0"/>
              <a:t>, </a:t>
            </a:r>
            <a:r>
              <a:rPr lang="en-US" dirty="0">
                <a:latin typeface="Courier"/>
              </a:rPr>
              <a:t>pair</a:t>
            </a:r>
            <a:r>
              <a:rPr lang="en-US" dirty="0"/>
              <a:t>, </a:t>
            </a:r>
            <a:r>
              <a:rPr lang="en-US" dirty="0" err="1">
                <a:latin typeface="Courier"/>
              </a:rPr>
              <a:t>make_pair</a:t>
            </a:r>
            <a:r>
              <a:rPr lang="en-US" dirty="0"/>
              <a:t>, </a:t>
            </a:r>
            <a:r>
              <a:rPr lang="en-US" dirty="0">
                <a:latin typeface="Courier"/>
              </a:rPr>
              <a:t>map</a:t>
            </a:r>
            <a:r>
              <a:rPr lang="en-US" dirty="0"/>
              <a:t>, </a:t>
            </a:r>
            <a:r>
              <a:rPr lang="en-US" dirty="0">
                <a:latin typeface="Courier"/>
              </a:rPr>
              <a:t>fixed</a:t>
            </a:r>
            <a:r>
              <a:rPr lang="en-US" dirty="0"/>
              <a:t>, </a:t>
            </a:r>
            <a:r>
              <a:rPr lang="en-US" dirty="0">
                <a:latin typeface="Courier"/>
              </a:rPr>
              <a:t>scientific</a:t>
            </a:r>
            <a:r>
              <a:rPr lang="en-US" dirty="0"/>
              <a:t>, </a:t>
            </a:r>
            <a:r>
              <a:rPr lang="en-US" dirty="0" err="1">
                <a:latin typeface="Courier"/>
              </a:rPr>
              <a:t>setprecision</a:t>
            </a:r>
            <a:r>
              <a:rPr lang="en-US" dirty="0"/>
              <a:t>, </a:t>
            </a:r>
            <a:r>
              <a:rPr lang="en-US" dirty="0" err="1">
                <a:latin typeface="Courier"/>
              </a:rPr>
              <a:t>setw</a:t>
            </a:r>
            <a:r>
              <a:rPr lang="en-US" dirty="0"/>
              <a:t>, </a:t>
            </a:r>
            <a:r>
              <a:rPr lang="en-US" dirty="0">
                <a:latin typeface="Courier"/>
              </a:rPr>
              <a:t>sin</a:t>
            </a:r>
            <a:r>
              <a:rPr lang="en-US" dirty="0"/>
              <a:t>, </a:t>
            </a:r>
            <a:r>
              <a:rPr lang="en-US" dirty="0">
                <a:latin typeface="Courier"/>
              </a:rPr>
              <a:t>cos</a:t>
            </a:r>
            <a:r>
              <a:rPr lang="en-US" dirty="0"/>
              <a:t>, and </a:t>
            </a:r>
            <a:r>
              <a:rPr lang="en-US" dirty="0">
                <a:latin typeface="Courier"/>
              </a:rPr>
              <a:t>pow</a:t>
            </a:r>
            <a:r>
              <a:rPr lang="en-US" dirty="0"/>
              <a:t> are all part of the C++ Standard Library.</a:t>
            </a:r>
          </a:p>
          <a:p>
            <a:pPr marL="0" indent="0">
              <a:buNone/>
            </a:pPr>
            <a:r>
              <a:rPr lang="en-US" dirty="0"/>
              <a:t>In the next few class days, we will look at more of the functionality available in this library. We will not cover all of it—or even most of it. The Standard Library grows with each new C++ standard, and it is now quite large. In recent C++ standards, the description of the Standard Library takes up on the order of 1000 pages.</a:t>
            </a:r>
          </a:p>
        </p:txBody>
      </p:sp>
    </p:spTree>
    <p:extLst>
      <p:ext uri="{BB962C8B-B14F-4D97-AF65-F5344CB8AC3E}">
        <p14:creationId xmlns:p14="http://schemas.microsoft.com/office/powerpoint/2010/main" val="359027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Library I</a:t>
            </a:r>
            <a:br>
              <a:rPr lang="en-US" dirty="0"/>
            </a:br>
            <a:r>
              <a:rPr lang="en-US" dirty="0"/>
              <a:t>Introduction to the STL [1/2]</a:t>
            </a:r>
          </a:p>
        </p:txBody>
      </p:sp>
      <p:sp>
        <p:nvSpPr>
          <p:cNvPr id="3" name="Content Placeholder 2"/>
          <p:cNvSpPr>
            <a:spLocks noGrp="1"/>
          </p:cNvSpPr>
          <p:nvPr>
            <p:ph idx="1"/>
          </p:nvPr>
        </p:nvSpPr>
        <p:spPr/>
        <p:txBody>
          <a:bodyPr/>
          <a:lstStyle/>
          <a:p>
            <a:pPr marL="0" indent="0">
              <a:buNone/>
            </a:pPr>
            <a:r>
              <a:rPr lang="en-US" dirty="0"/>
              <a:t>Part of the C++ Standard Library is referred to as the </a:t>
            </a:r>
            <a:r>
              <a:rPr lang="en-US" b="1" dirty="0"/>
              <a:t>Standard Template Library</a:t>
            </a:r>
            <a:r>
              <a:rPr lang="en-US" dirty="0"/>
              <a:t> (</a:t>
            </a:r>
            <a:r>
              <a:rPr lang="en-US" b="1" dirty="0"/>
              <a:t>STL</a:t>
            </a:r>
            <a:r>
              <a:rPr lang="en-US" dirty="0"/>
              <a:t>). The STL is all about programming in a way that works for multiple types; this is called </a:t>
            </a:r>
            <a:r>
              <a:rPr lang="en-US" b="1" dirty="0"/>
              <a:t>generic programming</a:t>
            </a:r>
            <a:r>
              <a:rPr lang="en-US" dirty="0"/>
              <a:t>.</a:t>
            </a:r>
          </a:p>
          <a:p>
            <a:pPr marL="0" indent="0">
              <a:buNone/>
            </a:pPr>
            <a:r>
              <a:rPr lang="en-US" dirty="0"/>
              <a:t>Whenever we have written a function, we have specified exactly what types it takes as parameters and what type it returns. When we have written a </a:t>
            </a:r>
            <a:r>
              <a:rPr lang="en-US" dirty="0" err="1">
                <a:latin typeface="Courier"/>
              </a:rPr>
              <a:t>struct</a:t>
            </a:r>
            <a:r>
              <a:rPr lang="en-US" dirty="0"/>
              <a:t>, we have specified exactly what types its members are.</a:t>
            </a:r>
          </a:p>
          <a:p>
            <a:pPr marL="0" indent="0">
              <a:buNone/>
            </a:pPr>
            <a:r>
              <a:rPr lang="en-US" dirty="0"/>
              <a:t>In contrast, </a:t>
            </a:r>
            <a:r>
              <a:rPr lang="en-US" dirty="0">
                <a:latin typeface="Courier"/>
              </a:rPr>
              <a:t>vector</a:t>
            </a:r>
            <a:r>
              <a:rPr lang="en-US" dirty="0"/>
              <a:t> can take just about any type as its value type. </a:t>
            </a:r>
            <a:r>
              <a:rPr lang="en-US" dirty="0">
                <a:latin typeface="Courier"/>
              </a:rPr>
              <a:t>map</a:t>
            </a:r>
            <a:r>
              <a:rPr lang="en-US" dirty="0"/>
              <a:t> is similar. </a:t>
            </a:r>
            <a:r>
              <a:rPr lang="en-US" dirty="0">
                <a:latin typeface="Courier"/>
              </a:rPr>
              <a:t>vector</a:t>
            </a:r>
            <a:r>
              <a:rPr lang="en-US" dirty="0"/>
              <a:t> and </a:t>
            </a:r>
            <a:r>
              <a:rPr lang="en-US" dirty="0">
                <a:latin typeface="Courier"/>
              </a:rPr>
              <a:t>map</a:t>
            </a:r>
            <a:r>
              <a:rPr lang="en-US" dirty="0"/>
              <a:t> are both </a:t>
            </a:r>
            <a:r>
              <a:rPr lang="en-US" b="1" dirty="0"/>
              <a:t>generic containers</a:t>
            </a:r>
            <a:r>
              <a:rPr lang="en-US" dirty="0"/>
              <a:t> found in the STL.</a:t>
            </a:r>
          </a:p>
        </p:txBody>
      </p:sp>
    </p:spTree>
    <p:extLst>
      <p:ext uri="{BB962C8B-B14F-4D97-AF65-F5344CB8AC3E}">
        <p14:creationId xmlns:p14="http://schemas.microsoft.com/office/powerpoint/2010/main" val="1845154826"/>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2912</TotalTime>
  <Words>1349</Words>
  <Application>Microsoft Macintosh PowerPoint</Application>
  <PresentationFormat>On-screen Show (4:3)</PresentationFormat>
  <Paragraphs>329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Courier</vt:lpstr>
      <vt:lpstr>Rockwell</vt:lpstr>
      <vt:lpstr>Wingdings</vt:lpstr>
      <vt:lpstr>Advantage</vt:lpstr>
      <vt:lpstr>CS 201 </vt:lpstr>
      <vt:lpstr>Review Structured Data I — Datasets</vt:lpstr>
      <vt:lpstr>Review Structured Data III — map [1/4]</vt:lpstr>
      <vt:lpstr>Review Structured Data III — map [2/4]</vt:lpstr>
      <vt:lpstr>Review Structured Data III — map [3/4]</vt:lpstr>
      <vt:lpstr>Review Structured Data III — map [4/4]</vt:lpstr>
      <vt:lpstr>Standard Library I The Standard Library [1/2]</vt:lpstr>
      <vt:lpstr>Standard Library I The Standard Library [2/2]</vt:lpstr>
      <vt:lpstr>Standard Library I Introduction to the STL [1/2]</vt:lpstr>
      <vt:lpstr>Standard Library I Introduction to the STL [2/2]</vt:lpstr>
      <vt:lpstr>Standard Library I Iterators [1/7]</vt:lpstr>
      <vt:lpstr>Standard Library I Iterators [2/7]</vt:lpstr>
      <vt:lpstr>Standard Library I Iterators [3/7]</vt:lpstr>
      <vt:lpstr>Standard Library I Iterators [4/7]</vt:lpstr>
      <vt:lpstr>Standard Library I Iterators [5/7]</vt:lpstr>
      <vt:lpstr>Standard Library I Iterators [6/7]</vt:lpstr>
      <vt:lpstr>Standard Library I Iterators [7/7]</vt:lpstr>
      <vt:lpstr>Standard Library I STL Algorithms [1/3]</vt:lpstr>
      <vt:lpstr>Standard Library I STL Algorithms [2/3]</vt:lpstr>
      <vt:lpstr>Standard Library I STL Algorithms [3/3]</vt:lpstr>
      <vt:lpstr>Standard Library I Iterator Arithmetic [1/3]</vt:lpstr>
      <vt:lpstr>Standard Library I Iterator Arithmetic [2/3]</vt:lpstr>
      <vt:lpstr>Standard Library I Iterator Arithmetic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393</cp:revision>
  <dcterms:created xsi:type="dcterms:W3CDTF">2017-08-28T16:16:28Z</dcterms:created>
  <dcterms:modified xsi:type="dcterms:W3CDTF">2018-10-31T15:27:48Z</dcterms:modified>
</cp:coreProperties>
</file>