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5" r:id="rId2"/>
    <p:sldId id="833" r:id="rId3"/>
    <p:sldId id="835" r:id="rId4"/>
    <p:sldId id="836" r:id="rId5"/>
    <p:sldId id="837" r:id="rId6"/>
    <p:sldId id="838" r:id="rId7"/>
    <p:sldId id="839" r:id="rId8"/>
    <p:sldId id="841" r:id="rId9"/>
    <p:sldId id="842" r:id="rId10"/>
    <p:sldId id="843" r:id="rId11"/>
    <p:sldId id="844" r:id="rId12"/>
    <p:sldId id="845" r:id="rId13"/>
    <p:sldId id="846" r:id="rId14"/>
    <p:sldId id="847" r:id="rId15"/>
    <p:sldId id="848" r:id="rId16"/>
    <p:sldId id="850" r:id="rId17"/>
    <p:sldId id="862" r:id="rId18"/>
    <p:sldId id="863" r:id="rId19"/>
    <p:sldId id="849" r:id="rId20"/>
    <p:sldId id="868" r:id="rId21"/>
    <p:sldId id="866" r:id="rId22"/>
    <p:sldId id="869" r:id="rId23"/>
    <p:sldId id="859" r:id="rId24"/>
    <p:sldId id="870" r:id="rId25"/>
    <p:sldId id="872" r:id="rId26"/>
    <p:sldId id="873" r:id="rId27"/>
    <p:sldId id="8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9FF"/>
    <a:srgbClr val="3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201</a:t>
            </a:r>
            <a:br>
              <a:rPr lang="en-US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STL Algorithms [2/3]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en-US" dirty="0"/>
              <a:t> takes two iterators specifying a range. It reverses the order of the items in the range.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reverse(begin(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3429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15200" y="3124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0600" y="26670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2667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2200" y="3429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00400" y="3124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2362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77000" y="5867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15200" y="5562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150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722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94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00600" y="5105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86600" y="5105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62200" y="5867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200400" y="5562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95600" y="4800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66253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28800" y="510093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294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32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816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50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8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722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960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434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67200" y="51054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18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95600" y="51054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90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52800" y="51054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862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10000" y="51054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1800" y="2667000"/>
            <a:ext cx="4114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1800" y="5105400"/>
            <a:ext cx="4114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9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STL Algorithms 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fill</a:t>
            </a:r>
            <a:r>
              <a:rPr lang="en-US" dirty="0"/>
              <a:t> takes two iterators specifying a range, and a value. It sets every item in the range to the given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fill(begin(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7);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3429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15200" y="3124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62200" y="3429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00400" y="3124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2362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18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77000" y="5867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15200" y="5562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290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434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578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150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722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9400" y="5105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00600" y="5105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86600" y="5105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62200" y="5867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200400" y="5562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95600" y="4800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718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290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62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434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00600" y="26670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86600" y="2667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532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88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72200" y="2667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6000" y="26670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99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8800" y="266253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8800" y="510093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71800" y="2667000"/>
            <a:ext cx="4114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1800" y="5105400"/>
            <a:ext cx="4114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 Arithmetic 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a number to an iterator gives an iterator that is that many items beyond the original iterator.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So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)+k</a:t>
            </a:r>
            <a:r>
              <a:rPr lang="en-US" dirty="0">
                <a:ea typeface="Courier" charset="0"/>
                <a:cs typeface="Courier" charset="0"/>
              </a:rPr>
              <a:t> is an</a:t>
            </a:r>
            <a:br>
              <a:rPr lang="en-US" dirty="0">
                <a:ea typeface="Courier" charset="0"/>
                <a:cs typeface="Courier" charset="0"/>
              </a:rPr>
            </a:br>
            <a:r>
              <a:rPr lang="en-US" dirty="0">
                <a:ea typeface="Courier" charset="0"/>
                <a:cs typeface="Courier" charset="0"/>
              </a:rPr>
              <a:t>iterator to item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[k]</a:t>
            </a:r>
            <a:r>
              <a:rPr lang="en-US" dirty="0"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subtract a number to move back in the container.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it2 =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10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53000" y="3962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it1+3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91200" y="3657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482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054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26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770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42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914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48600" y="3200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19800" y="3200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1400" y="3962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19600" y="3657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2895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60198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it2-5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71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26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770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342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914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96200" y="60198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534400" y="571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4953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05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 Arithmetic [2/3]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compound-assignment operators, along with the increment and decrement operators, also work.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it2 =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it1 += 2;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--it2;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10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96200" y="4191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5344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482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054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26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770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42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914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19800" y="34290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1400" y="4191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196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124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26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770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342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914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4953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05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058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60198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077200" y="571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95800" y="60198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334000" y="571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3429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0" y="5257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3729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 Arithmetic 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iterator arithmetic, we can apply STL algorithms to arbitrary ranges.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)+2;  // Iterator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[2]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it2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)+6;  // Iterator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[6]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fill(it1, it2, 33);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10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24600" y="42672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162800" y="3962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482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054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26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770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42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914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48600" y="3505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19800" y="35052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5800" y="42672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34000" y="3962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200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342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914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4800" y="4953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05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05800" y="3505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24600" y="60198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162800" y="571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95800" y="60198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334000" y="5715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3505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0" y="5257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770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00800" y="52578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9200" y="52578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626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6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43600" y="52578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05400" y="3505200"/>
            <a:ext cx="1828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05400" y="5257800"/>
            <a:ext cx="1828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2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Iterators &amp; Operators [1/4]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assign an iterator to another. This makes the two iterators reference the same item.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)+2;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it2 = it1;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46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718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290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862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006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578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50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72200" y="3733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43400" y="37338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8400" y="3429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05200" y="51816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733800" y="4191000"/>
            <a:ext cx="6096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057400" y="51816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95600" y="4191000"/>
            <a:ext cx="6858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3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Iterators &amp; Operators [2/4]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test equality of two iterators. This checks whether the iterators reference the same item.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(it1 == it2)  // true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(it1 == it3)  // false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(it1 != it3)  // true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46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718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290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862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006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578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50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72200" y="25908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43400" y="25908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5200" y="3810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733800" y="3048000"/>
            <a:ext cx="609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057400" y="3810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95600" y="3048000"/>
            <a:ext cx="6858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76800" y="3810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it3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486400" y="3048000"/>
            <a:ext cx="228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4572000"/>
            <a:ext cx="2819400" cy="1323439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Note that the question is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not whether two iterators refer to with </a:t>
            </a:r>
            <a:r>
              <a:rPr lang="en-US" sz="1600" i="1" dirty="0">
                <a:solidFill>
                  <a:srgbClr val="C00000"/>
                </a:solidFill>
              </a:rPr>
              <a:t>equal values</a:t>
            </a:r>
            <a:r>
              <a:rPr lang="en-US" sz="1600" dirty="0">
                <a:solidFill>
                  <a:srgbClr val="C00000"/>
                </a:solidFill>
              </a:rPr>
              <a:t>, but whether they refer to the </a:t>
            </a:r>
            <a:r>
              <a:rPr lang="en-US" sz="1600" i="1" dirty="0">
                <a:solidFill>
                  <a:srgbClr val="C00000"/>
                </a:solidFill>
              </a:rPr>
              <a:t>same item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9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Iterators &amp; Operators [3/4]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Putting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” before an iterator gives the item the iterator references. This is </a:t>
            </a:r>
            <a:r>
              <a:rPr lang="en-US" b="1" dirty="0"/>
              <a:t>dereferencing</a:t>
            </a:r>
            <a:r>
              <a:rPr lang="en-US" dirty="0"/>
              <a:t> the iterator.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)+4;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*it1;  // Print 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operator gives us the item as an </a:t>
            </a:r>
            <a:r>
              <a:rPr lang="en-US" dirty="0" err="1"/>
              <a:t>Lvalue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So we can change its value—if this is permitted.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*it1 = 33;     // Set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[4] to 33</a:t>
            </a:r>
          </a:p>
          <a:p>
            <a:pPr marL="0" indent="0">
              <a:buNone/>
            </a:pPr>
            <a:r>
              <a:rPr lang="en-US" dirty="0"/>
              <a:t>Note. This </a:t>
            </a:r>
            <a:r>
              <a:rPr lang="en-US" b="1" dirty="0"/>
              <a:t>dereference operator</a:t>
            </a:r>
            <a:br>
              <a:rPr lang="en-US" dirty="0"/>
            </a:br>
            <a:r>
              <a:rPr lang="en-US" dirty="0"/>
              <a:t>has relatively high precedence.</a:t>
            </a:r>
            <a:br>
              <a:rPr lang="en-US" dirty="0"/>
            </a:br>
            <a:r>
              <a:rPr lang="en-US" dirty="0"/>
              <a:t>Parentheses—as in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” —</a:t>
            </a:r>
            <a:br>
              <a:rPr lang="en-US" dirty="0"/>
            </a:br>
            <a:r>
              <a:rPr lang="en-US" dirty="0"/>
              <a:t>are usually not needed.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57800" y="2590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15000" y="2590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172200" y="2590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629400" y="2590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43800" y="2590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1000" y="25908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86600" y="25908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77000" y="3429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315200" y="30480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1600" y="2286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5029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5029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5029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9400" y="5029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3800" y="5029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5029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5867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315200" y="54864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4724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10400" y="5029200"/>
            <a:ext cx="609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13305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Iterators &amp; Operators [4/4]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these operators, we can see what a range-based for-loop actually does, “under the hood”. This range-based for-loop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(auto n : cc)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ea typeface="Courier" charset="0"/>
                <a:cs typeface="Courier" charset="0"/>
              </a:rPr>
              <a:t>[</a:t>
            </a:r>
            <a:r>
              <a:rPr lang="en-US" i="1" dirty="0">
                <a:ea typeface="Courier" charset="0"/>
                <a:cs typeface="Courier" charset="0"/>
              </a:rPr>
              <a:t>Loop body</a:t>
            </a:r>
            <a:r>
              <a:rPr lang="en-US" dirty="0">
                <a:ea typeface="Courier" charset="0"/>
                <a:cs typeface="Courier" charset="0"/>
              </a:rPr>
              <a:t>]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 is really just a convenient version of this ordinary for-loop.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(auto it = begin(cc); it != end(cc); ++it)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auto n = *it;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ea typeface="Courier" charset="0"/>
                <a:cs typeface="Courier" charset="0"/>
              </a:rPr>
              <a:t>[</a:t>
            </a:r>
            <a:r>
              <a:rPr lang="en-US" i="1" dirty="0">
                <a:ea typeface="Courier" charset="0"/>
                <a:cs typeface="Courier" charset="0"/>
              </a:rPr>
              <a:t>Loop body</a:t>
            </a:r>
            <a:r>
              <a:rPr lang="en-US" dirty="0">
                <a:ea typeface="Courier" charset="0"/>
                <a:cs typeface="Courier" charset="0"/>
              </a:rPr>
              <a:t>] 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60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Searching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looked at some STL algorithms that modify a given range in various ways.</a:t>
            </a:r>
          </a:p>
          <a:p>
            <a:pPr lvl="1"/>
            <a:r>
              <a:rPr lang="en-US" dirty="0">
                <a:latin typeface="Courier"/>
              </a:rPr>
              <a:t>sort</a:t>
            </a:r>
            <a:r>
              <a:rPr lang="en-US" dirty="0"/>
              <a:t> is given a range. It sorts the range in ascending order.</a:t>
            </a:r>
          </a:p>
          <a:p>
            <a:pPr lvl="1"/>
            <a:r>
              <a:rPr lang="en-US" dirty="0">
                <a:latin typeface="Courier"/>
              </a:rPr>
              <a:t>reverse</a:t>
            </a:r>
            <a:r>
              <a:rPr lang="en-US" dirty="0"/>
              <a:t> is given a range. It reverses the order of the values in the range.</a:t>
            </a:r>
          </a:p>
          <a:p>
            <a:pPr lvl="1"/>
            <a:r>
              <a:rPr lang="en-US" dirty="0">
                <a:latin typeface="Courier"/>
              </a:rPr>
              <a:t>fill</a:t>
            </a:r>
            <a:r>
              <a:rPr lang="en-US" dirty="0"/>
              <a:t> is given a range and a value. It sets each item in the range to the given value.</a:t>
            </a:r>
          </a:p>
          <a:p>
            <a:pPr marL="0" indent="0">
              <a:buNone/>
            </a:pPr>
            <a:r>
              <a:rPr lang="en-US" dirty="0"/>
              <a:t>Now we look at algorithms that involve some kind of </a:t>
            </a:r>
            <a:r>
              <a:rPr lang="en-US" b="1" dirty="0"/>
              <a:t>searching</a:t>
            </a:r>
            <a:r>
              <a:rPr lang="en-US" dirty="0"/>
              <a:t>: looking for something in a range of data.</a:t>
            </a:r>
          </a:p>
          <a:p>
            <a:pPr marL="0" indent="0">
              <a:buNone/>
            </a:pPr>
            <a:r>
              <a:rPr lang="en-US" dirty="0"/>
              <a:t>All of the algorithms we cover are declared in </a:t>
            </a:r>
            <a:r>
              <a:rPr lang="en-US" dirty="0">
                <a:latin typeface="Courier"/>
              </a:rPr>
              <a:t>&lt;algorithm&gt;</a:t>
            </a:r>
            <a:r>
              <a:rPr lang="en-US" dirty="0"/>
              <a:t>, so we will not mention the header for each one.</a:t>
            </a:r>
          </a:p>
        </p:txBody>
      </p:sp>
    </p:spTree>
    <p:extLst>
      <p:ext uri="{BB962C8B-B14F-4D97-AF65-F5344CB8AC3E}">
        <p14:creationId xmlns:p14="http://schemas.microsoft.com/office/powerpoint/2010/main" val="50281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Introduction to the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C++ </a:t>
            </a:r>
            <a:r>
              <a:rPr lang="en-US" b="1" dirty="0"/>
              <a:t>Standard Template Library</a:t>
            </a:r>
            <a:r>
              <a:rPr lang="en-US" dirty="0"/>
              <a:t> (</a:t>
            </a:r>
            <a:r>
              <a:rPr lang="en-US" b="1" dirty="0"/>
              <a:t>STL</a:t>
            </a:r>
            <a:r>
              <a:rPr lang="en-US" dirty="0"/>
              <a:t>) is a part of the Standard Library that is all about programming in a way that works for multiple types; this is called </a:t>
            </a:r>
            <a:r>
              <a:rPr lang="en-US" b="1" dirty="0"/>
              <a:t>generic programming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Much of the functionality in the STL is of three kinds.</a:t>
            </a:r>
          </a:p>
          <a:p>
            <a:pPr lvl="1"/>
            <a:r>
              <a:rPr lang="en-US" dirty="0"/>
              <a:t>First, there are </a:t>
            </a:r>
            <a:r>
              <a:rPr lang="en-US" b="1" dirty="0"/>
              <a:t>containers</a:t>
            </a:r>
            <a:r>
              <a:rPr lang="en-US" dirty="0"/>
              <a:t>, like </a:t>
            </a:r>
            <a:r>
              <a:rPr lang="en-US" dirty="0">
                <a:latin typeface="Courier"/>
              </a:rPr>
              <a:t>vector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map</a:t>
            </a:r>
            <a:r>
              <a:rPr lang="en-US" dirty="0"/>
              <a:t>. These hold collections of data.</a:t>
            </a:r>
          </a:p>
          <a:p>
            <a:pPr lvl="1"/>
            <a:r>
              <a:rPr lang="en-US" dirty="0"/>
              <a:t>Second, there are </a:t>
            </a:r>
            <a:r>
              <a:rPr lang="en-US" b="1" dirty="0"/>
              <a:t>algorithms</a:t>
            </a:r>
            <a:r>
              <a:rPr lang="en-US" dirty="0"/>
              <a:t>, like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sort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en-US" dirty="0"/>
              <a:t>,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Third, there are </a:t>
            </a:r>
            <a:r>
              <a:rPr lang="en-US" b="1" dirty="0"/>
              <a:t>iterators</a:t>
            </a:r>
            <a:r>
              <a:rPr lang="en-US" dirty="0"/>
              <a:t>. These allow algorithms to deal with containers.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4953000"/>
            <a:ext cx="1828800" cy="862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657600" y="5129212"/>
            <a:ext cx="1524000" cy="533400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4957761"/>
            <a:ext cx="1828800" cy="862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48741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 err="1">
                <a:latin typeface="Courier"/>
              </a:rPr>
              <a:t>binary_search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Sometimes, when we look for something, we only want to know whether it is there or not. A function that does what we want might return a </a:t>
            </a:r>
            <a:r>
              <a:rPr lang="en-US" dirty="0" err="1">
                <a:latin typeface="Courier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if it is there and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 if not.</a:t>
            </a:r>
          </a:p>
          <a:p>
            <a:pPr marL="0" indent="0">
              <a:buNone/>
            </a:pPr>
            <a:r>
              <a:rPr lang="en-US" dirty="0"/>
              <a:t>An example is </a:t>
            </a:r>
            <a:r>
              <a:rPr lang="en-US" dirty="0" err="1">
                <a:latin typeface="Courier"/>
              </a:rPr>
              <a:t>binary_search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binary_search</a:t>
            </a:r>
            <a:r>
              <a:rPr lang="en-US" dirty="0"/>
              <a:t> takes a range, specified with two iterators, which must be sorted (ascending), and a value to search for. It returns a </a:t>
            </a:r>
            <a:r>
              <a:rPr lang="en-US" dirty="0" err="1">
                <a:latin typeface="Courier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if the value is found in the range.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vector&lt;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&gt; 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;  // Dataset to search in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…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k = 42;      // Value to search for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bool</a:t>
            </a:r>
            <a:r>
              <a:rPr lang="en-US" dirty="0">
                <a:latin typeface="Courier"/>
              </a:rPr>
              <a:t> found = </a:t>
            </a:r>
            <a:r>
              <a:rPr lang="en-US" dirty="0" err="1">
                <a:latin typeface="Courier"/>
              </a:rPr>
              <a:t>binary_search</a:t>
            </a:r>
            <a:r>
              <a:rPr lang="en-US" dirty="0">
                <a:latin typeface="Courier"/>
              </a:rPr>
              <a:t>(begin(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),end(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),k);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if (found)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"Found!" &lt;&lt; </a:t>
            </a:r>
            <a:r>
              <a:rPr lang="en-US" dirty="0" err="1">
                <a:latin typeface="Courier"/>
              </a:rPr>
              <a:t>endl</a:t>
            </a:r>
            <a:r>
              <a:rPr lang="en-US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917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 err="1">
                <a:latin typeface="Courier"/>
              </a:rPr>
              <a:t>lower_bound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</a:rPr>
              <a:t>lower_bound</a:t>
            </a:r>
            <a:r>
              <a:rPr lang="en-US" dirty="0"/>
              <a:t> also does Binary Search, and its arguments are just like </a:t>
            </a:r>
            <a:r>
              <a:rPr lang="en-US" dirty="0" err="1">
                <a:latin typeface="Courier"/>
              </a:rPr>
              <a:t>binary_search</a:t>
            </a:r>
            <a:r>
              <a:rPr lang="en-US" dirty="0"/>
              <a:t>, but it returns an iterator. This iterator references the spot in the range that is the earliest place we could insert the given value and maintain the sorted property.</a:t>
            </a:r>
          </a:p>
          <a:p>
            <a:pPr marL="0" indent="0">
              <a:buNone/>
            </a:pPr>
            <a:r>
              <a:rPr lang="en-US" dirty="0"/>
              <a:t>Consider</a:t>
            </a:r>
          </a:p>
          <a:p>
            <a:pPr lvl="1"/>
            <a:r>
              <a:rPr lang="en-US" dirty="0"/>
              <a:t>What value, if any, does the iterator returned by </a:t>
            </a:r>
            <a:r>
              <a:rPr lang="en-US" dirty="0" err="1">
                <a:latin typeface="Courier"/>
              </a:rPr>
              <a:t>lower_bound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How do we make use of this iterator to get information about the results of the search?</a:t>
            </a:r>
          </a:p>
          <a:p>
            <a:pPr marL="0" indent="0">
              <a:buNone/>
            </a:pPr>
            <a:r>
              <a:rPr lang="en-US" b="1" dirty="0"/>
              <a:t>Important Point.</a:t>
            </a:r>
            <a:r>
              <a:rPr lang="en-US" dirty="0"/>
              <a:t> Never dereference a </a:t>
            </a:r>
            <a:r>
              <a:rPr lang="en-US" b="1" dirty="0"/>
              <a:t>past-the-end</a:t>
            </a:r>
            <a:r>
              <a:rPr lang="en-US" dirty="0"/>
              <a:t> iterator—like </a:t>
            </a:r>
            <a:r>
              <a:rPr lang="en-US" dirty="0">
                <a:latin typeface="Courier"/>
              </a:rPr>
              <a:t>end(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)</a:t>
            </a:r>
            <a:r>
              <a:rPr lang="en-US" dirty="0"/>
              <a:t>, for </a:t>
            </a:r>
            <a:r>
              <a:rPr lang="en-US" dirty="0" err="1">
                <a:latin typeface="Courier"/>
              </a:rPr>
              <a:t>vv</a:t>
            </a:r>
            <a:r>
              <a:rPr lang="en-US" dirty="0"/>
              <a:t> a </a:t>
            </a:r>
            <a:r>
              <a:rPr lang="en-US" dirty="0">
                <a:latin typeface="Courier"/>
              </a:rPr>
              <a:t>vector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250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>
                <a:latin typeface="Courier"/>
              </a:rPr>
              <a:t>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strategy used by some searching-oriented STL algorithms is to take a range, and, if the desired thing is found, then return an iterator to that thing; otherwise, return the </a:t>
            </a:r>
            <a:r>
              <a:rPr lang="en-US" i="1" dirty="0"/>
              <a:t>end</a:t>
            </a:r>
            <a:r>
              <a:rPr lang="en-US" dirty="0"/>
              <a:t> iterator for the range.</a:t>
            </a:r>
          </a:p>
          <a:p>
            <a:pPr marL="0" indent="0">
              <a:buNone/>
            </a:pPr>
            <a:r>
              <a:rPr lang="en-US" dirty="0"/>
              <a:t>An example is </a:t>
            </a:r>
            <a:r>
              <a:rPr lang="en-US" dirty="0">
                <a:latin typeface="Courier"/>
              </a:rPr>
              <a:t>find</a:t>
            </a:r>
            <a:r>
              <a:rPr lang="en-US" dirty="0"/>
              <a:t>, which does Sequential Search. This function is called just like </a:t>
            </a:r>
            <a:r>
              <a:rPr lang="en-US" dirty="0" err="1">
                <a:latin typeface="Courier"/>
              </a:rPr>
              <a:t>binary_search</a:t>
            </a:r>
            <a:r>
              <a:rPr lang="en-US" dirty="0"/>
              <a:t> and </a:t>
            </a:r>
            <a:r>
              <a:rPr lang="en-US" dirty="0" err="1">
                <a:latin typeface="Courier"/>
              </a:rPr>
              <a:t>lower_bound</a:t>
            </a:r>
            <a:r>
              <a:rPr lang="en-US" dirty="0"/>
              <a:t>, except that the given range does not need to be sorted.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auto it = find(begin(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), end(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), k);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if (it != end(</a:t>
            </a:r>
            <a:r>
              <a:rPr lang="en-US" dirty="0" err="1">
                <a:latin typeface="Courier"/>
              </a:rPr>
              <a:t>vv</a:t>
            </a:r>
            <a:r>
              <a:rPr lang="en-US" dirty="0">
                <a:latin typeface="Courier"/>
              </a:rPr>
              <a:t>))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"Found! Here 'tis: " &lt;&lt; *it &lt;&lt; </a:t>
            </a:r>
            <a:r>
              <a:rPr lang="en-US" dirty="0" err="1">
                <a:latin typeface="Courier"/>
              </a:rPr>
              <a:t>endl</a:t>
            </a:r>
            <a:r>
              <a:rPr lang="en-US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02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>
                <a:latin typeface="Courier"/>
              </a:rPr>
              <a:t>mismatch</a:t>
            </a:r>
            <a:r>
              <a:rPr lang="en-US" dirty="0">
                <a:latin typeface="+mn-lt"/>
              </a:rPr>
              <a:t> [1/5]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algorithm that uses much the same strategy (return iterator to thing found, or “end” if not found) is </a:t>
            </a:r>
            <a:r>
              <a:rPr lang="en-US" dirty="0">
                <a:latin typeface="Courier"/>
              </a:rPr>
              <a:t>mismatch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mismatch</a:t>
            </a:r>
            <a:r>
              <a:rPr lang="en-US" dirty="0"/>
              <a:t> takes two ranges, which</a:t>
            </a:r>
            <a:br>
              <a:rPr lang="en-US" dirty="0"/>
            </a:br>
            <a:r>
              <a:rPr lang="en-US" dirty="0"/>
              <a:t>can be in separate containers. The</a:t>
            </a:r>
            <a:br>
              <a:rPr lang="en-US" dirty="0"/>
            </a:br>
            <a:r>
              <a:rPr lang="en-US" dirty="0"/>
              <a:t>first range is specified with two</a:t>
            </a:r>
            <a:br>
              <a:rPr lang="en-US" dirty="0"/>
            </a:br>
            <a:r>
              <a:rPr lang="en-US" dirty="0"/>
              <a:t>iterators, as usual. For the second</a:t>
            </a:r>
            <a:br>
              <a:rPr lang="en-US" dirty="0"/>
            </a:br>
            <a:r>
              <a:rPr lang="en-US" dirty="0"/>
              <a:t>range, we pass only an iterator to</a:t>
            </a:r>
            <a:br>
              <a:rPr lang="en-US" dirty="0"/>
            </a:br>
            <a:r>
              <a:rPr lang="en-US" dirty="0"/>
              <a:t>the first item; the two ranges are</a:t>
            </a:r>
            <a:br>
              <a:rPr lang="en-US" dirty="0"/>
            </a:br>
            <a:r>
              <a:rPr lang="en-US" dirty="0"/>
              <a:t>assumed to be the same size. So</a:t>
            </a:r>
            <a:br>
              <a:rPr lang="en-US" dirty="0"/>
            </a:br>
            <a:r>
              <a:rPr lang="en-US" dirty="0"/>
              <a:t>algorithms like mismatch take a</a:t>
            </a:r>
            <a:br>
              <a:rPr lang="en-US" dirty="0"/>
            </a:br>
            <a:r>
              <a:rPr lang="en-US" dirty="0"/>
              <a:t>“range-and-a-half”.</a:t>
            </a:r>
            <a:endParaRPr lang="en-US" dirty="0">
              <a:latin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438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Range #1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7432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27432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7600" y="27432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27432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0" y="3810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5052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867400" y="3200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3810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5052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153400" y="32004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24800" y="2743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4419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Range #2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8800" y="4724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724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10400" y="4724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67600" y="4724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53200" y="47244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5791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5486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867400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0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>
                <a:latin typeface="Courier"/>
              </a:rPr>
              <a:t>mismatch</a:t>
            </a:r>
            <a:r>
              <a:rPr lang="en-US" dirty="0"/>
              <a:t> [2/5]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mismatch</a:t>
            </a:r>
            <a:r>
              <a:rPr lang="en-US" dirty="0"/>
              <a:t> does a variation of Sequential Search, looking in the two ranges simultaneously: the first item of both ranges, then the second, etc. But it does not search for a particular value. Instead, it looks for corresponding items that are not equal. So it searches for a </a:t>
            </a:r>
            <a:r>
              <a:rPr lang="en-US" b="1" dirty="0"/>
              <a:t>mismatch</a:t>
            </a:r>
            <a:r>
              <a:rPr lang="en-US" dirty="0"/>
              <a:t> between the two ranges.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mismatch</a:t>
            </a:r>
            <a:r>
              <a:rPr lang="en-US" dirty="0"/>
              <a:t> returns a </a:t>
            </a:r>
            <a:r>
              <a:rPr lang="en-US" dirty="0">
                <a:latin typeface="Courier"/>
              </a:rPr>
              <a:t>pair</a:t>
            </a:r>
            <a:r>
              <a:rPr lang="en-US" dirty="0"/>
              <a:t>, which holds two iterators. The first is an iterator into the first range, and the second is an iterator into the second range.</a:t>
            </a:r>
          </a:p>
          <a:p>
            <a:pPr lvl="1"/>
            <a:r>
              <a:rPr lang="en-US" dirty="0"/>
              <a:t>If a mismatch is found, then the iterators reference the respective mismatched items in the </a:t>
            </a:r>
            <a:r>
              <a:rPr lang="en-US" i="1" dirty="0"/>
              <a:t>first</a:t>
            </a:r>
            <a:r>
              <a:rPr lang="en-US" dirty="0"/>
              <a:t> mismatch.</a:t>
            </a:r>
          </a:p>
          <a:p>
            <a:pPr lvl="1"/>
            <a:r>
              <a:rPr lang="en-US" dirty="0"/>
              <a:t>If a mismatch is not found, then the first iterator is the “end” iterator for the first range (and the second iterator is the corresponding iterator in the second range; but in practice this does not really matter).</a:t>
            </a:r>
          </a:p>
        </p:txBody>
      </p:sp>
    </p:spTree>
    <p:extLst>
      <p:ext uri="{BB962C8B-B14F-4D97-AF65-F5344CB8AC3E}">
        <p14:creationId xmlns:p14="http://schemas.microsoft.com/office/powerpoint/2010/main" val="22372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>
                <a:latin typeface="Courier"/>
              </a:rPr>
              <a:t>mismatch</a:t>
            </a:r>
            <a:r>
              <a:rPr lang="en-US" dirty="0"/>
              <a:t> [3/5]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Example. Call to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mismatch</a:t>
            </a:r>
            <a:r>
              <a:rPr lang="en-US" dirty="0"/>
              <a:t> in which a mismatch is found.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514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Range #1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8194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388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3581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33600" y="3276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388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400" y="3581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19600" y="3276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91000" y="2819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44958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Range #2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050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22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66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38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5867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95400" y="55626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33600" y="5257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3733800"/>
            <a:ext cx="1066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first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4038600"/>
            <a:ext cx="1066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second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24600" y="24384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048002" y="2438400"/>
            <a:ext cx="327659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48000" y="2438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24600" y="41910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48000" y="5257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48002" y="5638800"/>
            <a:ext cx="327659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00800" y="31242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Return value of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mismatch</a:t>
            </a:r>
            <a:r>
              <a:rPr lang="en-US" sz="1600" dirty="0">
                <a:ea typeface="Courier" charset="0"/>
                <a:cs typeface="Courier" charset="0"/>
              </a:rPr>
              <a:t>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7851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>
                <a:latin typeface="Courier"/>
              </a:rPr>
              <a:t>mismatch</a:t>
            </a:r>
            <a:r>
              <a:rPr lang="en-US" dirty="0"/>
              <a:t> [4/5]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Example. Call to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mismatch</a:t>
            </a:r>
            <a:r>
              <a:rPr lang="en-US" dirty="0"/>
              <a:t> in which </a:t>
            </a:r>
            <a:r>
              <a:rPr lang="en-US" i="1" dirty="0"/>
              <a:t>no</a:t>
            </a:r>
            <a:r>
              <a:rPr lang="en-US" dirty="0"/>
              <a:t> mismatch is found.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514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Range #1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8194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388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3581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33600" y="3276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388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400" y="3581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19600" y="3276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91000" y="2819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44958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Range #2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050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22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66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3800" y="48006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5867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95400" y="55626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33600" y="5257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3733800"/>
            <a:ext cx="1066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first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4038600"/>
            <a:ext cx="1066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second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24600" y="24384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419600" y="2438400"/>
            <a:ext cx="19050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19600" y="2438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24600" y="41910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19600" y="5257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419600" y="5638800"/>
            <a:ext cx="19050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00800" y="31242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Return value of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mismatch</a:t>
            </a:r>
            <a:r>
              <a:rPr lang="en-US" sz="1600" dirty="0">
                <a:ea typeface="Courier" charset="0"/>
                <a:cs typeface="Courier" charset="0"/>
              </a:rPr>
              <a:t>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pair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1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1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II</a:t>
            </a:r>
            <a:br>
              <a:rPr lang="en-US" dirty="0"/>
            </a:br>
            <a:r>
              <a:rPr lang="en-US" dirty="0"/>
              <a:t>More STL Algorithms — </a:t>
            </a:r>
            <a:r>
              <a:rPr lang="en-US" dirty="0">
                <a:latin typeface="Courier"/>
              </a:rPr>
              <a:t>mismatch</a:t>
            </a:r>
            <a:r>
              <a:rPr lang="en-US" dirty="0"/>
              <a:t> [5/5]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use the return value of </a:t>
            </a:r>
            <a:r>
              <a:rPr lang="en-US" dirty="0">
                <a:latin typeface="Courier"/>
              </a:rPr>
              <a:t>mismatch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Save the return value in a variable (</a:t>
            </a:r>
            <a:r>
              <a:rPr lang="en-US" dirty="0">
                <a:latin typeface="Courier"/>
              </a:rPr>
              <a:t>p</a:t>
            </a:r>
            <a:r>
              <a:rPr lang="en-US" dirty="0"/>
              <a:t>, say).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latin typeface="Courier"/>
              </a:rPr>
              <a:t>p.first</a:t>
            </a:r>
            <a:r>
              <a:rPr lang="en-US" dirty="0"/>
              <a:t> is equal to the “end” iterator of the first range, then the two ranges contain identical values—and the two iterators should not be dereferenced.</a:t>
            </a:r>
          </a:p>
          <a:p>
            <a:pPr lvl="1"/>
            <a:r>
              <a:rPr lang="en-US" dirty="0"/>
              <a:t>Otherwise, the two iterators point to the first mismatched items. </a:t>
            </a:r>
            <a:r>
              <a:rPr lang="en-US" dirty="0">
                <a:latin typeface="Courier"/>
              </a:rPr>
              <a:t>*</a:t>
            </a:r>
            <a:r>
              <a:rPr lang="en-US" dirty="0" err="1">
                <a:latin typeface="Courier"/>
              </a:rPr>
              <a:t>p.first</a:t>
            </a:r>
            <a:r>
              <a:rPr lang="en-US" dirty="0"/>
              <a:t> is the item in the first range, and </a:t>
            </a:r>
            <a:r>
              <a:rPr lang="en-US" dirty="0">
                <a:latin typeface="Courier"/>
              </a:rPr>
              <a:t>*</a:t>
            </a:r>
            <a:r>
              <a:rPr lang="en-US" dirty="0" err="1">
                <a:latin typeface="Courier"/>
              </a:rPr>
              <a:t>p.second</a:t>
            </a:r>
            <a:r>
              <a:rPr lang="en-US" dirty="0"/>
              <a:t> is the item in the second range.</a:t>
            </a:r>
          </a:p>
        </p:txBody>
      </p:sp>
    </p:spTree>
    <p:extLst>
      <p:ext uri="{BB962C8B-B14F-4D97-AF65-F5344CB8AC3E}">
        <p14:creationId xmlns:p14="http://schemas.microsoft.com/office/powerpoint/2010/main" val="309946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Iterators [1/6]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iterator</a:t>
            </a:r>
            <a:r>
              <a:rPr lang="en-US" dirty="0"/>
              <a:t> is an object that references an item in a container—or acts as if it does.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an iterator, we can look at the item it references. We may be able to modify the item as well. (We have not yet covered </a:t>
            </a:r>
            <a:r>
              <a:rPr lang="en-US" i="1" dirty="0"/>
              <a:t>how</a:t>
            </a:r>
            <a:r>
              <a:rPr lang="en-US" dirty="0"/>
              <a:t> to do this; we will discuss this shortly.)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9800" y="2514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Container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432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04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76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292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43600" y="28194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2819400"/>
            <a:ext cx="457200" cy="4572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29000" y="4191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5200" y="38862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4" name="Straight Arrow Connector 63"/>
          <p:cNvCxnSpPr>
            <a:endCxn id="46" idx="2"/>
          </p:cNvCxnSpPr>
          <p:nvPr/>
        </p:nvCxnSpPr>
        <p:spPr>
          <a:xfrm flipV="1">
            <a:off x="4343400" y="3276600"/>
            <a:ext cx="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Iterators [2/6]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the convention for specifying a range of items in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(or similar container) using two indices:</a:t>
            </a:r>
          </a:p>
          <a:p>
            <a:pPr lvl="1"/>
            <a:r>
              <a:rPr lang="en-US" dirty="0"/>
              <a:t>The index of the first item in the range.</a:t>
            </a:r>
          </a:p>
          <a:p>
            <a:pPr lvl="1"/>
            <a:r>
              <a:rPr lang="en-US" dirty="0"/>
              <a:t>One more than the index of the last item in the range.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860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432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004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576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720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292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864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43600" y="3810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14800" y="38100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004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76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92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36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00400" y="3810000"/>
            <a:ext cx="2286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470529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specified using indices: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/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09800" y="3505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vector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0400" y="31666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Specified Range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4229100" y="2476500"/>
            <a:ext cx="228600" cy="22860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Iterators [3/6]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related convention allows us to specify a range of items in just about any container, using two iterators:</a:t>
            </a:r>
          </a:p>
          <a:p>
            <a:pPr lvl="1"/>
            <a:r>
              <a:rPr lang="en-US" dirty="0"/>
              <a:t>An iterator to the first item in the range.</a:t>
            </a:r>
          </a:p>
          <a:p>
            <a:pPr lvl="1"/>
            <a:r>
              <a:rPr lang="en-US" dirty="0"/>
              <a:t>An iterator to just past the last item in the range.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9800" y="3505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Container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432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04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76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292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436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38100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0400" y="3810000"/>
            <a:ext cx="2286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5029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90800" y="4724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429000" y="4267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0600" y="5029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4724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5000" y="4267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Iterators [4/6]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specify a range holding every item in a container, we use:</a:t>
            </a:r>
          </a:p>
          <a:p>
            <a:pPr lvl="1"/>
            <a:r>
              <a:rPr lang="en-US" dirty="0"/>
              <a:t>An iterator to the first item in the container.</a:t>
            </a:r>
          </a:p>
          <a:p>
            <a:pPr lvl="1"/>
            <a:r>
              <a:rPr lang="en-US" dirty="0"/>
              <a:t>An iterator to just past the last item in the container.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9800" y="3505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Container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0200" y="5029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432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04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76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292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43600" y="3810000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3810000"/>
            <a:ext cx="4572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0" y="3810000"/>
            <a:ext cx="41148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6400" y="4724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14600" y="4267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5000" y="5029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Iterator #2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4724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2672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1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Iterators [5/6]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Standard Library functions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</a:t>
            </a:r>
            <a:r>
              <a:rPr lang="en-US" dirty="0"/>
              <a:t>, declared in header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&lt;iterator&gt;</a:t>
            </a:r>
            <a:r>
              <a:rPr lang="en-US" dirty="0"/>
              <a:t>, each take a container.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begin</a:t>
            </a:r>
            <a:r>
              <a:rPr lang="en-US" dirty="0"/>
              <a:t> returns an iterator to its first item.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</a:t>
            </a:r>
            <a:r>
              <a:rPr lang="en-US" dirty="0"/>
              <a:t> returns an iterator to just past its last item.</a:t>
            </a:r>
          </a:p>
          <a:p>
            <a:pPr marL="0" indent="0">
              <a:buNone/>
            </a:pPr>
            <a:r>
              <a:rPr lang="en-US" dirty="0"/>
              <a:t>The type of an iterator for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vector&lt;T&gt;</a:t>
            </a:r>
            <a:r>
              <a:rPr lang="en-US" dirty="0"/>
              <a:t> (where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dirty="0"/>
              <a:t> is some type)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vector&lt;T&gt;::iterator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&gt;::iterator iter1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vector&lt;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&gt;::iterator iter2 =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76400" y="5715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iter1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14600" y="5410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432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76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292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864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49530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9800" y="4648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57150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iter2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29400" y="5410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00800" y="4953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0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Iterators [6/6]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</a:t>
            </a:r>
            <a:r>
              <a:rPr lang="en-US" dirty="0"/>
              <a:t>” makes all this more convenient.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iter1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iter2 =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4343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iter1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14600" y="4038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432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04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576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43600" y="3581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4800" y="3581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3276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1200" y="4343400"/>
            <a:ext cx="9906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iter2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629400" y="4038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3581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9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Std. Library I — STL Algorithms 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STL algorithms are declared in header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&lt;algorithm&gt;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Algorithm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sort</a:t>
            </a:r>
            <a:r>
              <a:rPr lang="en-US" dirty="0"/>
              <a:t> takes two iterators specifying a range. It sorts the items in the range, in ascending order.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Sort a vector&lt;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named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iter1 = 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iter2 =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sort(iter1, iter2);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Simpler form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sort(begin(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end(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7824625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3074</TotalTime>
  <Words>1785</Words>
  <Application>Microsoft Macintosh PowerPoint</Application>
  <PresentationFormat>On-screen Show (4:3)</PresentationFormat>
  <Paragraphs>426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Courier</vt:lpstr>
      <vt:lpstr>Rockwell</vt:lpstr>
      <vt:lpstr>Wingdings</vt:lpstr>
      <vt:lpstr>Advantage</vt:lpstr>
      <vt:lpstr>CS 201 </vt:lpstr>
      <vt:lpstr>Review Std. Library I — Introduction to the STL</vt:lpstr>
      <vt:lpstr>Review Std. Library I — Iterators [1/6]</vt:lpstr>
      <vt:lpstr>Review Std. Library I — Iterators [2/6]</vt:lpstr>
      <vt:lpstr>Review Std. Library I — Iterators [3/6]</vt:lpstr>
      <vt:lpstr>Review Std. Library I — Iterators [4/6]</vt:lpstr>
      <vt:lpstr>Review Std. Library I — Iterators [5/6]</vt:lpstr>
      <vt:lpstr>Review Std. Library I — Iterators [6/6]</vt:lpstr>
      <vt:lpstr>Review Std. Library I — STL Algorithms [1/3]</vt:lpstr>
      <vt:lpstr>Review Std. Library I — STL Algorithms [2/3]</vt:lpstr>
      <vt:lpstr>Review Std. Library I — STL Algorithms [3/3]</vt:lpstr>
      <vt:lpstr>Review Std. Library I — Iterator Arithmetic [1/3]</vt:lpstr>
      <vt:lpstr>Review Std. Library I — Iterator Arithmetic [2/3]</vt:lpstr>
      <vt:lpstr>Review Std. Library I — Iterator Arithmetic [3/3]</vt:lpstr>
      <vt:lpstr>Standard Library II Iterators &amp; Operators [1/4]</vt:lpstr>
      <vt:lpstr>Standard Library II Iterators &amp; Operators [2/4]</vt:lpstr>
      <vt:lpstr>Standard Library II Iterators &amp; Operators [3/4]</vt:lpstr>
      <vt:lpstr>Standard Library II Iterators &amp; Operators [4/4]</vt:lpstr>
      <vt:lpstr>Standard Library II More STL Algorithms — Searching </vt:lpstr>
      <vt:lpstr>Standard Library II More STL Algorithms — binary_search</vt:lpstr>
      <vt:lpstr>Standard Library II More STL Algorithms — lower_bound</vt:lpstr>
      <vt:lpstr>Standard Library II More STL Algorithms — find</vt:lpstr>
      <vt:lpstr>Standard Library II More STL Algorithms — mismatch [1/5]</vt:lpstr>
      <vt:lpstr>Standard Library II More STL Algorithms — mismatch [2/5]</vt:lpstr>
      <vt:lpstr>Standard Library II More STL Algorithms — mismatch [3/5]</vt:lpstr>
      <vt:lpstr>Standard Library II More STL Algorithms — mismatch [4/5]</vt:lpstr>
      <vt:lpstr>Standard Library II More STL Algorithms — mismatch [5/5]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410</cp:revision>
  <dcterms:created xsi:type="dcterms:W3CDTF">2017-08-28T16:16:28Z</dcterms:created>
  <dcterms:modified xsi:type="dcterms:W3CDTF">2018-11-02T16:47:11Z</dcterms:modified>
</cp:coreProperties>
</file>