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75" r:id="rId2"/>
    <p:sldId id="837" r:id="rId3"/>
    <p:sldId id="893" r:id="rId4"/>
    <p:sldId id="915" r:id="rId5"/>
    <p:sldId id="896" r:id="rId6"/>
    <p:sldId id="897" r:id="rId7"/>
    <p:sldId id="900" r:id="rId8"/>
    <p:sldId id="901" r:id="rId9"/>
    <p:sldId id="899" r:id="rId10"/>
    <p:sldId id="919" r:id="rId11"/>
    <p:sldId id="921" r:id="rId12"/>
    <p:sldId id="902" r:id="rId13"/>
    <p:sldId id="903" r:id="rId14"/>
    <p:sldId id="904" r:id="rId15"/>
    <p:sldId id="905" r:id="rId16"/>
    <p:sldId id="906" r:id="rId17"/>
    <p:sldId id="907" r:id="rId18"/>
    <p:sldId id="908" r:id="rId19"/>
    <p:sldId id="910" r:id="rId20"/>
    <p:sldId id="909" r:id="rId21"/>
    <p:sldId id="911" r:id="rId22"/>
    <p:sldId id="912" r:id="rId23"/>
    <p:sldId id="91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D9FF"/>
    <a:srgbClr val="3B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74"/>
  </p:normalViewPr>
  <p:slideViewPr>
    <p:cSldViewPr snapToObjects="1">
      <p:cViewPr varScale="1">
        <p:scale>
          <a:sx n="124" d="100"/>
          <a:sy n="124" d="100"/>
        </p:scale>
        <p:origin x="81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39182-2479-1345-8296-6A63D334510D}" type="datetimeFigureOut">
              <a:rPr lang="en-US" smtClean="0"/>
              <a:t>11/7/18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CA189-65D8-0241-A6DC-946B0E6D6094}" type="slidenum">
              <a:rPr lang="en-US" smtClean="0"/>
              <a:t>‹#›</a:t>
            </a:fld>
            <a:endParaRPr lang="en-US"/>
          </a:p>
        </p:txBody>
      </p:sp>
    </p:spTree>
    <p:extLst>
      <p:ext uri="{BB962C8B-B14F-4D97-AF65-F5344CB8AC3E}">
        <p14:creationId xmlns:p14="http://schemas.microsoft.com/office/powerpoint/2010/main" val="1871567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dirty="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11/7/18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11/7/18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11/7/18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11/7/18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11/7/18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11/7/18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11/7/18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11/7/18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11/7/18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11/7/18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11/7/18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11/7/18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201</a:t>
            </a:r>
            <a:br>
              <a:rPr lang="en-US"/>
            </a:br>
            <a:endParaRPr lang="en-US" sz="1800" dirty="0"/>
          </a:p>
        </p:txBody>
      </p:sp>
      <p:sp>
        <p:nvSpPr>
          <p:cNvPr id="3" name="Subtitle 2"/>
          <p:cNvSpPr>
            <a:spLocks noGrp="1"/>
          </p:cNvSpPr>
          <p:nvPr>
            <p:ph type="subTitle" idx="1"/>
          </p:nvPr>
        </p:nvSpPr>
        <p:spPr/>
        <p:txBody>
          <a:bodyPr/>
          <a:lstStyle/>
          <a:p>
            <a:r>
              <a:rPr lang="en-US" dirty="0"/>
              <a:t>Standard Library IV</a:t>
            </a:r>
          </a:p>
        </p:txBody>
      </p:sp>
    </p:spTree>
    <p:extLst>
      <p:ext uri="{BB962C8B-B14F-4D97-AF65-F5344CB8AC3E}">
        <p14:creationId xmlns:p14="http://schemas.microsoft.com/office/powerpoint/2010/main" val="51714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PRNGs — Introduction [1/3]</a:t>
            </a:r>
          </a:p>
        </p:txBody>
      </p:sp>
      <p:sp>
        <p:nvSpPr>
          <p:cNvPr id="3" name="Content Placeholder 2"/>
          <p:cNvSpPr>
            <a:spLocks noGrp="1"/>
          </p:cNvSpPr>
          <p:nvPr>
            <p:ph idx="1"/>
          </p:nvPr>
        </p:nvSpPr>
        <p:spPr/>
        <p:txBody>
          <a:bodyPr/>
          <a:lstStyle/>
          <a:p>
            <a:pPr marL="0" indent="0">
              <a:buNone/>
            </a:pPr>
            <a:r>
              <a:rPr lang="en-US" dirty="0"/>
              <a:t>When we say that a sequence of numbers is </a:t>
            </a:r>
            <a:r>
              <a:rPr lang="en-US" b="1" dirty="0"/>
              <a:t>random</a:t>
            </a:r>
            <a:r>
              <a:rPr lang="en-US" dirty="0"/>
              <a:t>, we generally mean that it is completely unpredictable. Nothing about the past values in the sequence allows us to say what future values will be.</a:t>
            </a:r>
          </a:p>
          <a:p>
            <a:pPr marL="0" indent="0">
              <a:buNone/>
            </a:pPr>
            <a:r>
              <a:rPr lang="en-US" dirty="0"/>
              <a:t>In computing, we mostly deal with </a:t>
            </a:r>
            <a:r>
              <a:rPr lang="en-US" b="1" dirty="0"/>
              <a:t>pseudorandom</a:t>
            </a:r>
            <a:r>
              <a:rPr lang="en-US" dirty="0"/>
              <a:t> numbers. The behavior of a pseudorandom sequence mimics that of a random sequence, although it might not be completely unpredictable, strictly speaking.</a:t>
            </a:r>
          </a:p>
          <a:p>
            <a:pPr marL="0" indent="0">
              <a:buNone/>
            </a:pPr>
            <a:r>
              <a:rPr lang="en-US" dirty="0"/>
              <a:t>Why would we prefer pseudorandom numbers to random?</a:t>
            </a:r>
          </a:p>
          <a:p>
            <a:pPr lvl="1"/>
            <a:r>
              <a:rPr lang="en-US" dirty="0"/>
              <a:t>Because producing them is much easier and faster.</a:t>
            </a:r>
          </a:p>
          <a:p>
            <a:pPr lvl="1"/>
            <a:r>
              <a:rPr lang="en-US" dirty="0"/>
              <a:t>Because we sometimes need a random-</a:t>
            </a:r>
            <a:r>
              <a:rPr lang="en-US" dirty="0" err="1"/>
              <a:t>ish</a:t>
            </a:r>
            <a:r>
              <a:rPr lang="en-US" dirty="0"/>
              <a:t> sequence that is the same each time a program runs (when generating a world for a game, running replicable experiments, etc.).</a:t>
            </a:r>
          </a:p>
        </p:txBody>
      </p:sp>
    </p:spTree>
    <p:extLst>
      <p:ext uri="{BB962C8B-B14F-4D97-AF65-F5344CB8AC3E}">
        <p14:creationId xmlns:p14="http://schemas.microsoft.com/office/powerpoint/2010/main" val="878613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PRNGs — Introduction [2/3]</a:t>
            </a:r>
          </a:p>
        </p:txBody>
      </p:sp>
      <p:sp>
        <p:nvSpPr>
          <p:cNvPr id="3" name="Content Placeholder 2"/>
          <p:cNvSpPr>
            <a:spLocks noGrp="1"/>
          </p:cNvSpPr>
          <p:nvPr>
            <p:ph idx="1"/>
          </p:nvPr>
        </p:nvSpPr>
        <p:spPr/>
        <p:txBody>
          <a:bodyPr/>
          <a:lstStyle/>
          <a:p>
            <a:pPr marL="0" indent="0">
              <a:buNone/>
            </a:pPr>
            <a:r>
              <a:rPr lang="en-US" dirty="0"/>
              <a:t>A pseudorandom sequence is produced by a </a:t>
            </a:r>
            <a:r>
              <a:rPr lang="en-US" b="1" dirty="0"/>
              <a:t>pseudorandom-number generator</a:t>
            </a:r>
            <a:r>
              <a:rPr lang="en-US" dirty="0"/>
              <a:t> (</a:t>
            </a:r>
            <a:r>
              <a:rPr lang="en-US" b="1" dirty="0"/>
              <a:t>PRNG</a:t>
            </a:r>
            <a:r>
              <a:rPr lang="en-US" dirty="0"/>
              <a:t>). This involves some kind of function that we can call repeatedly to get values in a pseudorandom sequence. (Informally, we may say a PRNG produces “random” numbers. Strictly speaking, this is incorrect.)</a:t>
            </a:r>
          </a:p>
          <a:p>
            <a:pPr marL="0" indent="0">
              <a:buNone/>
            </a:pPr>
            <a:r>
              <a:rPr lang="en-US" dirty="0"/>
              <a:t>You may have run across </a:t>
            </a:r>
            <a:r>
              <a:rPr lang="en-US" dirty="0" err="1">
                <a:latin typeface="Courier"/>
                <a:cs typeface="Courier"/>
              </a:rPr>
              <a:t>std</a:t>
            </a:r>
            <a:r>
              <a:rPr lang="en-US" dirty="0">
                <a:latin typeface="Courier"/>
                <a:cs typeface="Courier"/>
              </a:rPr>
              <a:t>::rand</a:t>
            </a:r>
            <a:r>
              <a:rPr lang="en-US" dirty="0"/>
              <a:t>, an old PRNG in the </a:t>
            </a:r>
            <a:br>
              <a:rPr lang="en-US" dirty="0"/>
            </a:br>
            <a:r>
              <a:rPr lang="en-US" dirty="0"/>
              <a:t>C++ Standard Library. This has been superseded by newer and much better functionality; we will not be using </a:t>
            </a:r>
            <a:r>
              <a:rPr lang="en-US" sz="2100" dirty="0" err="1">
                <a:latin typeface="Courier"/>
                <a:cs typeface="Courier"/>
              </a:rPr>
              <a:t>std</a:t>
            </a:r>
            <a:r>
              <a:rPr lang="en-US" sz="2100" dirty="0">
                <a:latin typeface="Courier"/>
                <a:cs typeface="Courier"/>
              </a:rPr>
              <a:t>::rand</a:t>
            </a:r>
            <a:r>
              <a:rPr lang="en-US" dirty="0"/>
              <a:t>.</a:t>
            </a:r>
          </a:p>
        </p:txBody>
      </p:sp>
    </p:spTree>
    <p:extLst>
      <p:ext uri="{BB962C8B-B14F-4D97-AF65-F5344CB8AC3E}">
        <p14:creationId xmlns:p14="http://schemas.microsoft.com/office/powerpoint/2010/main" val="93962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PRNGs — Introduction [3/3]</a:t>
            </a:r>
          </a:p>
        </p:txBody>
      </p:sp>
      <p:sp>
        <p:nvSpPr>
          <p:cNvPr id="3" name="Content Placeholder 2"/>
          <p:cNvSpPr>
            <a:spLocks noGrp="1"/>
          </p:cNvSpPr>
          <p:nvPr>
            <p:ph idx="1"/>
          </p:nvPr>
        </p:nvSpPr>
        <p:spPr/>
        <p:txBody>
          <a:bodyPr/>
          <a:lstStyle/>
          <a:p>
            <a:pPr marL="0" indent="0">
              <a:buNone/>
            </a:pPr>
            <a:r>
              <a:rPr lang="en-US" dirty="0"/>
              <a:t>High-quality facilities for generating pseudorandom numbers were added to the C++ Standard Library in the 2011 Standard. All of these are declared in header </a:t>
            </a:r>
            <a:r>
              <a:rPr lang="en-US" dirty="0">
                <a:latin typeface="Courier" charset="0"/>
                <a:ea typeface="Courier" charset="0"/>
                <a:cs typeface="Courier" charset="0"/>
              </a:rPr>
              <a:t>&lt;random&gt;</a:t>
            </a:r>
            <a:r>
              <a:rPr lang="en-US" dirty="0"/>
              <a:t>.</a:t>
            </a:r>
          </a:p>
          <a:p>
            <a:pPr marL="0" indent="0">
              <a:buNone/>
            </a:pPr>
            <a:r>
              <a:rPr lang="en-US" dirty="0"/>
              <a:t>When using these facilities, we need to understand three things.</a:t>
            </a:r>
          </a:p>
          <a:p>
            <a:pPr lvl="1"/>
            <a:r>
              <a:rPr lang="en-US" dirty="0"/>
              <a:t>How to create a PRNG.</a:t>
            </a:r>
          </a:p>
          <a:p>
            <a:pPr lvl="1"/>
            <a:r>
              <a:rPr lang="en-US" b="1" dirty="0"/>
              <a:t>Seeding</a:t>
            </a:r>
            <a:r>
              <a:rPr lang="en-US" dirty="0"/>
              <a:t> a PRNG.</a:t>
            </a:r>
          </a:p>
          <a:p>
            <a:pPr lvl="1"/>
            <a:r>
              <a:rPr lang="en-US" dirty="0"/>
              <a:t>Using </a:t>
            </a:r>
            <a:r>
              <a:rPr lang="en-US" b="1" dirty="0"/>
              <a:t>distributions</a:t>
            </a:r>
            <a:r>
              <a:rPr lang="en-US" dirty="0"/>
              <a:t> to generate the numbers we want.</a:t>
            </a:r>
          </a:p>
        </p:txBody>
      </p:sp>
    </p:spTree>
    <p:extLst>
      <p:ext uri="{BB962C8B-B14F-4D97-AF65-F5344CB8AC3E}">
        <p14:creationId xmlns:p14="http://schemas.microsoft.com/office/powerpoint/2010/main" val="22828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PRNGs — Creating a PRNG</a:t>
            </a:r>
          </a:p>
        </p:txBody>
      </p:sp>
      <p:sp>
        <p:nvSpPr>
          <p:cNvPr id="3" name="Content Placeholder 2"/>
          <p:cNvSpPr>
            <a:spLocks noGrp="1"/>
          </p:cNvSpPr>
          <p:nvPr>
            <p:ph idx="1"/>
          </p:nvPr>
        </p:nvSpPr>
        <p:spPr/>
        <p:txBody>
          <a:bodyPr/>
          <a:lstStyle/>
          <a:p>
            <a:pPr marL="0" indent="0">
              <a:buNone/>
            </a:pPr>
            <a:r>
              <a:rPr lang="en-US" dirty="0"/>
              <a:t>The Standard Library defines a number of classes for PRNGs. Each class generates pseudorandom numbers with a different algorithm. An object of one of these classes is a PRNG.</a:t>
            </a:r>
          </a:p>
          <a:p>
            <a:pPr marL="0" indent="0">
              <a:buNone/>
            </a:pPr>
            <a:r>
              <a:rPr lang="en-US" dirty="0"/>
              <a:t>Of those currently available, the best (IMHO) is </a:t>
            </a:r>
            <a:r>
              <a:rPr lang="en-US" dirty="0">
                <a:latin typeface="Courier" charset="0"/>
                <a:ea typeface="Courier" charset="0"/>
                <a:cs typeface="Courier" charset="0"/>
              </a:rPr>
              <a:t>mt19937</a:t>
            </a:r>
            <a:r>
              <a:rPr lang="en-US" dirty="0"/>
              <a:t>, which generates pseudorandom numbers using the </a:t>
            </a:r>
            <a:r>
              <a:rPr lang="en-US" dirty="0" err="1"/>
              <a:t>Mersenne</a:t>
            </a:r>
            <a:r>
              <a:rPr lang="en-US" dirty="0"/>
              <a:t> Twister algorithm (M. Matsumoto &amp; T. Nishimura 1997).</a:t>
            </a:r>
          </a:p>
          <a:p>
            <a:pPr marL="0" indent="0">
              <a:buNone/>
            </a:pPr>
            <a:r>
              <a:rPr lang="en-US" dirty="0">
                <a:latin typeface="Courier" charset="0"/>
                <a:ea typeface="Courier" charset="0"/>
                <a:cs typeface="Courier" charset="0"/>
              </a:rPr>
              <a:t>#include &lt;random&gt;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::mt19937;</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mt19937 gen;  // PRNG object</a:t>
            </a:r>
          </a:p>
        </p:txBody>
      </p:sp>
    </p:spTree>
    <p:extLst>
      <p:ext uri="{BB962C8B-B14F-4D97-AF65-F5344CB8AC3E}">
        <p14:creationId xmlns:p14="http://schemas.microsoft.com/office/powerpoint/2010/main" val="998510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PRNGs — Seeding a PRNG [1/4]</a:t>
            </a:r>
          </a:p>
        </p:txBody>
      </p:sp>
      <p:sp>
        <p:nvSpPr>
          <p:cNvPr id="3" name="Content Placeholder 2"/>
          <p:cNvSpPr>
            <a:spLocks noGrp="1"/>
          </p:cNvSpPr>
          <p:nvPr>
            <p:ph idx="1"/>
          </p:nvPr>
        </p:nvSpPr>
        <p:spPr/>
        <p:txBody>
          <a:bodyPr/>
          <a:lstStyle/>
          <a:p>
            <a:pPr marL="0" indent="0">
              <a:buNone/>
            </a:pPr>
            <a:r>
              <a:rPr lang="en-US" dirty="0"/>
              <a:t>To </a:t>
            </a:r>
            <a:r>
              <a:rPr lang="en-US" b="1" dirty="0"/>
              <a:t>seed</a:t>
            </a:r>
            <a:r>
              <a:rPr lang="en-US" dirty="0"/>
              <a:t> a PRNG means to start it off.</a:t>
            </a:r>
          </a:p>
          <a:p>
            <a:pPr marL="0" indent="0">
              <a:buNone/>
            </a:pPr>
            <a:r>
              <a:rPr lang="en-US" dirty="0"/>
              <a:t>An object of type </a:t>
            </a:r>
            <a:r>
              <a:rPr lang="en-US" dirty="0" err="1">
                <a:latin typeface="Courier" charset="0"/>
                <a:ea typeface="Courier" charset="0"/>
                <a:cs typeface="Courier" charset="0"/>
              </a:rPr>
              <a:t>std</a:t>
            </a:r>
            <a:r>
              <a:rPr lang="en-US" dirty="0">
                <a:latin typeface="Courier" charset="0"/>
                <a:ea typeface="Courier" charset="0"/>
                <a:cs typeface="Courier" charset="0"/>
              </a:rPr>
              <a:t>::mt19937</a:t>
            </a:r>
            <a:r>
              <a:rPr lang="en-US" dirty="0"/>
              <a:t> can be seeded by passing an integer as a constructor argument.</a:t>
            </a:r>
          </a:p>
          <a:p>
            <a:pPr marL="0" indent="0">
              <a:buNone/>
            </a:pPr>
            <a:r>
              <a:rPr lang="en-US" dirty="0">
                <a:latin typeface="Courier" charset="0"/>
                <a:ea typeface="Courier" charset="0"/>
                <a:cs typeface="Courier" charset="0"/>
              </a:rPr>
              <a:t>#include &lt;random&gt;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::mt19937;</a:t>
            </a:r>
            <a:br>
              <a:rPr lang="en-US" dirty="0">
                <a:latin typeface="Courier" charset="0"/>
                <a:ea typeface="Courier" charset="0"/>
                <a:cs typeface="Courier" charset="0"/>
              </a:rPr>
            </a:br>
            <a:r>
              <a:rPr lang="mr-IN"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mt19937 gen(7);  // Fixed seed: 7</a:t>
            </a:r>
          </a:p>
          <a:p>
            <a:pPr marL="0" indent="0">
              <a:buNone/>
            </a:pPr>
            <a:r>
              <a:rPr lang="en-US" dirty="0"/>
              <a:t>The integer passed is the </a:t>
            </a:r>
            <a:r>
              <a:rPr lang="en-US" b="1" dirty="0"/>
              <a:t>seed</a:t>
            </a:r>
            <a:r>
              <a:rPr lang="en-US" dirty="0"/>
              <a:t>; above, the seed is 7. When we seed a PRNG with a fixed value, it will generate the same sequence of numbers each time the program is executed. To get a different sequence, use a different seed.</a:t>
            </a:r>
          </a:p>
        </p:txBody>
      </p:sp>
    </p:spTree>
    <p:extLst>
      <p:ext uri="{BB962C8B-B14F-4D97-AF65-F5344CB8AC3E}">
        <p14:creationId xmlns:p14="http://schemas.microsoft.com/office/powerpoint/2010/main" val="864145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PRNGs — Seeding a PRNG [2/4]</a:t>
            </a:r>
          </a:p>
        </p:txBody>
      </p:sp>
      <p:sp>
        <p:nvSpPr>
          <p:cNvPr id="3" name="Content Placeholder 2"/>
          <p:cNvSpPr>
            <a:spLocks noGrp="1"/>
          </p:cNvSpPr>
          <p:nvPr>
            <p:ph idx="1"/>
          </p:nvPr>
        </p:nvSpPr>
        <p:spPr/>
        <p:txBody>
          <a:bodyPr/>
          <a:lstStyle/>
          <a:p>
            <a:pPr marL="0" indent="0">
              <a:buNone/>
            </a:pPr>
            <a:r>
              <a:rPr lang="en-US" dirty="0"/>
              <a:t>If we want a different pseudorandom sequence each time the program is executed, then we need to give our PRNG a seed that varies with time. A good way to do this is to use a source of true random numbers, which is available on most modern systems.</a:t>
            </a:r>
          </a:p>
          <a:p>
            <a:pPr marL="0" indent="0">
              <a:buNone/>
            </a:pPr>
            <a:r>
              <a:rPr lang="en-US" dirty="0"/>
              <a:t>These true numbers are generated based on the timings of hardware events—for example, the amount of time between keypresses. Such numbers essentially impossible to predict, but generating them can be very time consuming. Thus, we use such numbers only as seeds for a much faster PRNG.</a:t>
            </a:r>
          </a:p>
        </p:txBody>
      </p:sp>
    </p:spTree>
    <p:extLst>
      <p:ext uri="{BB962C8B-B14F-4D97-AF65-F5344CB8AC3E}">
        <p14:creationId xmlns:p14="http://schemas.microsoft.com/office/powerpoint/2010/main" val="18247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PRNGs — Seeding a PRNG [3/4]</a:t>
            </a:r>
          </a:p>
        </p:txBody>
      </p:sp>
      <p:sp>
        <p:nvSpPr>
          <p:cNvPr id="3" name="Content Placeholder 2"/>
          <p:cNvSpPr>
            <a:spLocks noGrp="1"/>
          </p:cNvSpPr>
          <p:nvPr>
            <p:ph idx="1"/>
          </p:nvPr>
        </p:nvSpPr>
        <p:spPr/>
        <p:txBody>
          <a:bodyPr/>
          <a:lstStyle/>
          <a:p>
            <a:pPr marL="0" indent="0">
              <a:buNone/>
            </a:pPr>
            <a:r>
              <a:rPr lang="en-US" dirty="0"/>
              <a:t>The C++ Standard Library provides an interface to true random numbers, if they are available: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random_device</a:t>
            </a:r>
            <a:r>
              <a:rPr lang="en-US" dirty="0"/>
              <a:t>, also declared in </a:t>
            </a:r>
            <a:r>
              <a:rPr lang="en-US" dirty="0">
                <a:latin typeface="Courier" charset="0"/>
                <a:ea typeface="Courier" charset="0"/>
                <a:cs typeface="Courier" charset="0"/>
              </a:rPr>
              <a:t>&lt;random&gt;</a:t>
            </a:r>
            <a:r>
              <a:rPr lang="en-US" dirty="0"/>
              <a:t>. To use it for seeding, declare an object of type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random_device</a:t>
            </a:r>
            <a:r>
              <a:rPr lang="en-US" dirty="0"/>
              <a:t>, then call this object as if it is a function with no parameters. Use the return value as a seed.</a:t>
            </a:r>
          </a:p>
          <a:p>
            <a:pPr marL="0" indent="0">
              <a:buNone/>
            </a:pPr>
            <a:r>
              <a:rPr lang="en-US" dirty="0">
                <a:latin typeface="Courier" charset="0"/>
                <a:ea typeface="Courier" charset="0"/>
                <a:cs typeface="Courier" charset="0"/>
              </a:rPr>
              <a:t>#include &lt;random&gt;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random_device</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::mt19937;</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err="1">
                <a:latin typeface="Courier" charset="0"/>
                <a:ea typeface="Courier" charset="0"/>
                <a:cs typeface="Courier" charset="0"/>
              </a:rPr>
              <a:t>random_device</a:t>
            </a:r>
            <a:r>
              <a:rPr lang="en-US" dirty="0">
                <a:latin typeface="Courier" charset="0"/>
                <a:ea typeface="Courier" charset="0"/>
                <a:cs typeface="Courier" charset="0"/>
              </a:rPr>
              <a:t> </a:t>
            </a:r>
            <a:r>
              <a:rPr lang="en-US" dirty="0" err="1">
                <a:latin typeface="Courier" charset="0"/>
                <a:ea typeface="Courier" charset="0"/>
                <a:cs typeface="Courier" charset="0"/>
              </a:rPr>
              <a:t>rd</a:t>
            </a:r>
            <a:r>
              <a:rPr lang="en-US" dirty="0">
                <a:latin typeface="Courier" charset="0"/>
                <a:ea typeface="Courier" charset="0"/>
                <a:cs typeface="Courier" charset="0"/>
              </a:rPr>
              <a:t>;   // Source of RANDOM numbers</a:t>
            </a:r>
            <a:br>
              <a:rPr lang="en-US" dirty="0">
                <a:latin typeface="Courier" charset="0"/>
                <a:ea typeface="Courier" charset="0"/>
                <a:cs typeface="Courier" charset="0"/>
              </a:rPr>
            </a:br>
            <a:r>
              <a:rPr lang="en-US" dirty="0">
                <a:latin typeface="Courier" charset="0"/>
                <a:ea typeface="Courier" charset="0"/>
                <a:cs typeface="Courier" charset="0"/>
              </a:rPr>
              <a:t>mt19937 gen(</a:t>
            </a:r>
            <a:r>
              <a:rPr lang="en-US" dirty="0" err="1">
                <a:latin typeface="Courier" charset="0"/>
                <a:ea typeface="Courier" charset="0"/>
                <a:cs typeface="Courier" charset="0"/>
              </a:rPr>
              <a:t>rd</a:t>
            </a:r>
            <a:r>
              <a:rPr lang="en-US" dirty="0">
                <a:latin typeface="Courier" charset="0"/>
                <a:ea typeface="Courier" charset="0"/>
                <a:cs typeface="Courier" charset="0"/>
              </a:rPr>
              <a:t>());  // Unpredictable seed</a:t>
            </a:r>
          </a:p>
        </p:txBody>
      </p:sp>
    </p:spTree>
    <p:extLst>
      <p:ext uri="{BB962C8B-B14F-4D97-AF65-F5344CB8AC3E}">
        <p14:creationId xmlns:p14="http://schemas.microsoft.com/office/powerpoint/2010/main" val="1673930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PRNGs — Seeding a PRNG [4/4]</a:t>
            </a:r>
          </a:p>
        </p:txBody>
      </p:sp>
      <p:sp>
        <p:nvSpPr>
          <p:cNvPr id="3" name="Content Placeholder 2"/>
          <p:cNvSpPr>
            <a:spLocks noGrp="1"/>
          </p:cNvSpPr>
          <p:nvPr>
            <p:ph idx="1"/>
          </p:nvPr>
        </p:nvSpPr>
        <p:spPr/>
        <p:txBody>
          <a:bodyPr/>
          <a:lstStyle/>
          <a:p>
            <a:pPr marL="0" indent="0">
              <a:buNone/>
            </a:pPr>
            <a:r>
              <a:rPr lang="en-US" dirty="0"/>
              <a:t>The most common mistake made with PRNGs is to create many of these, or to seed them more than once.</a:t>
            </a:r>
          </a:p>
          <a:p>
            <a:pPr marL="0" indent="0">
              <a:buNone/>
            </a:pPr>
            <a:r>
              <a:rPr lang="en-US" dirty="0"/>
              <a:t>Remember, in almost every program:</a:t>
            </a:r>
          </a:p>
          <a:p>
            <a:pPr lvl="1"/>
            <a:r>
              <a:rPr lang="en-US" dirty="0"/>
              <a:t>At most </a:t>
            </a:r>
            <a:r>
              <a:rPr lang="en-US" i="1" dirty="0"/>
              <a:t>one</a:t>
            </a:r>
            <a:r>
              <a:rPr lang="en-US" dirty="0"/>
              <a:t> PRNG is needed.</a:t>
            </a:r>
          </a:p>
          <a:p>
            <a:pPr lvl="1"/>
            <a:r>
              <a:rPr lang="en-US" dirty="0"/>
              <a:t>A PRNG only needs to be seeded </a:t>
            </a:r>
            <a:r>
              <a:rPr lang="en-US" i="1" dirty="0"/>
              <a:t>once</a:t>
            </a:r>
            <a:r>
              <a:rPr lang="en-US" dirty="0"/>
              <a:t>.</a:t>
            </a:r>
          </a:p>
          <a:p>
            <a:pPr marL="0" indent="0">
              <a:buNone/>
            </a:pPr>
            <a:r>
              <a:rPr lang="en-US" dirty="0"/>
              <a:t>In particular, creating a PRNG inside a loop, or seeding a PRNG inside a loop, is usually a bad idea.</a:t>
            </a:r>
          </a:p>
          <a:p>
            <a:pPr marL="0" indent="0">
              <a:buNone/>
            </a:pPr>
            <a:r>
              <a:rPr lang="en-US" dirty="0"/>
              <a:t>Instead, create a PRNG object in function </a:t>
            </a:r>
            <a:r>
              <a:rPr lang="en-US" dirty="0">
                <a:latin typeface="Courier" charset="0"/>
                <a:ea typeface="Courier" charset="0"/>
                <a:cs typeface="Courier" charset="0"/>
              </a:rPr>
              <a:t>main</a:t>
            </a:r>
            <a:r>
              <a:rPr lang="en-US" dirty="0"/>
              <a:t>. Then pass that object, </a:t>
            </a:r>
            <a:r>
              <a:rPr lang="en-US" i="1" dirty="0"/>
              <a:t>by reference</a:t>
            </a:r>
            <a:r>
              <a:rPr lang="en-US" dirty="0"/>
              <a:t>, to any function that may need it.</a:t>
            </a:r>
          </a:p>
        </p:txBody>
      </p:sp>
    </p:spTree>
    <p:extLst>
      <p:ext uri="{BB962C8B-B14F-4D97-AF65-F5344CB8AC3E}">
        <p14:creationId xmlns:p14="http://schemas.microsoft.com/office/powerpoint/2010/main" val="2074015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PRNGs — Distributions [1/4]</a:t>
            </a:r>
          </a:p>
        </p:txBody>
      </p:sp>
      <p:sp>
        <p:nvSpPr>
          <p:cNvPr id="3" name="Content Placeholder 2"/>
          <p:cNvSpPr>
            <a:spLocks noGrp="1"/>
          </p:cNvSpPr>
          <p:nvPr>
            <p:ph idx="1"/>
          </p:nvPr>
        </p:nvSpPr>
        <p:spPr/>
        <p:txBody>
          <a:bodyPr/>
          <a:lstStyle/>
          <a:p>
            <a:pPr marL="0" indent="0">
              <a:buNone/>
            </a:pPr>
            <a:r>
              <a:rPr lang="en-US" dirty="0"/>
              <a:t>In order to generate actual numbers, we need to specify what kind of random numbers we want to generate. This is done with a </a:t>
            </a:r>
            <a:r>
              <a:rPr lang="en-US" b="1" dirty="0"/>
              <a:t>distribution</a:t>
            </a:r>
            <a:r>
              <a:rPr lang="en-US" dirty="0"/>
              <a:t> object. The most commonly used distributions are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uniform_int_distribution</a:t>
            </a:r>
            <a:r>
              <a:rPr lang="en-US" dirty="0"/>
              <a:t> and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uniform_real_distribution</a:t>
            </a:r>
            <a:r>
              <a:rPr lang="en-US" dirty="0"/>
              <a:t>, both declared in </a:t>
            </a:r>
            <a:r>
              <a:rPr lang="en-US" dirty="0">
                <a:latin typeface="Courier" charset="0"/>
                <a:ea typeface="Courier" charset="0"/>
                <a:cs typeface="Courier" charset="0"/>
              </a:rPr>
              <a:t>&lt;random&gt;</a:t>
            </a:r>
            <a:r>
              <a:rPr lang="en-US" dirty="0"/>
              <a:t>.</a:t>
            </a:r>
          </a:p>
          <a:p>
            <a:pPr marL="0" indent="0">
              <a:buNone/>
            </a:pPr>
            <a:r>
              <a:rPr lang="en-US" dirty="0">
                <a:latin typeface="Courier" charset="0"/>
                <a:ea typeface="Courier" charset="0"/>
                <a:cs typeface="Courier" charset="0"/>
              </a:rPr>
              <a:t>#include &lt;random&gt;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uniform_int_distribution</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uniform_real_distribution</a:t>
            </a:r>
            <a:r>
              <a:rPr lang="en-US" dirty="0">
                <a:latin typeface="Courier" charset="0"/>
                <a:ea typeface="Courier" charset="0"/>
                <a:cs typeface="Courier" charset="0"/>
              </a:rPr>
              <a:t>;</a:t>
            </a:r>
            <a:endParaRPr lang="en-US" dirty="0"/>
          </a:p>
        </p:txBody>
      </p:sp>
    </p:spTree>
    <p:extLst>
      <p:ext uri="{BB962C8B-B14F-4D97-AF65-F5344CB8AC3E}">
        <p14:creationId xmlns:p14="http://schemas.microsoft.com/office/powerpoint/2010/main" val="148248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PRNGs — Distributions [2/4]</a:t>
            </a:r>
          </a:p>
        </p:txBody>
      </p:sp>
      <p:sp>
        <p:nvSpPr>
          <p:cNvPr id="3" name="Content Placeholder 2"/>
          <p:cNvSpPr>
            <a:spLocks noGrp="1"/>
          </p:cNvSpPr>
          <p:nvPr>
            <p:ph idx="1"/>
          </p:nvPr>
        </p:nvSpPr>
        <p:spPr/>
        <p:txBody>
          <a:bodyPr/>
          <a:lstStyle/>
          <a:p>
            <a:pPr marL="0" indent="0">
              <a:buNone/>
            </a:pPr>
            <a:r>
              <a:rPr lang="en-US" dirty="0"/>
              <a:t>When creating a distribution object, give it a template argument that is the type of number we want to generate—usually </a:t>
            </a:r>
            <a:r>
              <a:rPr lang="en-US" dirty="0" err="1">
                <a:latin typeface="Courier" charset="0"/>
                <a:ea typeface="Courier" charset="0"/>
                <a:cs typeface="Courier" charset="0"/>
              </a:rPr>
              <a:t>int</a:t>
            </a:r>
            <a:r>
              <a:rPr lang="en-US" dirty="0"/>
              <a:t> for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uniform_int_distribution</a:t>
            </a:r>
            <a:r>
              <a:rPr lang="en-US" dirty="0">
                <a:ea typeface="Courier" charset="0"/>
                <a:cs typeface="Courier" charset="0"/>
              </a:rPr>
              <a:t> and</a:t>
            </a:r>
            <a:r>
              <a:rPr lang="en-US" dirty="0"/>
              <a:t> </a:t>
            </a:r>
            <a:r>
              <a:rPr lang="en-US" dirty="0">
                <a:latin typeface="Courier" charset="0"/>
                <a:ea typeface="Courier" charset="0"/>
                <a:cs typeface="Courier" charset="0"/>
              </a:rPr>
              <a:t>double</a:t>
            </a:r>
            <a:r>
              <a:rPr lang="en-US" dirty="0"/>
              <a:t> for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uniform_real_distribution</a:t>
            </a:r>
            <a:r>
              <a:rPr lang="en-US" dirty="0"/>
              <a:t>. We also pass two constructor arguments, giving the lowest and highest values we want to generate, respectively.</a:t>
            </a:r>
          </a:p>
          <a:p>
            <a:pPr marL="0" indent="0">
              <a:buNone/>
            </a:pPr>
            <a:r>
              <a:rPr lang="en-US" dirty="0">
                <a:latin typeface="Courier" charset="0"/>
                <a:ea typeface="Courier" charset="0"/>
                <a:cs typeface="Courier" charset="0"/>
              </a:rPr>
              <a:t>#include &lt;random&gt;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uniform_int_distribution</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uniform_real_distribution</a:t>
            </a:r>
            <a:r>
              <a:rPr lang="en-US" dirty="0">
                <a:latin typeface="Courier" charset="0"/>
                <a:ea typeface="Courier" charset="0"/>
                <a:cs typeface="Courier" charset="0"/>
              </a:rPr>
              <a:t>;</a:t>
            </a:r>
            <a:br>
              <a:rPr lang="en-US" dirty="0">
                <a:latin typeface="Courier" charset="0"/>
                <a:ea typeface="Courier" charset="0"/>
                <a:cs typeface="Courier" charset="0"/>
              </a:rPr>
            </a:br>
            <a:r>
              <a:rPr lang="mr-IN" dirty="0">
                <a:latin typeface="Courier" charset="0"/>
                <a:ea typeface="Courier" charset="0"/>
                <a:cs typeface="Courier" charset="0"/>
              </a:rPr>
              <a:t>…</a:t>
            </a:r>
            <a:br>
              <a:rPr lang="en-US" dirty="0">
                <a:latin typeface="Courier" charset="0"/>
                <a:ea typeface="Courier" charset="0"/>
                <a:cs typeface="Courier" charset="0"/>
              </a:rPr>
            </a:br>
            <a:r>
              <a:rPr lang="en-US" dirty="0" err="1">
                <a:latin typeface="Courier" charset="0"/>
                <a:ea typeface="Courier" charset="0"/>
                <a:cs typeface="Courier" charset="0"/>
              </a:rPr>
              <a:t>uniform_int_distribution</a:t>
            </a:r>
            <a:r>
              <a:rPr lang="en-US" dirty="0">
                <a:latin typeface="Courier" charset="0"/>
                <a:ea typeface="Courier" charset="0"/>
                <a:cs typeface="Courier" charset="0"/>
              </a:rPr>
              <a:t>&lt;</a:t>
            </a:r>
            <a:r>
              <a:rPr lang="en-US" dirty="0" err="1">
                <a:latin typeface="Courier" charset="0"/>
                <a:ea typeface="Courier" charset="0"/>
                <a:cs typeface="Courier" charset="0"/>
              </a:rPr>
              <a:t>int</a:t>
            </a:r>
            <a:r>
              <a:rPr lang="en-US" dirty="0">
                <a:latin typeface="Courier" charset="0"/>
                <a:ea typeface="Courier" charset="0"/>
                <a:cs typeface="Courier" charset="0"/>
              </a:rPr>
              <a:t>&gt;</a:t>
            </a:r>
            <a:br>
              <a:rPr lang="en-US" dirty="0">
                <a:latin typeface="Courier" charset="0"/>
                <a:ea typeface="Courier" charset="0"/>
                <a:cs typeface="Courier" charset="0"/>
              </a:rPr>
            </a:br>
            <a:r>
              <a:rPr lang="en-US" dirty="0">
                <a:latin typeface="Courier" charset="0"/>
                <a:ea typeface="Courier" charset="0"/>
                <a:cs typeface="Courier" charset="0"/>
              </a:rPr>
              <a:t>    distrib1(2, 8);       // </a:t>
            </a:r>
            <a:r>
              <a:rPr lang="en-US" dirty="0" err="1">
                <a:latin typeface="Courier" charset="0"/>
                <a:ea typeface="Courier" charset="0"/>
                <a:cs typeface="Courier" charset="0"/>
              </a:rPr>
              <a:t>ints</a:t>
            </a:r>
            <a:r>
              <a:rPr lang="en-US" dirty="0">
                <a:latin typeface="Courier" charset="0"/>
                <a:ea typeface="Courier" charset="0"/>
                <a:cs typeface="Courier" charset="0"/>
              </a:rPr>
              <a:t> 2 to 8</a:t>
            </a:r>
            <a:br>
              <a:rPr lang="en-US" dirty="0">
                <a:latin typeface="Courier" charset="0"/>
                <a:ea typeface="Courier" charset="0"/>
                <a:cs typeface="Courier" charset="0"/>
              </a:rPr>
            </a:br>
            <a:r>
              <a:rPr lang="en-US" dirty="0" err="1">
                <a:latin typeface="Courier" charset="0"/>
                <a:ea typeface="Courier" charset="0"/>
                <a:cs typeface="Courier" charset="0"/>
              </a:rPr>
              <a:t>uniform_real_distribution</a:t>
            </a:r>
            <a:r>
              <a:rPr lang="en-US" dirty="0">
                <a:latin typeface="Courier" charset="0"/>
                <a:ea typeface="Courier" charset="0"/>
                <a:cs typeface="Courier" charset="0"/>
              </a:rPr>
              <a:t>&lt;double&gt;</a:t>
            </a:r>
            <a:br>
              <a:rPr lang="en-US" dirty="0">
                <a:latin typeface="Courier" charset="0"/>
                <a:ea typeface="Courier" charset="0"/>
                <a:cs typeface="Courier" charset="0"/>
              </a:rPr>
            </a:br>
            <a:r>
              <a:rPr lang="en-US" dirty="0">
                <a:latin typeface="Courier" charset="0"/>
                <a:ea typeface="Courier" charset="0"/>
                <a:cs typeface="Courier" charset="0"/>
              </a:rPr>
              <a:t>    distrib2(-3.2, 5.8);  // doubles -3.2 to 5.8</a:t>
            </a:r>
          </a:p>
        </p:txBody>
      </p:sp>
    </p:spTree>
    <p:extLst>
      <p:ext uri="{BB962C8B-B14F-4D97-AF65-F5344CB8AC3E}">
        <p14:creationId xmlns:p14="http://schemas.microsoft.com/office/powerpoint/2010/main" val="421784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Standard Library III [1/2]</a:t>
            </a:r>
          </a:p>
        </p:txBody>
      </p:sp>
      <p:sp>
        <p:nvSpPr>
          <p:cNvPr id="3" name="Content Placeholder 2"/>
          <p:cNvSpPr>
            <a:spLocks noGrp="1"/>
          </p:cNvSpPr>
          <p:nvPr>
            <p:ph idx="1"/>
          </p:nvPr>
        </p:nvSpPr>
        <p:spPr/>
        <p:txBody>
          <a:bodyPr/>
          <a:lstStyle/>
          <a:p>
            <a:pPr marL="0" indent="0">
              <a:buNone/>
            </a:pPr>
            <a:r>
              <a:rPr lang="en-US" dirty="0"/>
              <a:t>A </a:t>
            </a:r>
            <a:r>
              <a:rPr lang="en-US" b="1" dirty="0"/>
              <a:t>lambda function</a:t>
            </a:r>
            <a:r>
              <a:rPr lang="en-US" dirty="0"/>
              <a:t> is a function without a name.</a:t>
            </a:r>
          </a:p>
          <a:p>
            <a:pPr marL="0" indent="0">
              <a:buNone/>
            </a:pPr>
            <a:r>
              <a:rPr lang="en-US" dirty="0"/>
              <a:t>In C++, we begin a lambda function with a pair of brackets (</a:t>
            </a:r>
            <a:r>
              <a:rPr lang="en-US" dirty="0">
                <a:latin typeface="Courier" charset="0"/>
                <a:ea typeface="Courier" charset="0"/>
                <a:cs typeface="Courier" charset="0"/>
              </a:rPr>
              <a:t>[]</a:t>
            </a:r>
            <a:r>
              <a:rPr lang="en-US" dirty="0"/>
              <a:t>), followed by a parameter list in parentheses, and the usual function body. The return type need not be mentioned.</a:t>
            </a:r>
          </a:p>
          <a:p>
            <a:pPr marL="0" indent="0">
              <a:buNone/>
            </a:pPr>
            <a:r>
              <a:rPr lang="en-US" dirty="0">
                <a:latin typeface="Courier" charset="0"/>
                <a:ea typeface="Courier" charset="0"/>
                <a:cs typeface="Courier" charset="0"/>
              </a:rPr>
              <a:t>auto square = [](</a:t>
            </a:r>
            <a:r>
              <a:rPr lang="en-US" dirty="0" err="1">
                <a:latin typeface="Courier" charset="0"/>
                <a:ea typeface="Courier" charset="0"/>
                <a:cs typeface="Courier" charset="0"/>
              </a:rPr>
              <a:t>int</a:t>
            </a:r>
            <a:r>
              <a:rPr lang="en-US" dirty="0">
                <a:latin typeface="Courier" charset="0"/>
                <a:ea typeface="Courier" charset="0"/>
                <a:cs typeface="Courier" charset="0"/>
              </a:rPr>
              <a:t> n) { return n*n; };</a:t>
            </a:r>
            <a:br>
              <a:rPr lang="en-US" dirty="0">
                <a:latin typeface="Courier" charset="0"/>
                <a:ea typeface="Courier" charset="0"/>
                <a:cs typeface="Courier" charset="0"/>
              </a:rPr>
            </a:br>
            <a:br>
              <a:rPr lang="en-US" dirty="0">
                <a:latin typeface="Courier" charset="0"/>
                <a:ea typeface="Courier" charset="0"/>
                <a:cs typeface="Courier" charset="0"/>
              </a:rPr>
            </a:br>
            <a:r>
              <a:rPr lang="en-US" dirty="0" err="1">
                <a:latin typeface="Courier" charset="0"/>
                <a:ea typeface="Courier" charset="0"/>
                <a:cs typeface="Courier" charset="0"/>
              </a:rPr>
              <a:t>int</a:t>
            </a:r>
            <a:r>
              <a:rPr lang="en-US" dirty="0">
                <a:latin typeface="Courier" charset="0"/>
                <a:ea typeface="Courier" charset="0"/>
                <a:cs typeface="Courier" charset="0"/>
              </a:rPr>
              <a:t> k = 7;</a:t>
            </a:r>
            <a:br>
              <a:rPr lang="en-US" dirty="0">
                <a:latin typeface="Courier" charset="0"/>
                <a:ea typeface="Courier" charset="0"/>
                <a:cs typeface="Courier" charset="0"/>
              </a:rPr>
            </a:br>
            <a:r>
              <a:rPr lang="en-US" dirty="0" err="1">
                <a:latin typeface="Courier" charset="0"/>
                <a:ea typeface="Courier" charset="0"/>
                <a:cs typeface="Courier" charset="0"/>
              </a:rPr>
              <a:t>cout</a:t>
            </a:r>
            <a:r>
              <a:rPr lang="en-US" dirty="0">
                <a:latin typeface="Courier" charset="0"/>
                <a:ea typeface="Courier" charset="0"/>
                <a:cs typeface="Courier" charset="0"/>
              </a:rPr>
              <a:t> &lt;&lt; k &lt;&lt; " squared is "</a:t>
            </a:r>
            <a:br>
              <a:rPr lang="en-US" dirty="0">
                <a:latin typeface="Courier" charset="0"/>
                <a:ea typeface="Courier" charset="0"/>
                <a:cs typeface="Courier" charset="0"/>
              </a:rPr>
            </a:br>
            <a:r>
              <a:rPr lang="en-US" dirty="0">
                <a:latin typeface="Courier" charset="0"/>
                <a:ea typeface="Courier" charset="0"/>
                <a:cs typeface="Courier" charset="0"/>
              </a:rPr>
              <a:t>     &lt;&lt; square(k) &lt;&lt; </a:t>
            </a:r>
            <a:r>
              <a:rPr lang="en-US" dirty="0" err="1">
                <a:latin typeface="Courier" charset="0"/>
                <a:ea typeface="Courier" charset="0"/>
                <a:cs typeface="Courier" charset="0"/>
              </a:rPr>
              <a:t>endl</a:t>
            </a:r>
            <a:r>
              <a:rPr lang="en-US" dirty="0">
                <a:latin typeface="Courier" charset="0"/>
                <a:ea typeface="Courier" charset="0"/>
                <a:cs typeface="Courier" charset="0"/>
              </a:rPr>
              <a:t>;</a:t>
            </a:r>
          </a:p>
          <a:p>
            <a:pPr marL="0" indent="0">
              <a:buNone/>
            </a:pPr>
            <a:r>
              <a:rPr lang="en-US" dirty="0"/>
              <a:t>Lambda functions are particularly convenient for passing to other functions.</a:t>
            </a:r>
          </a:p>
        </p:txBody>
      </p:sp>
    </p:spTree>
    <p:extLst>
      <p:ext uri="{BB962C8B-B14F-4D97-AF65-F5344CB8AC3E}">
        <p14:creationId xmlns:p14="http://schemas.microsoft.com/office/powerpoint/2010/main" val="33726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PRNGs — Distributions [3/4]</a:t>
            </a:r>
          </a:p>
        </p:txBody>
      </p:sp>
      <p:sp>
        <p:nvSpPr>
          <p:cNvPr id="3" name="Content Placeholder 2"/>
          <p:cNvSpPr>
            <a:spLocks noGrp="1"/>
          </p:cNvSpPr>
          <p:nvPr>
            <p:ph idx="1"/>
          </p:nvPr>
        </p:nvSpPr>
        <p:spPr/>
        <p:txBody>
          <a:bodyPr/>
          <a:lstStyle/>
          <a:p>
            <a:pPr marL="0" indent="0">
              <a:buNone/>
            </a:pPr>
            <a:r>
              <a:rPr lang="en-US" dirty="0"/>
              <a:t>To generate an actual pseudorandom value, call the distribution object, as if it were a function. Pass the PRNG object as an argument. The return value is the desired number.</a:t>
            </a:r>
          </a:p>
          <a:p>
            <a:pPr marL="0" indent="0">
              <a:buNone/>
            </a:pP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rand_int</a:t>
            </a:r>
            <a:r>
              <a:rPr lang="en-US" dirty="0">
                <a:latin typeface="Courier" charset="0"/>
                <a:ea typeface="Courier" charset="0"/>
                <a:cs typeface="Courier" charset="0"/>
              </a:rPr>
              <a:t> = distrib1(gen);</a:t>
            </a:r>
            <a:br>
              <a:rPr lang="en-US" dirty="0">
                <a:latin typeface="Courier" charset="0"/>
                <a:ea typeface="Courier" charset="0"/>
                <a:cs typeface="Courier" charset="0"/>
              </a:rPr>
            </a:br>
            <a:r>
              <a:rPr lang="en-US" dirty="0">
                <a:latin typeface="Courier" charset="0"/>
                <a:ea typeface="Courier" charset="0"/>
                <a:cs typeface="Courier" charset="0"/>
              </a:rPr>
              <a:t>double </a:t>
            </a:r>
            <a:r>
              <a:rPr lang="en-US" dirty="0" err="1">
                <a:latin typeface="Courier" charset="0"/>
                <a:ea typeface="Courier" charset="0"/>
                <a:cs typeface="Courier" charset="0"/>
              </a:rPr>
              <a:t>rand_double</a:t>
            </a:r>
            <a:r>
              <a:rPr lang="en-US" dirty="0">
                <a:latin typeface="Courier" charset="0"/>
                <a:ea typeface="Courier" charset="0"/>
                <a:cs typeface="Courier" charset="0"/>
              </a:rPr>
              <a:t> = distrib2(gen);</a:t>
            </a:r>
          </a:p>
        </p:txBody>
      </p:sp>
    </p:spTree>
    <p:extLst>
      <p:ext uri="{BB962C8B-B14F-4D97-AF65-F5344CB8AC3E}">
        <p14:creationId xmlns:p14="http://schemas.microsoft.com/office/powerpoint/2010/main" val="21090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PRNGs — Distributions [4/4]</a:t>
            </a:r>
          </a:p>
        </p:txBody>
      </p:sp>
      <p:sp>
        <p:nvSpPr>
          <p:cNvPr id="3" name="Content Placeholder 2"/>
          <p:cNvSpPr>
            <a:spLocks noGrp="1"/>
          </p:cNvSpPr>
          <p:nvPr>
            <p:ph idx="1"/>
          </p:nvPr>
        </p:nvSpPr>
        <p:spPr/>
        <p:txBody>
          <a:bodyPr/>
          <a:lstStyle/>
          <a:p>
            <a:pPr marL="0" indent="0">
              <a:buNone/>
            </a:pPr>
            <a:r>
              <a:rPr lang="en-US" dirty="0"/>
              <a:t>To generate another pseudorandom value, do it again—with the same distribution and the same PRNG. And do not seed again.</a:t>
            </a:r>
          </a:p>
          <a:p>
            <a:pPr marL="0" indent="0">
              <a:buNone/>
            </a:pPr>
            <a:r>
              <a:rPr lang="en-US" dirty="0">
                <a:latin typeface="Courier" charset="0"/>
                <a:ea typeface="Courier" charset="0"/>
                <a:cs typeface="Courier" charset="0"/>
              </a:rPr>
              <a:t>// Print 120 pseudorandom doubles, each in the</a:t>
            </a:r>
            <a:br>
              <a:rPr lang="en-US" dirty="0">
                <a:latin typeface="Courier" charset="0"/>
                <a:ea typeface="Courier" charset="0"/>
                <a:cs typeface="Courier" charset="0"/>
              </a:rPr>
            </a:br>
            <a:r>
              <a:rPr lang="en-US" dirty="0">
                <a:latin typeface="Courier" charset="0"/>
                <a:ea typeface="Courier" charset="0"/>
                <a:cs typeface="Courier" charset="0"/>
              </a:rPr>
              <a:t>// range -3.2 to 5.8.</a:t>
            </a:r>
            <a:br>
              <a:rPr lang="en-US" dirty="0">
                <a:latin typeface="Courier" charset="0"/>
                <a:ea typeface="Courier" charset="0"/>
                <a:cs typeface="Courier" charset="0"/>
              </a:rPr>
            </a:br>
            <a:r>
              <a:rPr lang="en-US" dirty="0">
                <a:latin typeface="Courier" charset="0"/>
                <a:ea typeface="Courier" charset="0"/>
                <a:cs typeface="Courier" charset="0"/>
              </a:rPr>
              <a:t>for (</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i</a:t>
            </a:r>
            <a:r>
              <a:rPr lang="en-US" dirty="0">
                <a:latin typeface="Courier" charset="0"/>
                <a:ea typeface="Courier" charset="0"/>
                <a:cs typeface="Courier" charset="0"/>
              </a:rPr>
              <a:t> = 0; </a:t>
            </a:r>
            <a:r>
              <a:rPr lang="en-US" dirty="0" err="1">
                <a:latin typeface="Courier" charset="0"/>
                <a:ea typeface="Courier" charset="0"/>
                <a:cs typeface="Courier" charset="0"/>
              </a:rPr>
              <a:t>i</a:t>
            </a:r>
            <a:r>
              <a:rPr lang="en-US" dirty="0">
                <a:latin typeface="Courier" charset="0"/>
                <a:ea typeface="Courier" charset="0"/>
                <a:cs typeface="Courier" charset="0"/>
              </a:rPr>
              <a:t> &lt; 120; ++</a:t>
            </a:r>
            <a:r>
              <a:rPr lang="en-US" dirty="0" err="1">
                <a:latin typeface="Courier" charset="0"/>
                <a:ea typeface="Courier" charset="0"/>
                <a:cs typeface="Courier" charset="0"/>
              </a:rPr>
              <a:t>i</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distrib2(gen) &lt;&lt; </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p>
        </p:txBody>
      </p:sp>
    </p:spTree>
    <p:extLst>
      <p:ext uri="{BB962C8B-B14F-4D97-AF65-F5344CB8AC3E}">
        <p14:creationId xmlns:p14="http://schemas.microsoft.com/office/powerpoint/2010/main" val="1565925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PRNGs — Putting It All Together</a:t>
            </a:r>
          </a:p>
        </p:txBody>
      </p:sp>
      <p:sp>
        <p:nvSpPr>
          <p:cNvPr id="3" name="Content Placeholder 2"/>
          <p:cNvSpPr>
            <a:spLocks noGrp="1"/>
          </p:cNvSpPr>
          <p:nvPr>
            <p:ph idx="1"/>
          </p:nvPr>
        </p:nvSpPr>
        <p:spPr/>
        <p:txBody>
          <a:bodyPr/>
          <a:lstStyle/>
          <a:p>
            <a:pPr marL="0" indent="0">
              <a:buNone/>
            </a:pPr>
            <a:r>
              <a:rPr lang="en-US" dirty="0">
                <a:latin typeface="Courier" charset="0"/>
                <a:ea typeface="Courier" charset="0"/>
                <a:cs typeface="Courier" charset="0"/>
              </a:rPr>
              <a:t>#include &lt;random&gt;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random_device</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::mt19937;</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uniform_int_distribution</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err="1">
                <a:latin typeface="Courier" charset="0"/>
                <a:ea typeface="Courier" charset="0"/>
                <a:cs typeface="Courier" charset="0"/>
              </a:rPr>
              <a:t>random_device</a:t>
            </a:r>
            <a:r>
              <a:rPr lang="en-US" dirty="0">
                <a:latin typeface="Courier" charset="0"/>
                <a:ea typeface="Courier" charset="0"/>
                <a:cs typeface="Courier" charset="0"/>
              </a:rPr>
              <a:t> </a:t>
            </a:r>
            <a:r>
              <a:rPr lang="en-US" dirty="0" err="1">
                <a:latin typeface="Courier" charset="0"/>
                <a:ea typeface="Courier" charset="0"/>
                <a:cs typeface="Courier" charset="0"/>
              </a:rPr>
              <a:t>rd</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mt19937 gen(</a:t>
            </a:r>
            <a:r>
              <a:rPr lang="en-US" dirty="0" err="1">
                <a:latin typeface="Courier" charset="0"/>
                <a:ea typeface="Courier" charset="0"/>
                <a:cs typeface="Courier" charset="0"/>
              </a:rPr>
              <a:t>rd</a:t>
            </a:r>
            <a:r>
              <a:rPr lang="en-US" dirty="0">
                <a:latin typeface="Courier" charset="0"/>
                <a:ea typeface="Courier" charset="0"/>
                <a:cs typeface="Courier" charset="0"/>
              </a:rPr>
              <a:t>());  // PRNG, unpredictable seed</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 Distribution for number from 1 to 100</a:t>
            </a:r>
            <a:br>
              <a:rPr lang="en-US" dirty="0">
                <a:latin typeface="Courier" charset="0"/>
                <a:ea typeface="Courier" charset="0"/>
                <a:cs typeface="Courier" charset="0"/>
              </a:rPr>
            </a:br>
            <a:r>
              <a:rPr lang="en-US" dirty="0" err="1">
                <a:latin typeface="Courier" charset="0"/>
                <a:ea typeface="Courier" charset="0"/>
                <a:cs typeface="Courier" charset="0"/>
              </a:rPr>
              <a:t>uniform_int_distribution</a:t>
            </a:r>
            <a:r>
              <a:rPr lang="en-US" dirty="0">
                <a:latin typeface="Courier" charset="0"/>
                <a:ea typeface="Courier" charset="0"/>
                <a:cs typeface="Courier" charset="0"/>
              </a:rPr>
              <a:t>&lt;</a:t>
            </a:r>
            <a:r>
              <a:rPr lang="en-US" dirty="0" err="1">
                <a:latin typeface="Courier" charset="0"/>
                <a:ea typeface="Courier" charset="0"/>
                <a:cs typeface="Courier" charset="0"/>
              </a:rPr>
              <a:t>int</a:t>
            </a:r>
            <a:r>
              <a:rPr lang="en-US" dirty="0">
                <a:latin typeface="Courier" charset="0"/>
                <a:ea typeface="Courier" charset="0"/>
                <a:cs typeface="Courier" charset="0"/>
              </a:rPr>
              <a:t>&gt; </a:t>
            </a:r>
            <a:r>
              <a:rPr lang="en-US" dirty="0" err="1">
                <a:latin typeface="Courier" charset="0"/>
                <a:ea typeface="Courier" charset="0"/>
                <a:cs typeface="Courier" charset="0"/>
              </a:rPr>
              <a:t>distrib</a:t>
            </a:r>
            <a:r>
              <a:rPr lang="en-US" dirty="0">
                <a:latin typeface="Courier" charset="0"/>
                <a:ea typeface="Courier" charset="0"/>
                <a:cs typeface="Courier" charset="0"/>
              </a:rPr>
              <a:t>(1, 100);</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for (</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i</a:t>
            </a:r>
            <a:r>
              <a:rPr lang="en-US" dirty="0">
                <a:latin typeface="Courier" charset="0"/>
                <a:ea typeface="Courier" charset="0"/>
                <a:cs typeface="Courier" charset="0"/>
              </a:rPr>
              <a:t> = 0; </a:t>
            </a:r>
            <a:r>
              <a:rPr lang="en-US" dirty="0" err="1">
                <a:latin typeface="Courier" charset="0"/>
                <a:ea typeface="Courier" charset="0"/>
                <a:cs typeface="Courier" charset="0"/>
              </a:rPr>
              <a:t>i</a:t>
            </a:r>
            <a:r>
              <a:rPr lang="en-US" dirty="0">
                <a:latin typeface="Courier" charset="0"/>
                <a:ea typeface="Courier" charset="0"/>
                <a:cs typeface="Courier" charset="0"/>
              </a:rPr>
              <a:t> &lt; 5; ++</a:t>
            </a:r>
            <a:r>
              <a:rPr lang="en-US" dirty="0" err="1">
                <a:latin typeface="Courier" charset="0"/>
                <a:ea typeface="Courier" charset="0"/>
                <a:cs typeface="Courier" charset="0"/>
              </a:rPr>
              <a:t>i</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randval</a:t>
            </a:r>
            <a:r>
              <a:rPr lang="en-US" dirty="0">
                <a:latin typeface="Courier" charset="0"/>
                <a:ea typeface="Courier" charset="0"/>
                <a:cs typeface="Courier" charset="0"/>
              </a:rPr>
              <a:t> = </a:t>
            </a:r>
            <a:r>
              <a:rPr lang="en-US" dirty="0" err="1">
                <a:latin typeface="Courier" charset="0"/>
                <a:ea typeface="Courier" charset="0"/>
                <a:cs typeface="Courier" charset="0"/>
              </a:rPr>
              <a:t>distrib</a:t>
            </a:r>
            <a:r>
              <a:rPr lang="en-US" dirty="0">
                <a:latin typeface="Courier" charset="0"/>
                <a:ea typeface="Courier" charset="0"/>
                <a:cs typeface="Courier" charset="0"/>
              </a:rPr>
              <a:t>(gen);</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"Value: " &lt;&lt; </a:t>
            </a:r>
            <a:r>
              <a:rPr lang="en-US" dirty="0" err="1">
                <a:latin typeface="Courier" charset="0"/>
                <a:ea typeface="Courier" charset="0"/>
                <a:cs typeface="Courier" charset="0"/>
              </a:rPr>
              <a:t>randval</a:t>
            </a:r>
            <a:r>
              <a:rPr lang="en-US" dirty="0">
                <a:latin typeface="Courier" charset="0"/>
                <a:ea typeface="Courier" charset="0"/>
                <a:cs typeface="Courier" charset="0"/>
              </a:rPr>
              <a:t> &lt;&lt; </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p>
        </p:txBody>
      </p:sp>
      <p:sp>
        <p:nvSpPr>
          <p:cNvPr id="4" name="TextBox 3"/>
          <p:cNvSpPr txBox="1"/>
          <p:nvPr/>
        </p:nvSpPr>
        <p:spPr>
          <a:xfrm>
            <a:off x="4648200" y="1447800"/>
            <a:ext cx="3276600" cy="1077218"/>
          </a:xfrm>
          <a:prstGeom prst="rect">
            <a:avLst/>
          </a:prstGeom>
          <a:noFill/>
          <a:ln w="15875">
            <a:solidFill>
              <a:srgbClr val="989898"/>
            </a:solidFill>
          </a:ln>
        </p:spPr>
        <p:txBody>
          <a:bodyPr wrap="square" rtlCol="0">
            <a:spAutoFit/>
          </a:bodyPr>
          <a:lstStyle/>
          <a:p>
            <a:pPr algn="ctr"/>
            <a:r>
              <a:rPr lang="en-US" sz="1600">
                <a:solidFill>
                  <a:srgbClr val="C00000"/>
                </a:solidFill>
              </a:rPr>
              <a:t>Print 5 </a:t>
            </a:r>
            <a:r>
              <a:rPr lang="en-US" sz="1600" dirty="0">
                <a:solidFill>
                  <a:srgbClr val="C00000"/>
                </a:solidFill>
              </a:rPr>
              <a:t>pseudorandom integers, each 1 to 100. Numbers printed will be different each time the program is run.</a:t>
            </a:r>
          </a:p>
        </p:txBody>
      </p:sp>
    </p:spTree>
    <p:extLst>
      <p:ext uri="{BB962C8B-B14F-4D97-AF65-F5344CB8AC3E}">
        <p14:creationId xmlns:p14="http://schemas.microsoft.com/office/powerpoint/2010/main" val="253735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PRNGs — Passing to an STL Algorithm</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Another way to use a PRNG is to pass it to an STL algorithm.</a:t>
            </a:r>
          </a:p>
          <a:p>
            <a:pPr marL="0" indent="0">
              <a:buNone/>
            </a:pPr>
            <a:r>
              <a:rPr lang="en-US" dirty="0" err="1">
                <a:latin typeface="Courier" charset="0"/>
                <a:ea typeface="Courier" charset="0"/>
                <a:cs typeface="Courier" charset="0"/>
              </a:rPr>
              <a:t>std</a:t>
            </a:r>
            <a:r>
              <a:rPr lang="en-US" dirty="0">
                <a:latin typeface="Courier" charset="0"/>
                <a:ea typeface="Courier" charset="0"/>
                <a:cs typeface="Courier" charset="0"/>
              </a:rPr>
              <a:t>::shuffle</a:t>
            </a:r>
            <a:r>
              <a:rPr lang="en-US" dirty="0">
                <a:ea typeface="Courier" charset="0"/>
                <a:cs typeface="Courier" charset="0"/>
              </a:rPr>
              <a:t>, declared in </a:t>
            </a:r>
            <a:r>
              <a:rPr lang="en-US" dirty="0">
                <a:latin typeface="Courier" charset="0"/>
                <a:ea typeface="Courier" charset="0"/>
                <a:cs typeface="Courier" charset="0"/>
              </a:rPr>
              <a:t>&lt;algorithm&gt;</a:t>
            </a:r>
            <a:r>
              <a:rPr lang="en-US" dirty="0">
                <a:ea typeface="Courier" charset="0"/>
                <a:cs typeface="Courier" charset="0"/>
              </a:rPr>
              <a:t>, is given a range (two iterators) and a PRNG object. It randomly shuffles the items in the range, using numbers generated by the PRNG.</a:t>
            </a:r>
          </a:p>
          <a:p>
            <a:pPr marL="0" indent="0">
              <a:buNone/>
            </a:pPr>
            <a:r>
              <a:rPr lang="en-US" dirty="0">
                <a:latin typeface="Courier" charset="0"/>
                <a:ea typeface="Courier" charset="0"/>
                <a:cs typeface="Courier" charset="0"/>
              </a:rPr>
              <a:t>// gen is a PRNG object (of type mt19937, maybe)</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 Make a dataset: the integers 0-99, in order</a:t>
            </a:r>
            <a:br>
              <a:rPr lang="en-US" dirty="0">
                <a:latin typeface="Courier" charset="0"/>
                <a:ea typeface="Courier" charset="0"/>
                <a:cs typeface="Courier" charset="0"/>
              </a:rPr>
            </a:br>
            <a:r>
              <a:rPr lang="en-US" dirty="0">
                <a:latin typeface="Courier" charset="0"/>
                <a:ea typeface="Courier" charset="0"/>
                <a:cs typeface="Courier" charset="0"/>
              </a:rPr>
              <a:t>vector&lt;</a:t>
            </a:r>
            <a:r>
              <a:rPr lang="en-US" dirty="0" err="1">
                <a:latin typeface="Courier" charset="0"/>
                <a:ea typeface="Courier" charset="0"/>
                <a:cs typeface="Courier" charset="0"/>
              </a:rPr>
              <a:t>int</a:t>
            </a:r>
            <a:r>
              <a:rPr lang="en-US" dirty="0">
                <a:latin typeface="Courier" charset="0"/>
                <a:ea typeface="Courier" charset="0"/>
                <a:cs typeface="Courier" charset="0"/>
              </a:rPr>
              <a:t>&gt; data;</a:t>
            </a:r>
            <a:br>
              <a:rPr lang="en-US" dirty="0">
                <a:latin typeface="Courier" charset="0"/>
                <a:ea typeface="Courier" charset="0"/>
                <a:cs typeface="Courier" charset="0"/>
              </a:rPr>
            </a:br>
            <a:r>
              <a:rPr lang="en-US" dirty="0">
                <a:latin typeface="Courier" charset="0"/>
                <a:ea typeface="Courier" charset="0"/>
                <a:cs typeface="Courier" charset="0"/>
              </a:rPr>
              <a:t>for (</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i</a:t>
            </a:r>
            <a:r>
              <a:rPr lang="en-US" dirty="0">
                <a:latin typeface="Courier" charset="0"/>
                <a:ea typeface="Courier" charset="0"/>
                <a:cs typeface="Courier" charset="0"/>
              </a:rPr>
              <a:t> = 0; </a:t>
            </a:r>
            <a:r>
              <a:rPr lang="en-US" dirty="0" err="1">
                <a:latin typeface="Courier" charset="0"/>
                <a:ea typeface="Courier" charset="0"/>
                <a:cs typeface="Courier" charset="0"/>
              </a:rPr>
              <a:t>i</a:t>
            </a:r>
            <a:r>
              <a:rPr lang="en-US" dirty="0">
                <a:latin typeface="Courier" charset="0"/>
                <a:ea typeface="Courier" charset="0"/>
                <a:cs typeface="Courier" charset="0"/>
              </a:rPr>
              <a:t> &lt; 100; ++</a:t>
            </a:r>
            <a:r>
              <a:rPr lang="en-US" dirty="0" err="1">
                <a:latin typeface="Courier" charset="0"/>
                <a:ea typeface="Courier" charset="0"/>
                <a:cs typeface="Courier" charset="0"/>
              </a:rPr>
              <a:t>i</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data.push_back</a:t>
            </a:r>
            <a:r>
              <a:rPr lang="en-US" dirty="0">
                <a:latin typeface="Courier" charset="0"/>
                <a:ea typeface="Courier" charset="0"/>
                <a:cs typeface="Courier" charset="0"/>
              </a:rPr>
              <a:t>(</a:t>
            </a:r>
            <a:r>
              <a:rPr lang="en-US" dirty="0" err="1">
                <a:latin typeface="Courier" charset="0"/>
                <a:ea typeface="Courier" charset="0"/>
                <a:cs typeface="Courier" charset="0"/>
              </a:rPr>
              <a:t>i</a:t>
            </a:r>
            <a:r>
              <a:rPr lang="en-US" dirty="0">
                <a:latin typeface="Courier" charset="0"/>
                <a:ea typeface="Courier" charset="0"/>
                <a:cs typeface="Courier" charset="0"/>
              </a:rPr>
              <a:t>);</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 (Pseudo-)randomly shuffle this dataset</a:t>
            </a:r>
            <a:br>
              <a:rPr lang="en-US" dirty="0">
                <a:latin typeface="Courier" charset="0"/>
                <a:ea typeface="Courier" charset="0"/>
                <a:cs typeface="Courier" charset="0"/>
              </a:rPr>
            </a:br>
            <a:r>
              <a:rPr lang="en-US" dirty="0">
                <a:latin typeface="Courier" charset="0"/>
                <a:ea typeface="Courier" charset="0"/>
                <a:cs typeface="Courier" charset="0"/>
              </a:rPr>
              <a:t>shuffle(begin(data), end(data), gen);</a:t>
            </a:r>
          </a:p>
        </p:txBody>
      </p:sp>
    </p:spTree>
    <p:extLst>
      <p:ext uri="{BB962C8B-B14F-4D97-AF65-F5344CB8AC3E}">
        <p14:creationId xmlns:p14="http://schemas.microsoft.com/office/powerpoint/2010/main" val="1066919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Standard Library III [2/2]</a:t>
            </a:r>
          </a:p>
        </p:txBody>
      </p:sp>
      <p:sp>
        <p:nvSpPr>
          <p:cNvPr id="3" name="Content Placeholder 2"/>
          <p:cNvSpPr>
            <a:spLocks noGrp="1"/>
          </p:cNvSpPr>
          <p:nvPr>
            <p:ph idx="1"/>
          </p:nvPr>
        </p:nvSpPr>
        <p:spPr/>
        <p:txBody>
          <a:bodyPr/>
          <a:lstStyle/>
          <a:p>
            <a:pPr marL="0" indent="0">
              <a:buNone/>
            </a:pPr>
            <a:r>
              <a:rPr lang="en-US" dirty="0"/>
              <a:t>Some STL algorithms take functions as arguments.</a:t>
            </a:r>
          </a:p>
          <a:p>
            <a:pPr lvl="1"/>
            <a:r>
              <a:rPr lang="en-US" dirty="0" err="1">
                <a:latin typeface="Courier" charset="0"/>
                <a:ea typeface="Courier" charset="0"/>
                <a:cs typeface="Courier" charset="0"/>
              </a:rPr>
              <a:t>find_if</a:t>
            </a:r>
            <a:r>
              <a:rPr lang="en-US" dirty="0">
                <a:ea typeface="Courier" charset="0"/>
                <a:cs typeface="Courier" charset="0"/>
              </a:rPr>
              <a:t> does Sequential Search. It takes a range and a function that returns </a:t>
            </a:r>
            <a:r>
              <a:rPr lang="en-US" dirty="0">
                <a:latin typeface="Courier" charset="0"/>
                <a:ea typeface="Courier" charset="0"/>
                <a:cs typeface="Courier" charset="0"/>
              </a:rPr>
              <a:t>bool</a:t>
            </a:r>
            <a:r>
              <a:rPr lang="en-US" dirty="0">
                <a:ea typeface="Courier" charset="0"/>
                <a:cs typeface="Courier" charset="0"/>
              </a:rPr>
              <a:t> (a </a:t>
            </a:r>
            <a:r>
              <a:rPr lang="en-US" b="1" dirty="0">
                <a:ea typeface="Courier" charset="0"/>
                <a:cs typeface="Courier" charset="0"/>
              </a:rPr>
              <a:t>predicate</a:t>
            </a:r>
            <a:r>
              <a:rPr lang="en-US" dirty="0">
                <a:ea typeface="Courier" charset="0"/>
                <a:cs typeface="Courier" charset="0"/>
              </a:rPr>
              <a:t>). It returns the first item in the range for which the predicate returns </a:t>
            </a:r>
            <a:r>
              <a:rPr lang="en-US" dirty="0">
                <a:latin typeface="Courier" charset="0"/>
                <a:ea typeface="Courier" charset="0"/>
                <a:cs typeface="Courier" charset="0"/>
              </a:rPr>
              <a:t>true</a:t>
            </a:r>
            <a:r>
              <a:rPr lang="en-US" dirty="0">
                <a:ea typeface="Courier" charset="0"/>
                <a:cs typeface="Courier" charset="0"/>
              </a:rPr>
              <a:t>; if none is found, it returns the “end” iterator for the range.</a:t>
            </a:r>
          </a:p>
          <a:p>
            <a:pPr marL="0" indent="0">
              <a:buNone/>
            </a:pPr>
            <a:r>
              <a:rPr lang="en-US" dirty="0">
                <a:ea typeface="Courier" charset="0"/>
                <a:cs typeface="Courier" charset="0"/>
              </a:rPr>
              <a:t>Some STL algorithms take optional function arguments.</a:t>
            </a:r>
          </a:p>
          <a:p>
            <a:pPr lvl="1"/>
            <a:r>
              <a:rPr lang="en-US" dirty="0">
                <a:latin typeface="Courier" charset="0"/>
                <a:ea typeface="Courier" charset="0"/>
                <a:cs typeface="Courier" charset="0"/>
              </a:rPr>
              <a:t>sort</a:t>
            </a:r>
            <a:r>
              <a:rPr lang="en-US" dirty="0">
                <a:ea typeface="Courier" charset="0"/>
                <a:cs typeface="Courier" charset="0"/>
              </a:rPr>
              <a:t> takes an optional third argument: a </a:t>
            </a:r>
            <a:r>
              <a:rPr lang="en-US" b="1" dirty="0">
                <a:ea typeface="Courier" charset="0"/>
                <a:cs typeface="Courier" charset="0"/>
              </a:rPr>
              <a:t>comparison function</a:t>
            </a:r>
            <a:r>
              <a:rPr lang="en-US" dirty="0">
                <a:ea typeface="Courier" charset="0"/>
                <a:cs typeface="Courier" charset="0"/>
              </a:rPr>
              <a:t>. This takes two items from the range and returns </a:t>
            </a:r>
            <a:r>
              <a:rPr lang="en-US" dirty="0">
                <a:latin typeface="Courier" charset="0"/>
                <a:ea typeface="Courier" charset="0"/>
                <a:cs typeface="Courier" charset="0"/>
              </a:rPr>
              <a:t>true</a:t>
            </a:r>
            <a:r>
              <a:rPr lang="en-US" dirty="0">
                <a:ea typeface="Courier" charset="0"/>
                <a:cs typeface="Courier" charset="0"/>
              </a:rPr>
              <a:t> if the first should be before the second.</a:t>
            </a:r>
          </a:p>
          <a:p>
            <a:pPr marL="0" indent="0">
              <a:buNone/>
            </a:pPr>
            <a:r>
              <a:rPr lang="en-US" dirty="0">
                <a:latin typeface="Courier" charset="0"/>
                <a:ea typeface="Courier" charset="0"/>
                <a:cs typeface="Courier" charset="0"/>
              </a:rPr>
              <a:t>vector&lt;double&gt; </a:t>
            </a:r>
            <a:r>
              <a:rPr lang="en-US" dirty="0" err="1">
                <a:latin typeface="Courier" charset="0"/>
                <a:ea typeface="Courier" charset="0"/>
                <a:cs typeface="Courier" charset="0"/>
              </a:rPr>
              <a:t>vv</a:t>
            </a:r>
            <a:r>
              <a:rPr lang="en-US" dirty="0">
                <a:latin typeface="Courier" charset="0"/>
                <a:ea typeface="Courier" charset="0"/>
                <a:cs typeface="Courier" charset="0"/>
              </a:rPr>
              <a:t>;</a:t>
            </a:r>
            <a:br>
              <a:rPr lang="en-US" dirty="0">
                <a:latin typeface="Courier" charset="0"/>
                <a:ea typeface="Courier" charset="0"/>
                <a:cs typeface="Courier" charset="0"/>
              </a:rPr>
            </a:br>
            <a:r>
              <a:rPr lang="mr-IN"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sort(begin(</a:t>
            </a:r>
            <a:r>
              <a:rPr lang="en-US" dirty="0" err="1">
                <a:latin typeface="Courier" charset="0"/>
                <a:ea typeface="Courier" charset="0"/>
                <a:cs typeface="Courier" charset="0"/>
              </a:rPr>
              <a:t>vv</a:t>
            </a:r>
            <a:r>
              <a:rPr lang="en-US" dirty="0">
                <a:latin typeface="Courier" charset="0"/>
                <a:ea typeface="Courier" charset="0"/>
                <a:cs typeface="Courier" charset="0"/>
              </a:rPr>
              <a:t>), end(</a:t>
            </a:r>
            <a:r>
              <a:rPr lang="en-US" dirty="0" err="1">
                <a:latin typeface="Courier" charset="0"/>
                <a:ea typeface="Courier" charset="0"/>
                <a:cs typeface="Courier" charset="0"/>
              </a:rPr>
              <a:t>vv</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[](double a, double b) { return a &gt; b; });</a:t>
            </a:r>
          </a:p>
        </p:txBody>
      </p:sp>
    </p:spTree>
    <p:extLst>
      <p:ext uri="{BB962C8B-B14F-4D97-AF65-F5344CB8AC3E}">
        <p14:creationId xmlns:p14="http://schemas.microsoft.com/office/powerpoint/2010/main" val="74263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Namespaces — Introduction</a:t>
            </a:r>
          </a:p>
        </p:txBody>
      </p:sp>
      <p:sp>
        <p:nvSpPr>
          <p:cNvPr id="3" name="Content Placeholder 2"/>
          <p:cNvSpPr>
            <a:spLocks noGrp="1"/>
          </p:cNvSpPr>
          <p:nvPr>
            <p:ph idx="1"/>
          </p:nvPr>
        </p:nvSpPr>
        <p:spPr/>
        <p:txBody>
          <a:bodyPr/>
          <a:lstStyle/>
          <a:p>
            <a:pPr marL="0" indent="0">
              <a:buNone/>
            </a:pPr>
            <a:r>
              <a:rPr lang="en-US" dirty="0"/>
              <a:t>In computer programming it is often the case that we are not allowed to declare multiple things with the same identifier (name). In order to prevent such </a:t>
            </a:r>
            <a:r>
              <a:rPr lang="en-US" b="1" dirty="0"/>
              <a:t>name conflicts</a:t>
            </a:r>
            <a:r>
              <a:rPr lang="en-US" dirty="0"/>
              <a:t>, C++ allows an identifier to be placed in a </a:t>
            </a:r>
            <a:r>
              <a:rPr lang="en-US" b="1" dirty="0"/>
              <a:t>namespace</a:t>
            </a:r>
            <a:r>
              <a:rPr lang="en-US" dirty="0"/>
              <a:t>.</a:t>
            </a:r>
          </a:p>
          <a:p>
            <a:pPr marL="0" indent="0">
              <a:buNone/>
            </a:pPr>
            <a:r>
              <a:rPr lang="en-US" dirty="0"/>
              <a:t>If we write </a:t>
            </a:r>
            <a:r>
              <a:rPr lang="en-US" dirty="0" err="1">
                <a:latin typeface="Courier"/>
                <a:cs typeface="Courier"/>
              </a:rPr>
              <a:t>nnn</a:t>
            </a:r>
            <a:r>
              <a:rPr lang="en-US" dirty="0">
                <a:latin typeface="Courier"/>
                <a:cs typeface="Courier"/>
              </a:rPr>
              <a:t>::xyz</a:t>
            </a:r>
            <a:r>
              <a:rPr lang="en-US" dirty="0"/>
              <a:t>, then we are referring to the identifier </a:t>
            </a:r>
            <a:r>
              <a:rPr lang="en-US" dirty="0">
                <a:latin typeface="Courier"/>
                <a:cs typeface="Courier"/>
              </a:rPr>
              <a:t>xyz</a:t>
            </a:r>
            <a:r>
              <a:rPr lang="en-US" dirty="0"/>
              <a:t>, which lies in the namespace </a:t>
            </a:r>
            <a:r>
              <a:rPr lang="en-US" dirty="0" err="1">
                <a:latin typeface="Courier"/>
                <a:cs typeface="Courier"/>
              </a:rPr>
              <a:t>nnn</a:t>
            </a:r>
            <a:r>
              <a:rPr lang="en-US" dirty="0"/>
              <a:t>. It may be a problem to name two different things </a:t>
            </a:r>
            <a:r>
              <a:rPr lang="en-US" dirty="0">
                <a:latin typeface="Courier"/>
                <a:cs typeface="Courier"/>
              </a:rPr>
              <a:t>xyz</a:t>
            </a:r>
            <a:r>
              <a:rPr lang="en-US" dirty="0"/>
              <a:t>. But it is not a problem for one thing to be named </a:t>
            </a:r>
            <a:r>
              <a:rPr lang="en-US" dirty="0">
                <a:latin typeface="Courier"/>
                <a:cs typeface="Courier"/>
              </a:rPr>
              <a:t>cat::xyz</a:t>
            </a:r>
            <a:r>
              <a:rPr lang="en-US" dirty="0"/>
              <a:t>, another to be </a:t>
            </a:r>
            <a:r>
              <a:rPr lang="en-US" dirty="0">
                <a:latin typeface="Courier"/>
                <a:cs typeface="Courier"/>
              </a:rPr>
              <a:t>dog::xyz</a:t>
            </a:r>
            <a:r>
              <a:rPr lang="en-US" dirty="0"/>
              <a:t>, another to be </a:t>
            </a:r>
            <a:r>
              <a:rPr lang="en-US" dirty="0">
                <a:latin typeface="Courier"/>
                <a:cs typeface="Courier"/>
              </a:rPr>
              <a:t>zebra::xyz</a:t>
            </a:r>
            <a:r>
              <a:rPr lang="en-US" dirty="0"/>
              <a:t>, and another to be simply </a:t>
            </a:r>
            <a:r>
              <a:rPr lang="en-US" dirty="0">
                <a:latin typeface="Courier"/>
                <a:cs typeface="Courier"/>
              </a:rPr>
              <a:t>xyz</a:t>
            </a:r>
            <a:r>
              <a:rPr lang="en-US" dirty="0"/>
              <a:t>.</a:t>
            </a:r>
          </a:p>
          <a:p>
            <a:pPr marL="0" indent="0">
              <a:buNone/>
            </a:pPr>
            <a:r>
              <a:rPr lang="en-US" dirty="0"/>
              <a:t>Most of the C++ Standard Library headers place all of the identifiers they declare into the namespace </a:t>
            </a:r>
            <a:r>
              <a:rPr lang="en-US" dirty="0" err="1">
                <a:latin typeface="Courier"/>
                <a:cs typeface="Courier"/>
              </a:rPr>
              <a:t>std</a:t>
            </a:r>
            <a:r>
              <a:rPr lang="en-US" dirty="0"/>
              <a:t>—short for “standard”. There are three methods for making use of such identifiers.</a:t>
            </a:r>
          </a:p>
        </p:txBody>
      </p:sp>
    </p:spTree>
    <p:extLst>
      <p:ext uri="{BB962C8B-B14F-4D97-AF65-F5344CB8AC3E}">
        <p14:creationId xmlns:p14="http://schemas.microsoft.com/office/powerpoint/2010/main" val="202458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Namespaces — Method #1</a:t>
            </a:r>
          </a:p>
        </p:txBody>
      </p:sp>
      <p:sp>
        <p:nvSpPr>
          <p:cNvPr id="3" name="Content Placeholder 2"/>
          <p:cNvSpPr>
            <a:spLocks noGrp="1"/>
          </p:cNvSpPr>
          <p:nvPr>
            <p:ph idx="1"/>
          </p:nvPr>
        </p:nvSpPr>
        <p:spPr/>
        <p:txBody>
          <a:bodyPr/>
          <a:lstStyle/>
          <a:p>
            <a:pPr marL="0" indent="0">
              <a:buNone/>
            </a:pPr>
            <a:r>
              <a:rPr lang="en-US" dirty="0"/>
              <a:t>Method #1 is to prefix an identifier with “</a:t>
            </a:r>
            <a:r>
              <a:rPr lang="en-US" dirty="0" err="1">
                <a:latin typeface="Courier"/>
                <a:cs typeface="Courier"/>
              </a:rPr>
              <a:t>std</a:t>
            </a:r>
            <a:r>
              <a:rPr lang="en-US" dirty="0">
                <a:latin typeface="Courier"/>
                <a:cs typeface="Courier"/>
              </a:rPr>
              <a:t>::</a:t>
            </a:r>
            <a:r>
              <a:rPr lang="en-US" dirty="0"/>
              <a:t>” each time it is used.</a:t>
            </a:r>
          </a:p>
          <a:p>
            <a:pPr marL="0" indent="0">
              <a:buNone/>
            </a:pPr>
            <a:r>
              <a:rPr lang="en-US" dirty="0">
                <a:latin typeface="Courier"/>
                <a:cs typeface="Courier"/>
              </a:rPr>
              <a:t>#include &lt;</a:t>
            </a:r>
            <a:r>
              <a:rPr lang="en-US" dirty="0" err="1">
                <a:latin typeface="Courier"/>
                <a:cs typeface="Courier"/>
              </a:rPr>
              <a:t>iostream</a:t>
            </a:r>
            <a:r>
              <a:rPr lang="en-US" dirty="0">
                <a:latin typeface="Courier"/>
                <a:cs typeface="Courier"/>
              </a:rPr>
              <a:t>&gt;  // For </a:t>
            </a:r>
            <a:r>
              <a:rPr lang="en-US" dirty="0" err="1">
                <a:latin typeface="Courier"/>
                <a:cs typeface="Courier"/>
              </a:rPr>
              <a:t>std</a:t>
            </a:r>
            <a:r>
              <a:rPr lang="en-US" dirty="0">
                <a:latin typeface="Courier"/>
                <a:cs typeface="Courier"/>
              </a:rPr>
              <a:t>::</a:t>
            </a:r>
            <a:r>
              <a:rPr lang="en-US" dirty="0" err="1">
                <a:latin typeface="Courier"/>
                <a:cs typeface="Courier"/>
              </a:rPr>
              <a:t>cout</a:t>
            </a:r>
            <a:r>
              <a:rPr lang="en-US" dirty="0">
                <a:latin typeface="Courier"/>
                <a:cs typeface="Courier"/>
              </a:rPr>
              <a:t>, </a:t>
            </a:r>
            <a:r>
              <a:rPr lang="en-US" dirty="0" err="1">
                <a:latin typeface="Courier"/>
                <a:cs typeface="Courier"/>
              </a:rPr>
              <a:t>std</a:t>
            </a:r>
            <a:r>
              <a:rPr lang="en-US" dirty="0">
                <a:latin typeface="Courier"/>
                <a:cs typeface="Courier"/>
              </a:rPr>
              <a:t>::</a:t>
            </a:r>
            <a:r>
              <a:rPr lang="en-US" dirty="0" err="1">
                <a:latin typeface="Courier"/>
                <a:cs typeface="Courier"/>
              </a:rPr>
              <a:t>endl</a:t>
            </a:r>
            <a:br>
              <a:rPr lang="en-US" dirty="0">
                <a:latin typeface="Courier"/>
                <a:cs typeface="Courier"/>
              </a:rPr>
            </a:br>
            <a:r>
              <a:rPr lang="en-US" dirty="0">
                <a:latin typeface="Courier"/>
                <a:cs typeface="Courier"/>
              </a:rPr>
              <a:t>…</a:t>
            </a:r>
            <a:br>
              <a:rPr lang="en-US" dirty="0">
                <a:latin typeface="Courier"/>
                <a:cs typeface="Courier"/>
              </a:rPr>
            </a:br>
            <a:r>
              <a:rPr lang="en-US" dirty="0" err="1">
                <a:latin typeface="Courier"/>
                <a:cs typeface="Courier"/>
              </a:rPr>
              <a:t>std</a:t>
            </a:r>
            <a:r>
              <a:rPr lang="en-US" dirty="0">
                <a:latin typeface="Courier"/>
                <a:cs typeface="Courier"/>
              </a:rPr>
              <a:t>::</a:t>
            </a:r>
            <a:r>
              <a:rPr lang="en-US" dirty="0" err="1">
                <a:latin typeface="Courier"/>
                <a:cs typeface="Courier"/>
              </a:rPr>
              <a:t>cout</a:t>
            </a:r>
            <a:r>
              <a:rPr lang="en-US" dirty="0">
                <a:latin typeface="Courier"/>
                <a:cs typeface="Courier"/>
              </a:rPr>
              <a:t> &lt;&lt; "Hi!" &lt;&lt; </a:t>
            </a:r>
            <a:r>
              <a:rPr lang="en-US" dirty="0" err="1">
                <a:latin typeface="Courier"/>
                <a:cs typeface="Courier"/>
              </a:rPr>
              <a:t>std</a:t>
            </a:r>
            <a:r>
              <a:rPr lang="en-US" dirty="0">
                <a:latin typeface="Courier"/>
                <a:cs typeface="Courier"/>
              </a:rPr>
              <a:t>::</a:t>
            </a:r>
            <a:r>
              <a:rPr lang="en-US" dirty="0" err="1">
                <a:latin typeface="Courier"/>
                <a:cs typeface="Courier"/>
              </a:rPr>
              <a:t>endl</a:t>
            </a:r>
            <a:r>
              <a:rPr lang="en-US" dirty="0">
                <a:latin typeface="Courier"/>
                <a:cs typeface="Courier"/>
              </a:rPr>
              <a:t>;</a:t>
            </a:r>
          </a:p>
        </p:txBody>
      </p:sp>
    </p:spTree>
    <p:extLst>
      <p:ext uri="{BB962C8B-B14F-4D97-AF65-F5344CB8AC3E}">
        <p14:creationId xmlns:p14="http://schemas.microsoft.com/office/powerpoint/2010/main" val="194390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Namespaces — Method #2 [1/2]</a:t>
            </a:r>
          </a:p>
        </p:txBody>
      </p:sp>
      <p:sp>
        <p:nvSpPr>
          <p:cNvPr id="3" name="Content Placeholder 2"/>
          <p:cNvSpPr>
            <a:spLocks noGrp="1"/>
          </p:cNvSpPr>
          <p:nvPr>
            <p:ph idx="1"/>
          </p:nvPr>
        </p:nvSpPr>
        <p:spPr/>
        <p:txBody>
          <a:bodyPr/>
          <a:lstStyle/>
          <a:p>
            <a:pPr marL="0" indent="0">
              <a:buNone/>
            </a:pPr>
            <a:r>
              <a:rPr lang="en-US" dirty="0"/>
              <a:t>Method #2 is to do “</a:t>
            </a:r>
            <a:r>
              <a:rPr lang="en-US" dirty="0">
                <a:latin typeface="Courier" charset="0"/>
                <a:ea typeface="Courier" charset="0"/>
                <a:cs typeface="Courier" charset="0"/>
              </a:rPr>
              <a:t>using</a:t>
            </a:r>
            <a:r>
              <a:rPr lang="en-US" dirty="0"/>
              <a:t>” with an identifier, in order to create a non-</a:t>
            </a:r>
            <a:r>
              <a:rPr lang="en-US" dirty="0" err="1"/>
              <a:t>namespaced</a:t>
            </a:r>
            <a:r>
              <a:rPr lang="en-US" dirty="0"/>
              <a:t> version. Saying “</a:t>
            </a:r>
            <a:r>
              <a:rPr lang="en-US" dirty="0">
                <a:latin typeface="Courier" charset="0"/>
                <a:ea typeface="Courier" charset="0"/>
                <a:cs typeface="Courier" charset="0"/>
              </a:rPr>
              <a:t>using </a:t>
            </a:r>
            <a:r>
              <a:rPr lang="en-US" i="1" dirty="0"/>
              <a:t>NAMESP</a:t>
            </a:r>
            <a:r>
              <a:rPr lang="en-US" dirty="0">
                <a:latin typeface="Courier" charset="0"/>
                <a:ea typeface="Courier" charset="0"/>
                <a:cs typeface="Courier" charset="0"/>
              </a:rPr>
              <a:t>::</a:t>
            </a:r>
            <a:r>
              <a:rPr lang="en-US" i="1" dirty="0"/>
              <a:t>ID</a:t>
            </a:r>
            <a:r>
              <a:rPr lang="en-US" dirty="0"/>
              <a:t>;” makes a new identifier </a:t>
            </a:r>
            <a:r>
              <a:rPr lang="en-US" i="1" dirty="0"/>
              <a:t>ID</a:t>
            </a:r>
            <a:r>
              <a:rPr lang="en-US" dirty="0"/>
              <a:t> that is in the current namespace, and that refers to the same thing as </a:t>
            </a:r>
            <a:r>
              <a:rPr lang="en-US" i="1" dirty="0"/>
              <a:t>NAMESP</a:t>
            </a:r>
            <a:r>
              <a:rPr lang="en-US" dirty="0">
                <a:latin typeface="Courier" charset="0"/>
                <a:ea typeface="Courier" charset="0"/>
                <a:cs typeface="Courier" charset="0"/>
              </a:rPr>
              <a:t>::</a:t>
            </a:r>
            <a:r>
              <a:rPr lang="en-US" i="1" dirty="0"/>
              <a:t>ID</a:t>
            </a:r>
            <a:r>
              <a:rPr lang="en-US" dirty="0"/>
              <a:t>.</a:t>
            </a:r>
          </a:p>
          <a:p>
            <a:pPr marL="0" indent="0">
              <a:buNone/>
            </a:pPr>
            <a:r>
              <a:rPr lang="en-US" dirty="0"/>
              <a:t>Method #2 is the one we have been using all semester. Here is an example.</a:t>
            </a:r>
          </a:p>
          <a:p>
            <a:pPr marL="0" indent="0">
              <a:buNone/>
            </a:pPr>
            <a:r>
              <a:rPr lang="en-US" dirty="0">
                <a:latin typeface="Courier" charset="0"/>
                <a:ea typeface="Courier" charset="0"/>
                <a:cs typeface="Courier" charset="0"/>
              </a:rPr>
              <a:t>#include &lt;</a:t>
            </a:r>
            <a:r>
              <a:rPr lang="en-US" dirty="0" err="1">
                <a:latin typeface="Courier" charset="0"/>
                <a:ea typeface="Courier" charset="0"/>
                <a:cs typeface="Courier" charset="0"/>
              </a:rPr>
              <a:t>iostream</a:t>
            </a:r>
            <a:r>
              <a:rPr lang="en-US" dirty="0">
                <a:latin typeface="Courier" charset="0"/>
                <a:ea typeface="Courier" charset="0"/>
                <a:cs typeface="Courier" charset="0"/>
              </a:rPr>
              <a:t>&gt;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cout</a:t>
            </a:r>
            <a:r>
              <a:rPr lang="en-US" dirty="0">
                <a:latin typeface="Courier" charset="0"/>
                <a:ea typeface="Courier" charset="0"/>
                <a:cs typeface="Courier" charset="0"/>
              </a:rPr>
              <a:t>;  // Now </a:t>
            </a:r>
            <a:r>
              <a:rPr lang="en-US" dirty="0" err="1">
                <a:latin typeface="Courier" charset="0"/>
                <a:ea typeface="Courier" charset="0"/>
                <a:cs typeface="Courier" charset="0"/>
              </a:rPr>
              <a:t>cout</a:t>
            </a:r>
            <a:r>
              <a:rPr lang="en-US" dirty="0">
                <a:latin typeface="Courier" charset="0"/>
                <a:ea typeface="Courier" charset="0"/>
                <a:cs typeface="Courier" charset="0"/>
              </a:rPr>
              <a:t> =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cout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endl</a:t>
            </a:r>
            <a:r>
              <a:rPr lang="en-US" dirty="0">
                <a:latin typeface="Courier" charset="0"/>
                <a:ea typeface="Courier" charset="0"/>
                <a:cs typeface="Courier" charset="0"/>
              </a:rPr>
              <a:t>;  // Now </a:t>
            </a:r>
            <a:r>
              <a:rPr lang="en-US" dirty="0" err="1">
                <a:latin typeface="Courier" charset="0"/>
                <a:ea typeface="Courier" charset="0"/>
                <a:cs typeface="Courier" charset="0"/>
              </a:rPr>
              <a:t>endl</a:t>
            </a:r>
            <a:r>
              <a:rPr lang="en-US" dirty="0">
                <a:latin typeface="Courier" charset="0"/>
                <a:ea typeface="Courier" charset="0"/>
                <a:cs typeface="Courier" charset="0"/>
              </a:rPr>
              <a:t> =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endl</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err="1">
                <a:latin typeface="Courier" charset="0"/>
                <a:ea typeface="Courier" charset="0"/>
                <a:cs typeface="Courier" charset="0"/>
              </a:rPr>
              <a:t>cout</a:t>
            </a:r>
            <a:r>
              <a:rPr lang="en-US" dirty="0">
                <a:latin typeface="Courier" charset="0"/>
                <a:ea typeface="Courier" charset="0"/>
                <a:cs typeface="Courier" charset="0"/>
              </a:rPr>
              <a:t> &lt;&lt; "Hi!" &lt;&lt; </a:t>
            </a:r>
            <a:r>
              <a:rPr lang="en-US" dirty="0" err="1">
                <a:latin typeface="Courier" charset="0"/>
                <a:ea typeface="Courier" charset="0"/>
                <a:cs typeface="Courier" charset="0"/>
              </a:rPr>
              <a:t>endl</a:t>
            </a:r>
            <a:r>
              <a:rPr lang="en-US" dirty="0">
                <a:latin typeface="Courier" charset="0"/>
                <a:ea typeface="Courier" charset="0"/>
                <a:cs typeface="Courier" charset="0"/>
              </a:rPr>
              <a:t>;</a:t>
            </a:r>
          </a:p>
        </p:txBody>
      </p:sp>
    </p:spTree>
    <p:extLst>
      <p:ext uri="{BB962C8B-B14F-4D97-AF65-F5344CB8AC3E}">
        <p14:creationId xmlns:p14="http://schemas.microsoft.com/office/powerpoint/2010/main" val="98804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Namespaces — Method #2 [2/2]</a:t>
            </a:r>
          </a:p>
        </p:txBody>
      </p:sp>
      <p:sp>
        <p:nvSpPr>
          <p:cNvPr id="3" name="Content Placeholder 2"/>
          <p:cNvSpPr>
            <a:spLocks noGrp="1"/>
          </p:cNvSpPr>
          <p:nvPr>
            <p:ph idx="1"/>
          </p:nvPr>
        </p:nvSpPr>
        <p:spPr/>
        <p:txBody>
          <a:bodyPr/>
          <a:lstStyle/>
          <a:p>
            <a:pPr marL="0" indent="0">
              <a:buNone/>
            </a:pPr>
            <a:r>
              <a:rPr lang="en-US" dirty="0"/>
              <a:t>Because “</a:t>
            </a:r>
            <a:r>
              <a:rPr lang="en-US" dirty="0">
                <a:latin typeface="Courier" charset="0"/>
                <a:ea typeface="Courier" charset="0"/>
                <a:cs typeface="Courier" charset="0"/>
              </a:rPr>
              <a:t>using</a:t>
            </a:r>
            <a:r>
              <a:rPr lang="en-US" dirty="0"/>
              <a:t>” brings a </a:t>
            </a:r>
            <a:r>
              <a:rPr lang="en-US" dirty="0" err="1"/>
              <a:t>namespaced</a:t>
            </a:r>
            <a:r>
              <a:rPr lang="en-US" dirty="0"/>
              <a:t> identifier into the </a:t>
            </a:r>
            <a:r>
              <a:rPr lang="en-US" i="1" dirty="0"/>
              <a:t>current</a:t>
            </a:r>
            <a:r>
              <a:rPr lang="en-US" dirty="0"/>
              <a:t> namespace, a </a:t>
            </a:r>
            <a:r>
              <a:rPr lang="en-US" dirty="0">
                <a:latin typeface="Courier" charset="0"/>
                <a:ea typeface="Courier" charset="0"/>
                <a:cs typeface="Courier" charset="0"/>
              </a:rPr>
              <a:t>using</a:t>
            </a:r>
            <a:r>
              <a:rPr lang="en-US" dirty="0"/>
              <a:t> inside a function definition only applies inside that function.</a:t>
            </a:r>
          </a:p>
          <a:p>
            <a:pPr marL="0" indent="0">
              <a:buNone/>
            </a:pPr>
            <a:r>
              <a:rPr lang="en-US" dirty="0">
                <a:latin typeface="Courier" charset="0"/>
                <a:ea typeface="Courier" charset="0"/>
                <a:cs typeface="Courier" charset="0"/>
              </a:rPr>
              <a:t>#include &lt;</a:t>
            </a:r>
            <a:r>
              <a:rPr lang="en-US" dirty="0" err="1">
                <a:latin typeface="Courier" charset="0"/>
                <a:ea typeface="Courier" charset="0"/>
                <a:cs typeface="Courier" charset="0"/>
              </a:rPr>
              <a:t>iostream</a:t>
            </a:r>
            <a:r>
              <a:rPr lang="en-US" dirty="0">
                <a:latin typeface="Courier" charset="0"/>
                <a:ea typeface="Courier" charset="0"/>
                <a:cs typeface="Courier" charset="0"/>
              </a:rPr>
              <a:t>&gt;</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void </a:t>
            </a:r>
            <a:r>
              <a:rPr lang="en-US" dirty="0" err="1">
                <a:latin typeface="Courier" charset="0"/>
                <a:ea typeface="Courier" charset="0"/>
                <a:cs typeface="Courier" charset="0"/>
              </a:rPr>
              <a:t>ff</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cout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a:t>
            </a:r>
            <a:r>
              <a:rPr lang="en-US" dirty="0" err="1">
                <a:latin typeface="Courier" charset="0"/>
                <a:ea typeface="Courier" charset="0"/>
                <a:cs typeface="Courier" charset="0"/>
              </a:rPr>
              <a:t>Yo</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p>
          <a:p>
            <a:pPr marL="0" indent="0">
              <a:buNone/>
            </a:pPr>
            <a:r>
              <a:rPr lang="en-US" dirty="0">
                <a:latin typeface="Courier" charset="0"/>
                <a:ea typeface="Courier" charset="0"/>
                <a:cs typeface="Courier" charset="0"/>
              </a:rPr>
              <a:t>void gg()</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a:t>
            </a:r>
            <a:r>
              <a:rPr lang="en-US" dirty="0" err="1">
                <a:latin typeface="Courier" charset="0"/>
                <a:ea typeface="Courier" charset="0"/>
                <a:cs typeface="Courier" charset="0"/>
              </a:rPr>
              <a:t>Blug</a:t>
            </a:r>
            <a:r>
              <a:rPr lang="en-US" dirty="0">
                <a:latin typeface="Courier" charset="0"/>
                <a:ea typeface="Courier" charset="0"/>
                <a:cs typeface="Courier" charset="0"/>
              </a:rPr>
              <a:t>!";  // Does not compile</a:t>
            </a:r>
            <a:br>
              <a:rPr lang="en-US" dirty="0">
                <a:latin typeface="Courier" charset="0"/>
                <a:ea typeface="Courier" charset="0"/>
                <a:cs typeface="Courier" charset="0"/>
              </a:rPr>
            </a:br>
            <a:r>
              <a:rPr lang="en-US" dirty="0">
                <a:latin typeface="Courier" charset="0"/>
                <a:ea typeface="Courier" charset="0"/>
                <a:cs typeface="Courier" charset="0"/>
              </a:rPr>
              <a:t>}</a:t>
            </a:r>
          </a:p>
        </p:txBody>
      </p:sp>
    </p:spTree>
    <p:extLst>
      <p:ext uri="{BB962C8B-B14F-4D97-AF65-F5344CB8AC3E}">
        <p14:creationId xmlns:p14="http://schemas.microsoft.com/office/powerpoint/2010/main" val="185253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Namespaces — Method #3</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Method #3 is one I do not recommend; but you should know how it works. Saying “</a:t>
            </a:r>
            <a:r>
              <a:rPr lang="en-US" dirty="0">
                <a:latin typeface="Courier" charset="0"/>
                <a:ea typeface="Courier" charset="0"/>
                <a:cs typeface="Courier" charset="0"/>
              </a:rPr>
              <a:t>using namespace </a:t>
            </a:r>
            <a:r>
              <a:rPr lang="en-US" i="1" dirty="0">
                <a:ea typeface="Courier" charset="0"/>
                <a:cs typeface="Courier" charset="0"/>
              </a:rPr>
              <a:t>NAMESP</a:t>
            </a:r>
            <a:r>
              <a:rPr lang="en-US" dirty="0">
                <a:latin typeface="Courier" charset="0"/>
                <a:ea typeface="Courier" charset="0"/>
                <a:cs typeface="Courier" charset="0"/>
              </a:rPr>
              <a:t>;</a:t>
            </a:r>
            <a:r>
              <a:rPr lang="en-US" dirty="0">
                <a:ea typeface="Courier" charset="0"/>
                <a:cs typeface="Courier" charset="0"/>
              </a:rPr>
              <a:t>” does a </a:t>
            </a:r>
            <a:r>
              <a:rPr lang="en-US" dirty="0">
                <a:latin typeface="Courier" charset="0"/>
                <a:ea typeface="Courier" charset="0"/>
                <a:cs typeface="Courier" charset="0"/>
              </a:rPr>
              <a:t>using</a:t>
            </a:r>
            <a:r>
              <a:rPr lang="en-US" dirty="0">
                <a:ea typeface="Courier" charset="0"/>
                <a:cs typeface="Courier" charset="0"/>
              </a:rPr>
              <a:t> on every identifier in the namespace. Here is an example.</a:t>
            </a:r>
          </a:p>
          <a:p>
            <a:pPr marL="0" indent="0">
              <a:buNone/>
            </a:pPr>
            <a:r>
              <a:rPr lang="en-US" dirty="0">
                <a:latin typeface="Courier" charset="0"/>
                <a:ea typeface="Courier" charset="0"/>
                <a:cs typeface="Courier" charset="0"/>
              </a:rPr>
              <a:t>#include &lt;</a:t>
            </a:r>
            <a:r>
              <a:rPr lang="en-US" dirty="0" err="1">
                <a:latin typeface="Courier" charset="0"/>
                <a:ea typeface="Courier" charset="0"/>
                <a:cs typeface="Courier" charset="0"/>
              </a:rPr>
              <a:t>iostream</a:t>
            </a:r>
            <a:r>
              <a:rPr lang="en-US" dirty="0">
                <a:latin typeface="Courier" charset="0"/>
                <a:ea typeface="Courier" charset="0"/>
                <a:cs typeface="Courier" charset="0"/>
              </a:rPr>
              <a:t>&gt;  // For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cout</a:t>
            </a:r>
            <a:r>
              <a:rPr lang="en-US" dirty="0">
                <a:latin typeface="Courier" charset="0"/>
                <a:ea typeface="Courier" charset="0"/>
                <a:cs typeface="Courier" charset="0"/>
              </a:rPr>
              <a:t>,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endl</a:t>
            </a:r>
            <a:br>
              <a:rPr lang="en-US" dirty="0">
                <a:latin typeface="Courier" charset="0"/>
                <a:ea typeface="Courier" charset="0"/>
                <a:cs typeface="Courier" charset="0"/>
              </a:rPr>
            </a:br>
            <a:r>
              <a:rPr lang="en-US" dirty="0">
                <a:latin typeface="Courier" charset="0"/>
                <a:ea typeface="Courier" charset="0"/>
                <a:cs typeface="Courier" charset="0"/>
              </a:rPr>
              <a:t>using namespace </a:t>
            </a:r>
            <a:r>
              <a:rPr lang="en-US" dirty="0" err="1">
                <a:latin typeface="Courier" charset="0"/>
                <a:ea typeface="Courier" charset="0"/>
                <a:cs typeface="Courier" charset="0"/>
              </a:rPr>
              <a:t>std</a:t>
            </a:r>
            <a:r>
              <a:rPr lang="en-US" dirty="0">
                <a:latin typeface="Courier" charset="0"/>
                <a:ea typeface="Courier" charset="0"/>
                <a:cs typeface="Courier" charset="0"/>
              </a:rPr>
              <a:t>; // Do not do this!</a:t>
            </a:r>
            <a:br>
              <a:rPr lang="en-US" dirty="0">
                <a:latin typeface="Courier" charset="0"/>
                <a:ea typeface="Courier" charset="0"/>
                <a:cs typeface="Courier" charset="0"/>
              </a:rPr>
            </a:br>
            <a:br>
              <a:rPr lang="en-US" dirty="0">
                <a:latin typeface="Courier" charset="0"/>
                <a:ea typeface="Courier" charset="0"/>
                <a:cs typeface="Courier" charset="0"/>
              </a:rPr>
            </a:br>
            <a:r>
              <a:rPr lang="en-US" dirty="0" err="1">
                <a:latin typeface="Courier" charset="0"/>
                <a:ea typeface="Courier" charset="0"/>
                <a:cs typeface="Courier" charset="0"/>
              </a:rPr>
              <a:t>cout</a:t>
            </a:r>
            <a:r>
              <a:rPr lang="en-US" dirty="0">
                <a:latin typeface="Courier" charset="0"/>
                <a:ea typeface="Courier" charset="0"/>
                <a:cs typeface="Courier" charset="0"/>
              </a:rPr>
              <a:t> &lt;&lt; "Hi" &lt;&lt; </a:t>
            </a:r>
            <a:r>
              <a:rPr lang="en-US" dirty="0" err="1">
                <a:latin typeface="Courier" charset="0"/>
                <a:ea typeface="Courier" charset="0"/>
                <a:cs typeface="Courier" charset="0"/>
              </a:rPr>
              <a:t>endl</a:t>
            </a:r>
            <a:r>
              <a:rPr lang="en-US" dirty="0">
                <a:latin typeface="Courier" charset="0"/>
                <a:ea typeface="Courier" charset="0"/>
                <a:cs typeface="Courier" charset="0"/>
              </a:rPr>
              <a:t>;</a:t>
            </a:r>
          </a:p>
          <a:p>
            <a:pPr marL="0" indent="0">
              <a:buNone/>
            </a:pPr>
            <a:r>
              <a:rPr lang="en-US" dirty="0">
                <a:ea typeface="Courier" charset="0"/>
                <a:cs typeface="Courier" charset="0"/>
              </a:rPr>
              <a:t>The main problem with method #3 is that it leads to </a:t>
            </a:r>
            <a:r>
              <a:rPr lang="en-US" b="1" dirty="0">
                <a:ea typeface="Courier" charset="0"/>
                <a:cs typeface="Courier" charset="0"/>
              </a:rPr>
              <a:t>namespace pollution</a:t>
            </a:r>
            <a:r>
              <a:rPr lang="en-US" dirty="0">
                <a:ea typeface="Courier" charset="0"/>
                <a:cs typeface="Courier" charset="0"/>
              </a:rPr>
              <a:t>. Since every single identifier in the namespace (</a:t>
            </a:r>
            <a:r>
              <a:rPr lang="en-US" dirty="0" err="1">
                <a:latin typeface="Courier" charset="0"/>
                <a:ea typeface="Courier" charset="0"/>
                <a:cs typeface="Courier" charset="0"/>
              </a:rPr>
              <a:t>std</a:t>
            </a:r>
            <a:r>
              <a:rPr lang="en-US" dirty="0">
                <a:ea typeface="Courier" charset="0"/>
                <a:cs typeface="Courier" charset="0"/>
              </a:rPr>
              <a:t> in the above example) is brought out, many possible name conflicts are introduced.</a:t>
            </a:r>
          </a:p>
        </p:txBody>
      </p:sp>
    </p:spTree>
    <p:extLst>
      <p:ext uri="{BB962C8B-B14F-4D97-AF65-F5344CB8AC3E}">
        <p14:creationId xmlns:p14="http://schemas.microsoft.com/office/powerpoint/2010/main" val="1731009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IV</a:t>
            </a:r>
            <a:br>
              <a:rPr lang="en-US" dirty="0"/>
            </a:br>
            <a:r>
              <a:rPr lang="en-US" dirty="0"/>
              <a:t>Namespaces — Mixing Methods</a:t>
            </a:r>
          </a:p>
        </p:txBody>
      </p:sp>
      <p:sp>
        <p:nvSpPr>
          <p:cNvPr id="3" name="Content Placeholder 2"/>
          <p:cNvSpPr>
            <a:spLocks noGrp="1"/>
          </p:cNvSpPr>
          <p:nvPr>
            <p:ph idx="1"/>
          </p:nvPr>
        </p:nvSpPr>
        <p:spPr/>
        <p:txBody>
          <a:bodyPr/>
          <a:lstStyle/>
          <a:p>
            <a:pPr marL="0" indent="0">
              <a:buNone/>
            </a:pPr>
            <a:r>
              <a:rPr lang="en-US" dirty="0"/>
              <a:t>When we do a </a:t>
            </a:r>
            <a:r>
              <a:rPr lang="en-US" dirty="0">
                <a:latin typeface="Courier" charset="0"/>
                <a:ea typeface="Courier" charset="0"/>
                <a:cs typeface="Courier" charset="0"/>
              </a:rPr>
              <a:t>using</a:t>
            </a:r>
            <a:r>
              <a:rPr lang="en-US" dirty="0"/>
              <a:t>, the identifier in the namespace is still there. Also, doing a </a:t>
            </a:r>
            <a:r>
              <a:rPr lang="en-US" dirty="0">
                <a:latin typeface="Courier" charset="0"/>
                <a:ea typeface="Courier" charset="0"/>
                <a:cs typeface="Courier" charset="0"/>
              </a:rPr>
              <a:t>using</a:t>
            </a:r>
            <a:r>
              <a:rPr lang="en-US" dirty="0"/>
              <a:t> with one identifier does not obligate us to do it with others. For example, the following works fine.</a:t>
            </a:r>
          </a:p>
          <a:p>
            <a:pPr marL="0" indent="0">
              <a:buNone/>
            </a:pPr>
            <a:r>
              <a:rPr lang="en-US" dirty="0">
                <a:latin typeface="Courier" charset="0"/>
                <a:ea typeface="Courier" charset="0"/>
                <a:cs typeface="Courier" charset="0"/>
              </a:rPr>
              <a:t>#include &lt;</a:t>
            </a:r>
            <a:r>
              <a:rPr lang="en-US" dirty="0" err="1">
                <a:latin typeface="Courier" charset="0"/>
                <a:ea typeface="Courier" charset="0"/>
                <a:cs typeface="Courier" charset="0"/>
              </a:rPr>
              <a:t>iostream</a:t>
            </a:r>
            <a:r>
              <a:rPr lang="en-US" dirty="0">
                <a:latin typeface="Courier" charset="0"/>
                <a:ea typeface="Courier" charset="0"/>
                <a:cs typeface="Courier" charset="0"/>
              </a:rPr>
              <a:t>&gt;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cout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endl</a:t>
            </a:r>
            <a:r>
              <a:rPr lang="en-US" dirty="0">
                <a:latin typeface="Courier" charset="0"/>
                <a:ea typeface="Courier" charset="0"/>
                <a:cs typeface="Courier" charset="0"/>
              </a:rPr>
              <a:t> also used</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err="1">
                <a:latin typeface="Courier" charset="0"/>
                <a:ea typeface="Courier" charset="0"/>
                <a:cs typeface="Courier" charset="0"/>
              </a:rPr>
              <a:t>cout</a:t>
            </a:r>
            <a:r>
              <a:rPr lang="en-US" dirty="0">
                <a:latin typeface="Courier" charset="0"/>
                <a:ea typeface="Courier" charset="0"/>
                <a:cs typeface="Courier" charset="0"/>
              </a:rPr>
              <a:t> &lt;&lt; "Hi!" &lt;&lt;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cout</a:t>
            </a:r>
            <a:r>
              <a:rPr lang="en-US" dirty="0">
                <a:latin typeface="Courier" charset="0"/>
                <a:ea typeface="Courier" charset="0"/>
                <a:cs typeface="Courier" charset="0"/>
              </a:rPr>
              <a:t> &lt;&lt; "Ho!" &lt;&lt;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endl</a:t>
            </a:r>
            <a:r>
              <a:rPr lang="en-US" dirty="0">
                <a:latin typeface="Courier" charset="0"/>
                <a:ea typeface="Courier" charset="0"/>
                <a:cs typeface="Courier" charset="0"/>
              </a:rPr>
              <a:t>;</a:t>
            </a:r>
          </a:p>
        </p:txBody>
      </p:sp>
    </p:spTree>
    <p:extLst>
      <p:ext uri="{BB962C8B-B14F-4D97-AF65-F5344CB8AC3E}">
        <p14:creationId xmlns:p14="http://schemas.microsoft.com/office/powerpoint/2010/main" val="1288658393"/>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Advantage.thmx</Template>
  <TotalTime>3301</TotalTime>
  <Words>1545</Words>
  <Application>Microsoft Macintosh PowerPoint</Application>
  <PresentationFormat>On-screen Show (4:3)</PresentationFormat>
  <Paragraphs>91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Courier</vt:lpstr>
      <vt:lpstr>Rockwell</vt:lpstr>
      <vt:lpstr>Wingdings</vt:lpstr>
      <vt:lpstr>Advantage</vt:lpstr>
      <vt:lpstr>CS 201 </vt:lpstr>
      <vt:lpstr>Review Standard Library III [1/2]</vt:lpstr>
      <vt:lpstr>Review Standard Library III [2/2]</vt:lpstr>
      <vt:lpstr>Standard Library IV Namespaces — Introduction</vt:lpstr>
      <vt:lpstr>Standard Library IV Namespaces — Method #1</vt:lpstr>
      <vt:lpstr>Standard Library IV Namespaces — Method #2 [1/2]</vt:lpstr>
      <vt:lpstr>Standard Library IV Namespaces — Method #2 [2/2]</vt:lpstr>
      <vt:lpstr>Standard Library IV Namespaces — Method #3</vt:lpstr>
      <vt:lpstr>Standard Library IV Namespaces — Mixing Methods</vt:lpstr>
      <vt:lpstr>Standard Library IV PRNGs — Introduction [1/3]</vt:lpstr>
      <vt:lpstr>Standard Library IV PRNGs — Introduction [2/3]</vt:lpstr>
      <vt:lpstr>Standard Library IV PRNGs — Introduction [3/3]</vt:lpstr>
      <vt:lpstr>Standard Library IV PRNGs — Creating a PRNG</vt:lpstr>
      <vt:lpstr>Standard Library IV PRNGs — Seeding a PRNG [1/4]</vt:lpstr>
      <vt:lpstr>Standard Library IV PRNGs — Seeding a PRNG [2/4]</vt:lpstr>
      <vt:lpstr>Standard Library IV PRNGs — Seeding a PRNG [3/4]</vt:lpstr>
      <vt:lpstr>Standard Library IV PRNGs — Seeding a PRNG [4/4]</vt:lpstr>
      <vt:lpstr>Standard Library IV PRNGs — Distributions [1/4]</vt:lpstr>
      <vt:lpstr>Standard Library IV PRNGs — Distributions [2/4]</vt:lpstr>
      <vt:lpstr>Standard Library IV PRNGs — Distributions [3/4]</vt:lpstr>
      <vt:lpstr>Standard Library IV PRNGs — Distributions [4/4]</vt:lpstr>
      <vt:lpstr>Standard Library IV PRNGs — Putting It All Together</vt:lpstr>
      <vt:lpstr>Standard Library IV PRNGs — Passing to an STL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dc:creator>
  <cp:lastModifiedBy>Chris Hartman</cp:lastModifiedBy>
  <cp:revision>436</cp:revision>
  <dcterms:created xsi:type="dcterms:W3CDTF">2017-08-28T16:16:28Z</dcterms:created>
  <dcterms:modified xsi:type="dcterms:W3CDTF">2018-11-07T17:29:32Z</dcterms:modified>
</cp:coreProperties>
</file>