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75" r:id="rId2"/>
    <p:sldId id="915" r:id="rId3"/>
    <p:sldId id="919" r:id="rId4"/>
    <p:sldId id="921" r:id="rId5"/>
    <p:sldId id="902" r:id="rId6"/>
    <p:sldId id="914" r:id="rId7"/>
    <p:sldId id="922" r:id="rId8"/>
    <p:sldId id="937" r:id="rId9"/>
    <p:sldId id="939" r:id="rId10"/>
    <p:sldId id="940" r:id="rId11"/>
    <p:sldId id="942" r:id="rId12"/>
    <p:sldId id="945" r:id="rId13"/>
    <p:sldId id="926" r:id="rId14"/>
    <p:sldId id="947" r:id="rId15"/>
    <p:sldId id="948" r:id="rId16"/>
    <p:sldId id="950" r:id="rId17"/>
    <p:sldId id="951"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AD9FF"/>
    <a:srgbClr val="3BCC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333"/>
    <p:restoredTop sz="94708"/>
  </p:normalViewPr>
  <p:slideViewPr>
    <p:cSldViewPr snapToObjects="1">
      <p:cViewPr varScale="1">
        <p:scale>
          <a:sx n="88" d="100"/>
          <a:sy n="88" d="100"/>
        </p:scale>
        <p:origin x="976"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339182-2479-1345-8296-6A63D334510D}" type="datetimeFigureOut">
              <a:rPr lang="en-US" smtClean="0"/>
              <a:t>11/9/18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BCA189-65D8-0241-A6DC-946B0E6D6094}" type="slidenum">
              <a:rPr lang="en-US" smtClean="0"/>
              <a:t>‹#›</a:t>
            </a:fld>
            <a:endParaRPr lang="en-US"/>
          </a:p>
        </p:txBody>
      </p:sp>
    </p:spTree>
    <p:extLst>
      <p:ext uri="{BB962C8B-B14F-4D97-AF65-F5344CB8AC3E}">
        <p14:creationId xmlns:p14="http://schemas.microsoft.com/office/powerpoint/2010/main" val="1871567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Autofit/>
          </a:bodyPr>
          <a:lstStyle>
            <a:lvl1pPr>
              <a:defRPr sz="2800"/>
            </a:lvl1pPr>
          </a:lstStyle>
          <a:p>
            <a:r>
              <a:rPr lang="en-US" dirty="0"/>
              <a:t>Click to edit Master title style</a:t>
            </a:r>
            <a:endParaRPr dirty="0"/>
          </a:p>
        </p:txBody>
      </p:sp>
      <p:sp>
        <p:nvSpPr>
          <p:cNvPr id="3" name="Subtitle 2"/>
          <p:cNvSpPr>
            <a:spLocks noGrp="1"/>
          </p:cNvSpPr>
          <p:nvPr>
            <p:ph type="subTitle" idx="1"/>
          </p:nvPr>
        </p:nvSpPr>
        <p:spPr>
          <a:xfrm>
            <a:off x="4800600" y="5562599"/>
            <a:ext cx="4038600" cy="748553"/>
          </a:xfrm>
        </p:spPr>
        <p:txBody>
          <a:bodyPr>
            <a:no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D728701E-CAF4-4159-9B3E-41C86DFFA30D}" type="datetimeFigureOut">
              <a:rPr lang="en-US" smtClean="0"/>
              <a:t>11/9/18</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5" name="Date Placeholder 4"/>
          <p:cNvSpPr>
            <a:spLocks noGrp="1"/>
          </p:cNvSpPr>
          <p:nvPr>
            <p:ph type="dt" sz="half" idx="10"/>
          </p:nvPr>
        </p:nvSpPr>
        <p:spPr/>
        <p:txBody>
          <a:bodyPr/>
          <a:lstStyle/>
          <a:p>
            <a:fld id="{D728701E-CAF4-4159-9B3E-41C86DFFA30D}" type="datetimeFigureOut">
              <a:rPr lang="en-US" smtClean="0"/>
              <a:t>11/9/18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D728701E-CAF4-4159-9B3E-41C86DFFA30D}" type="datetimeFigureOut">
              <a:rPr lang="en-US" smtClean="0"/>
              <a:t>11/9/18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D728701E-CAF4-4159-9B3E-41C86DFFA30D}" type="datetimeFigureOut">
              <a:rPr lang="en-US" smtClean="0"/>
              <a:t>11/9/18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a:t>Click to edit Master title style</a:t>
            </a:r>
            <a:endParaRPr dirty="0"/>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381093" y="3733800"/>
            <a:ext cx="325526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D728701E-CAF4-4159-9B3E-41C86DFFA30D}" type="datetimeFigureOut">
              <a:rPr lang="en-US" smtClean="0"/>
              <a:t>11/9/18</a:t>
            </a:fld>
            <a:endParaRPr lang="en-US"/>
          </a:p>
        </p:txBody>
      </p:sp>
      <p:sp>
        <p:nvSpPr>
          <p:cNvPr id="6" name="Footer Placeholder 5"/>
          <p:cNvSpPr>
            <a:spLocks noGrp="1"/>
          </p:cNvSpPr>
          <p:nvPr>
            <p:ph type="ftr" sz="quarter" idx="11"/>
          </p:nvPr>
        </p:nvSpPr>
        <p:spPr>
          <a:xfrm>
            <a:off x="3859305" y="6423585"/>
            <a:ext cx="3316941" cy="365125"/>
          </a:xfrm>
        </p:spPr>
        <p:txBody>
          <a:bodyPr/>
          <a:lstStyle/>
          <a:p>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4169404" y="3995737"/>
            <a:ext cx="3898272"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D728701E-CAF4-4159-9B3E-41C86DFFA30D}" type="datetimeFigureOut">
              <a:rPr lang="en-US" smtClean="0"/>
              <a:t>11/9/18</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28701E-CAF4-4159-9B3E-41C86DFFA30D}" type="datetimeFigureOut">
              <a:rPr lang="en-US" smtClean="0"/>
              <a:t>11/9/18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D728701E-CAF4-4159-9B3E-41C86DFFA30D}" type="datetimeFigureOut">
              <a:rPr lang="en-US" smtClean="0"/>
              <a:t>11/9/18</a:t>
            </a:fld>
            <a:endParaRPr lang="en-US"/>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a:t>Drag picture to placeholder or click icon to add</a:t>
            </a:r>
            <a:endParaRPr/>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a:t>Drag picture to placeholder or click icon to add</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D728701E-CAF4-4159-9B3E-41C86DFFA30D}" type="datetimeFigureOut">
              <a:rPr lang="en-US" smtClean="0"/>
              <a:t>11/9/18</a:t>
            </a:fld>
            <a:endParaRPr lang="en-US"/>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a:t>Drag picture to placeholder or click icon to add</a:t>
            </a:r>
            <a:endParaRPr/>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a:t>Drag picture to placeholder or click icon to add</a:t>
            </a:r>
            <a:endParaRPr/>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a:t>Drag picture to placeholder or click icon to add</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4953000" y="3995737"/>
            <a:ext cx="3108960"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D728701E-CAF4-4159-9B3E-41C86DFFA30D}" type="datetimeFigureOut">
              <a:rPr lang="en-US" smtClean="0"/>
              <a:t>11/9/18</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a:t>Drag picture to placeholder or click icon to add</a:t>
            </a:r>
            <a:endParaRPr/>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a:t>Drag picture to placeholder or click icon to add</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11/9/18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484094"/>
            <a:ext cx="7556313" cy="963706"/>
          </a:xfrm>
        </p:spPr>
        <p:txBody>
          <a:bodyPr/>
          <a:lstStyle>
            <a:lvl1pPr>
              <a:defRPr sz="2800"/>
            </a:lvl1pPr>
          </a:lstStyle>
          <a:p>
            <a:r>
              <a:rPr lang="en-US" dirty="0"/>
              <a:t>Click to edit Master title style</a:t>
            </a:r>
            <a:endParaRPr dirty="0"/>
          </a:p>
        </p:txBody>
      </p:sp>
      <p:sp>
        <p:nvSpPr>
          <p:cNvPr id="3" name="Content Placeholder 2"/>
          <p:cNvSpPr>
            <a:spLocks noGrp="1"/>
          </p:cNvSpPr>
          <p:nvPr>
            <p:ph idx="1"/>
          </p:nvPr>
        </p:nvSpPr>
        <p:spPr>
          <a:xfrm>
            <a:off x="498474" y="1600200"/>
            <a:ext cx="7556313" cy="472440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11/9/18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11/9/18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11/9/18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D728701E-CAF4-4159-9B3E-41C86DFFA30D}" type="datetimeFigureOut">
              <a:rPr lang="en-US" smtClean="0"/>
              <a:t>11/9/18</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a:t>Drag picture to placeholder or click icon to add</a:t>
            </a:r>
            <a:endParaRPr/>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a:t>Drag picture to placeholder or click icon to add</a:t>
            </a:r>
            <a:endParaRPr/>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spcBef>
                <a:spcPts val="600"/>
              </a:spcBef>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D728701E-CAF4-4159-9B3E-41C86DFFA30D}" type="datetimeFigureOut">
              <a:rPr lang="en-US" smtClean="0"/>
              <a:t>11/9/18</a:t>
            </a:fld>
            <a:endParaRPr lang="en-US"/>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a:xfrm>
            <a:off x="8305800" y="6248774"/>
            <a:ext cx="554038" cy="365125"/>
          </a:xfrm>
        </p:spPr>
        <p:txBody>
          <a:bodyPr/>
          <a:lstStyle/>
          <a:p>
            <a:fld id="{162F1D00-BD13-4404-86B0-79703945A0A7}" type="slidenum">
              <a:rPr lang="en-US" smtClean="0"/>
              <a:t>‹#›</a:t>
            </a:fld>
            <a:endParaRPr lang="en-US"/>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D728701E-CAF4-4159-9B3E-41C86DFFA30D}" type="datetimeFigureOut">
              <a:rPr lang="en-US" smtClean="0"/>
              <a:t>11/9/18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fld id="{D728701E-CAF4-4159-9B3E-41C86DFFA30D}" type="datetimeFigureOut">
              <a:rPr lang="en-US" smtClean="0"/>
              <a:t>11/9/18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2F1D00-BD13-4404-86B0-79703945A0A7}" type="slidenum">
              <a:rPr lang="en-US" smtClean="0"/>
              <a:t>‹#›</a:t>
            </a:fld>
            <a:endParaRPr lang="en-US"/>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D728701E-CAF4-4159-9B3E-41C86DFFA30D}" type="datetimeFigureOut">
              <a:rPr lang="en-US" smtClean="0"/>
              <a:t>11/9/18</a:t>
            </a:fld>
            <a:endParaRPr lang="en-US"/>
          </a:p>
        </p:txBody>
      </p:sp>
      <p:sp>
        <p:nvSpPr>
          <p:cNvPr id="6" name="Footer Placeholder 5"/>
          <p:cNvSpPr>
            <a:spLocks noGrp="1"/>
          </p:cNvSpPr>
          <p:nvPr>
            <p:ph type="ftr" sz="quarter" idx="11"/>
          </p:nvPr>
        </p:nvSpPr>
        <p:spPr/>
        <p:txBody>
          <a:bodyPr/>
          <a:lstStyle/>
          <a:p>
            <a:endParaRPr lang="en-US"/>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162F1D00-BD13-4404-86B0-79703945A0A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D728701E-CAF4-4159-9B3E-41C86DFFA30D}" type="datetimeFigureOut">
              <a:rPr lang="en-US" smtClean="0"/>
              <a:t>11/9/18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a:t>Click to edit Master title style</a:t>
            </a:r>
            <a:endParaRPr/>
          </a:p>
        </p:txBody>
      </p:sp>
      <p:sp>
        <p:nvSpPr>
          <p:cNvPr id="3" name="Text Placeholder 2"/>
          <p:cNvSpPr>
            <a:spLocks noGrp="1"/>
          </p:cNvSpPr>
          <p:nvPr>
            <p:ph type="body" idx="1"/>
          </p:nvPr>
        </p:nvSpPr>
        <p:spPr>
          <a:xfrm>
            <a:off x="498474" y="1752600"/>
            <a:ext cx="7556313" cy="457200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D728701E-CAF4-4159-9B3E-41C86DFFA30D}" type="datetimeFigureOut">
              <a:rPr lang="en-US" smtClean="0"/>
              <a:t>11/9/18</a:t>
            </a:fld>
            <a:endParaRPr lang="en-US" dirty="0"/>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162F1D00-BD13-4404-86B0-79703945A0A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CS 201</a:t>
            </a:r>
            <a:endParaRPr lang="en-US" sz="1800" dirty="0"/>
          </a:p>
        </p:txBody>
      </p:sp>
      <p:sp>
        <p:nvSpPr>
          <p:cNvPr id="3" name="Subtitle 2"/>
          <p:cNvSpPr>
            <a:spLocks noGrp="1"/>
          </p:cNvSpPr>
          <p:nvPr>
            <p:ph type="subTitle" idx="1"/>
          </p:nvPr>
        </p:nvSpPr>
        <p:spPr/>
        <p:txBody>
          <a:bodyPr/>
          <a:lstStyle/>
          <a:p>
            <a:r>
              <a:rPr lang="en-US" dirty="0"/>
              <a:t>Files I</a:t>
            </a:r>
          </a:p>
        </p:txBody>
      </p:sp>
    </p:spTree>
    <p:extLst>
      <p:ext uri="{BB962C8B-B14F-4D97-AF65-F5344CB8AC3E}">
        <p14:creationId xmlns:p14="http://schemas.microsoft.com/office/powerpoint/2010/main" val="517140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Files I</a:t>
            </a:r>
            <a:br>
              <a:rPr lang="en-US" dirty="0"/>
            </a:br>
            <a:r>
              <a:rPr lang="en-US" dirty="0"/>
              <a:t>Kinds of Files [2/2]</a:t>
            </a:r>
          </a:p>
        </p:txBody>
      </p:sp>
      <p:sp>
        <p:nvSpPr>
          <p:cNvPr id="3" name="Content Placeholder 2"/>
          <p:cNvSpPr>
            <a:spLocks noGrp="1"/>
          </p:cNvSpPr>
          <p:nvPr>
            <p:ph idx="1"/>
          </p:nvPr>
        </p:nvSpPr>
        <p:spPr/>
        <p:txBody>
          <a:bodyPr/>
          <a:lstStyle/>
          <a:p>
            <a:pPr marL="0" indent="0">
              <a:buNone/>
            </a:pPr>
            <a:r>
              <a:rPr lang="en-US" dirty="0">
                <a:ea typeface="Courier" charset="0"/>
                <a:cs typeface="Courier" charset="0"/>
              </a:rPr>
              <a:t>Files may also be classified as </a:t>
            </a:r>
            <a:r>
              <a:rPr lang="en-US" b="1" dirty="0">
                <a:ea typeface="Courier" charset="0"/>
                <a:cs typeface="Courier" charset="0"/>
              </a:rPr>
              <a:t>sequential-access</a:t>
            </a:r>
            <a:r>
              <a:rPr lang="en-US" dirty="0">
                <a:ea typeface="Courier" charset="0"/>
                <a:cs typeface="Courier" charset="0"/>
              </a:rPr>
              <a:t> or </a:t>
            </a:r>
            <a:r>
              <a:rPr lang="en-US" b="1" dirty="0">
                <a:ea typeface="Courier" charset="0"/>
                <a:cs typeface="Courier" charset="0"/>
              </a:rPr>
              <a:t>random-access</a:t>
            </a:r>
            <a:r>
              <a:rPr lang="en-US" dirty="0">
                <a:ea typeface="Courier" charset="0"/>
                <a:cs typeface="Courier" charset="0"/>
              </a:rPr>
              <a:t>.</a:t>
            </a:r>
          </a:p>
          <a:p>
            <a:pPr marL="0" indent="0">
              <a:buNone/>
            </a:pPr>
            <a:r>
              <a:rPr lang="en-US" dirty="0">
                <a:ea typeface="Courier" charset="0"/>
                <a:cs typeface="Courier" charset="0"/>
              </a:rPr>
              <a:t>A </a:t>
            </a:r>
            <a:r>
              <a:rPr lang="en-US" b="1" dirty="0">
                <a:ea typeface="Courier" charset="0"/>
                <a:cs typeface="Courier" charset="0"/>
              </a:rPr>
              <a:t>sequential-access</a:t>
            </a:r>
            <a:r>
              <a:rPr lang="en-US" dirty="0">
                <a:ea typeface="Courier" charset="0"/>
                <a:cs typeface="Courier" charset="0"/>
              </a:rPr>
              <a:t> file is intended to be read from start to finish. We do not jump into it somewhere in the middle, because there is no guarantee about where any particular piece of information will be in the file, so we would not know where to jump in.</a:t>
            </a:r>
          </a:p>
          <a:p>
            <a:pPr marL="0" indent="0">
              <a:buNone/>
            </a:pPr>
            <a:r>
              <a:rPr lang="en-US" dirty="0">
                <a:ea typeface="Courier" charset="0"/>
                <a:cs typeface="Courier" charset="0"/>
              </a:rPr>
              <a:t>A </a:t>
            </a:r>
            <a:r>
              <a:rPr lang="en-US" b="1" dirty="0">
                <a:ea typeface="Courier" charset="0"/>
                <a:cs typeface="Courier" charset="0"/>
              </a:rPr>
              <a:t>random-access</a:t>
            </a:r>
            <a:r>
              <a:rPr lang="en-US" dirty="0">
                <a:ea typeface="Courier" charset="0"/>
                <a:cs typeface="Courier" charset="0"/>
              </a:rPr>
              <a:t> file allows for such jumping into the middle. In order to make this work, a random-access file is divided into a number of units, called </a:t>
            </a:r>
            <a:r>
              <a:rPr lang="en-US" b="1" dirty="0">
                <a:ea typeface="Courier" charset="0"/>
                <a:cs typeface="Courier" charset="0"/>
              </a:rPr>
              <a:t>records</a:t>
            </a:r>
            <a:r>
              <a:rPr lang="en-US" dirty="0">
                <a:ea typeface="Courier" charset="0"/>
                <a:cs typeface="Courier" charset="0"/>
              </a:rPr>
              <a:t>, each with exactly the same length.</a:t>
            </a:r>
          </a:p>
          <a:p>
            <a:pPr marL="0" indent="0">
              <a:buNone/>
            </a:pPr>
            <a:r>
              <a:rPr lang="en-US" dirty="0">
                <a:ea typeface="Courier" charset="0"/>
                <a:cs typeface="Courier" charset="0"/>
              </a:rPr>
              <a:t>For now, we will be dealing with sequential-access text files.</a:t>
            </a:r>
          </a:p>
        </p:txBody>
      </p:sp>
    </p:spTree>
    <p:extLst>
      <p:ext uri="{BB962C8B-B14F-4D97-AF65-F5344CB8AC3E}">
        <p14:creationId xmlns:p14="http://schemas.microsoft.com/office/powerpoint/2010/main" val="1870082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Files I</a:t>
            </a:r>
            <a:br>
              <a:rPr lang="en-US" dirty="0"/>
            </a:br>
            <a:r>
              <a:rPr lang="en-US" dirty="0"/>
              <a:t>File Operations [1/2]</a:t>
            </a:r>
          </a:p>
        </p:txBody>
      </p:sp>
      <p:sp>
        <p:nvSpPr>
          <p:cNvPr id="3" name="Content Placeholder 2"/>
          <p:cNvSpPr>
            <a:spLocks noGrp="1"/>
          </p:cNvSpPr>
          <p:nvPr>
            <p:ph idx="1"/>
          </p:nvPr>
        </p:nvSpPr>
        <p:spPr/>
        <p:txBody>
          <a:bodyPr/>
          <a:lstStyle/>
          <a:p>
            <a:pPr marL="0" indent="0">
              <a:buNone/>
            </a:pPr>
            <a:r>
              <a:rPr lang="en-US" dirty="0">
                <a:ea typeface="Courier" charset="0"/>
                <a:cs typeface="Courier" charset="0"/>
              </a:rPr>
              <a:t>There are a number of standard operations on files. Here are operations dealing with a file’s </a:t>
            </a:r>
            <a:r>
              <a:rPr lang="en-US" b="1" dirty="0">
                <a:ea typeface="Courier" charset="0"/>
                <a:cs typeface="Courier" charset="0"/>
              </a:rPr>
              <a:t>content</a:t>
            </a:r>
            <a:r>
              <a:rPr lang="en-US" dirty="0">
                <a:ea typeface="Courier" charset="0"/>
                <a:cs typeface="Courier" charset="0"/>
              </a:rPr>
              <a:t>, that is, the data in it.</a:t>
            </a:r>
          </a:p>
          <a:p>
            <a:pPr marL="0" indent="0">
              <a:buNone/>
            </a:pPr>
            <a:r>
              <a:rPr lang="en-US" b="1" dirty="0">
                <a:ea typeface="Courier" charset="0"/>
                <a:cs typeface="Courier" charset="0"/>
              </a:rPr>
              <a:t>Open</a:t>
            </a:r>
            <a:r>
              <a:rPr lang="en-US" dirty="0"/>
              <a:t>—</a:t>
            </a:r>
            <a:r>
              <a:rPr lang="en-US" dirty="0">
                <a:ea typeface="Courier" charset="0"/>
                <a:cs typeface="Courier" charset="0"/>
              </a:rPr>
              <a:t>Create a connection with a file. Once we have successfully opened a file, the connection exists, and we can access file content multiple times. Opening typically allows us only a restricted set of operations. For example, if we open a file for reading, then we can read from the file, but we may not be able to write to it.</a:t>
            </a:r>
          </a:p>
          <a:p>
            <a:pPr marL="0" indent="0">
              <a:buNone/>
            </a:pPr>
            <a:r>
              <a:rPr lang="en-US" b="1" dirty="0">
                <a:ea typeface="Courier" charset="0"/>
                <a:cs typeface="Courier" charset="0"/>
              </a:rPr>
              <a:t>Read</a:t>
            </a:r>
            <a:r>
              <a:rPr lang="en-US" dirty="0"/>
              <a:t>—</a:t>
            </a:r>
            <a:r>
              <a:rPr lang="en-US" dirty="0">
                <a:ea typeface="Courier" charset="0"/>
                <a:cs typeface="Courier" charset="0"/>
              </a:rPr>
              <a:t>Receive data from an open file.</a:t>
            </a:r>
          </a:p>
          <a:p>
            <a:pPr marL="0" indent="0">
              <a:buNone/>
            </a:pPr>
            <a:r>
              <a:rPr lang="en-US" b="1" dirty="0">
                <a:ea typeface="Courier" charset="0"/>
                <a:cs typeface="Courier" charset="0"/>
              </a:rPr>
              <a:t>Write</a:t>
            </a:r>
            <a:r>
              <a:rPr lang="en-US" dirty="0"/>
              <a:t>—</a:t>
            </a:r>
            <a:r>
              <a:rPr lang="en-US" dirty="0">
                <a:ea typeface="Courier" charset="0"/>
                <a:cs typeface="Courier" charset="0"/>
              </a:rPr>
              <a:t>Send data to an open file.</a:t>
            </a:r>
          </a:p>
        </p:txBody>
      </p:sp>
    </p:spTree>
    <p:extLst>
      <p:ext uri="{BB962C8B-B14F-4D97-AF65-F5344CB8AC3E}">
        <p14:creationId xmlns:p14="http://schemas.microsoft.com/office/powerpoint/2010/main" val="1023756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Files I</a:t>
            </a:r>
            <a:br>
              <a:rPr lang="en-US" dirty="0"/>
            </a:br>
            <a:r>
              <a:rPr lang="en-US" dirty="0"/>
              <a:t>File Operations [2/2]</a:t>
            </a:r>
          </a:p>
        </p:txBody>
      </p:sp>
      <p:sp>
        <p:nvSpPr>
          <p:cNvPr id="3" name="Content Placeholder 2"/>
          <p:cNvSpPr>
            <a:spLocks noGrp="1"/>
          </p:cNvSpPr>
          <p:nvPr>
            <p:ph idx="1"/>
          </p:nvPr>
        </p:nvSpPr>
        <p:spPr/>
        <p:txBody>
          <a:bodyPr/>
          <a:lstStyle/>
          <a:p>
            <a:pPr marL="0" indent="0">
              <a:buNone/>
            </a:pPr>
            <a:r>
              <a:rPr lang="en-US" b="1" dirty="0">
                <a:ea typeface="Courier" charset="0"/>
                <a:cs typeface="Courier" charset="0"/>
              </a:rPr>
              <a:t>Seek</a:t>
            </a:r>
            <a:r>
              <a:rPr lang="en-US" dirty="0"/>
              <a:t>—</a:t>
            </a:r>
            <a:r>
              <a:rPr lang="en-US" dirty="0">
                <a:ea typeface="Courier" charset="0"/>
                <a:cs typeface="Courier" charset="0"/>
              </a:rPr>
              <a:t>Move around within a file. Seeking is a common operation on random-access files. It is not so common on sequential-access files; however, we may seek to the end of a file, in order to </a:t>
            </a:r>
            <a:r>
              <a:rPr lang="en-US" b="1" dirty="0">
                <a:ea typeface="Courier" charset="0"/>
                <a:cs typeface="Courier" charset="0"/>
              </a:rPr>
              <a:t>append</a:t>
            </a:r>
            <a:r>
              <a:rPr lang="en-US" dirty="0">
                <a:ea typeface="Courier" charset="0"/>
                <a:cs typeface="Courier" charset="0"/>
              </a:rPr>
              <a:t> to it: add data without erasing the existing data.</a:t>
            </a:r>
          </a:p>
          <a:p>
            <a:pPr marL="0" indent="0">
              <a:buNone/>
            </a:pPr>
            <a:r>
              <a:rPr lang="en-US" b="1" dirty="0">
                <a:ea typeface="Courier" charset="0"/>
                <a:cs typeface="Courier" charset="0"/>
              </a:rPr>
              <a:t>Flush</a:t>
            </a:r>
            <a:r>
              <a:rPr lang="en-US" dirty="0"/>
              <a:t>—</a:t>
            </a:r>
            <a:r>
              <a:rPr lang="en-US" dirty="0">
                <a:ea typeface="Courier" charset="0"/>
                <a:cs typeface="Courier" charset="0"/>
              </a:rPr>
              <a:t>Make sure all written data have actually been sent to a file. Because connections with files can be very slow, data to write are usually saved up (in a </a:t>
            </a:r>
            <a:r>
              <a:rPr lang="en-US" b="1" dirty="0">
                <a:ea typeface="Courier" charset="0"/>
                <a:cs typeface="Courier" charset="0"/>
              </a:rPr>
              <a:t>buffer</a:t>
            </a:r>
            <a:r>
              <a:rPr lang="en-US" dirty="0">
                <a:ea typeface="Courier" charset="0"/>
                <a:cs typeface="Courier" charset="0"/>
              </a:rPr>
              <a:t>), to be sent to the file in one big bunch. Doing a </a:t>
            </a:r>
            <a:r>
              <a:rPr lang="en-US" b="1" dirty="0">
                <a:ea typeface="Courier" charset="0"/>
                <a:cs typeface="Courier" charset="0"/>
              </a:rPr>
              <a:t>flush</a:t>
            </a:r>
            <a:r>
              <a:rPr lang="en-US" dirty="0">
                <a:ea typeface="Courier" charset="0"/>
                <a:cs typeface="Courier" charset="0"/>
              </a:rPr>
              <a:t> tells the computer</a:t>
            </a:r>
            <a:br>
              <a:rPr lang="en-US" dirty="0">
                <a:ea typeface="Courier" charset="0"/>
                <a:cs typeface="Courier" charset="0"/>
              </a:rPr>
            </a:br>
            <a:r>
              <a:rPr lang="en-US" dirty="0">
                <a:ea typeface="Courier" charset="0"/>
                <a:cs typeface="Courier" charset="0"/>
              </a:rPr>
              <a:t>to stop saving up the data, and send it now.</a:t>
            </a:r>
          </a:p>
          <a:p>
            <a:pPr marL="0" indent="0">
              <a:buNone/>
            </a:pPr>
            <a:r>
              <a:rPr lang="en-US" b="1" dirty="0">
                <a:ea typeface="Courier" charset="0"/>
                <a:cs typeface="Courier" charset="0"/>
              </a:rPr>
              <a:t>Close</a:t>
            </a:r>
            <a:r>
              <a:rPr lang="en-US" dirty="0"/>
              <a:t>—</a:t>
            </a:r>
            <a:r>
              <a:rPr lang="en-US" dirty="0">
                <a:ea typeface="Courier" charset="0"/>
                <a:cs typeface="Courier" charset="0"/>
              </a:rPr>
              <a:t>Shut down a connection with a file. All access to file content begins with an </a:t>
            </a:r>
            <a:r>
              <a:rPr lang="en-US" b="1" dirty="0">
                <a:ea typeface="Courier" charset="0"/>
                <a:cs typeface="Courier" charset="0"/>
              </a:rPr>
              <a:t>open</a:t>
            </a:r>
            <a:r>
              <a:rPr lang="en-US" dirty="0">
                <a:ea typeface="Courier" charset="0"/>
                <a:cs typeface="Courier" charset="0"/>
              </a:rPr>
              <a:t> operation, and ends with a </a:t>
            </a:r>
            <a:r>
              <a:rPr lang="en-US" b="1" dirty="0">
                <a:ea typeface="Courier" charset="0"/>
                <a:cs typeface="Courier" charset="0"/>
              </a:rPr>
              <a:t>close</a:t>
            </a:r>
            <a:r>
              <a:rPr lang="en-US" dirty="0">
                <a:ea typeface="Courier" charset="0"/>
                <a:cs typeface="Courier" charset="0"/>
              </a:rPr>
              <a:t> operation. Doing a </a:t>
            </a:r>
            <a:r>
              <a:rPr lang="en-US" b="1" dirty="0">
                <a:ea typeface="Courier" charset="0"/>
                <a:cs typeface="Courier" charset="0"/>
              </a:rPr>
              <a:t>close</a:t>
            </a:r>
            <a:r>
              <a:rPr lang="en-US" dirty="0">
                <a:ea typeface="Courier" charset="0"/>
                <a:cs typeface="Courier" charset="0"/>
              </a:rPr>
              <a:t> will automatically flush before the connection is finally shut down.</a:t>
            </a:r>
          </a:p>
        </p:txBody>
      </p:sp>
      <p:sp>
        <p:nvSpPr>
          <p:cNvPr id="4" name="TextBox 3"/>
          <p:cNvSpPr txBox="1"/>
          <p:nvPr/>
        </p:nvSpPr>
        <p:spPr>
          <a:xfrm>
            <a:off x="7010400" y="4495800"/>
            <a:ext cx="1541651" cy="584775"/>
          </a:xfrm>
          <a:prstGeom prst="rect">
            <a:avLst/>
          </a:prstGeom>
          <a:noFill/>
          <a:ln w="15875">
            <a:solidFill>
              <a:srgbClr val="989898"/>
            </a:solidFill>
          </a:ln>
        </p:spPr>
        <p:txBody>
          <a:bodyPr wrap="square" rtlCol="0">
            <a:spAutoFit/>
          </a:bodyPr>
          <a:lstStyle/>
          <a:p>
            <a:pPr algn="ctr"/>
            <a:r>
              <a:rPr lang="en-US" sz="1600" dirty="0">
                <a:solidFill>
                  <a:srgbClr val="C00000"/>
                </a:solidFill>
              </a:rPr>
              <a:t>Recall: </a:t>
            </a:r>
            <a:r>
              <a:rPr lang="en-US" sz="1600" dirty="0" err="1">
                <a:solidFill>
                  <a:srgbClr val="C00000"/>
                </a:solidFill>
                <a:latin typeface="Courier"/>
              </a:rPr>
              <a:t>endl</a:t>
            </a:r>
            <a:r>
              <a:rPr lang="en-US" sz="1600" dirty="0">
                <a:solidFill>
                  <a:srgbClr val="C00000"/>
                </a:solidFill>
              </a:rPr>
              <a:t> does a </a:t>
            </a:r>
            <a:r>
              <a:rPr lang="en-US" sz="1600" b="1" dirty="0">
                <a:solidFill>
                  <a:srgbClr val="C00000"/>
                </a:solidFill>
              </a:rPr>
              <a:t>flush</a:t>
            </a:r>
            <a:r>
              <a:rPr lang="en-US" sz="1600" dirty="0">
                <a:solidFill>
                  <a:srgbClr val="C00000"/>
                </a:solidFill>
              </a:rPr>
              <a:t>.</a:t>
            </a:r>
          </a:p>
        </p:txBody>
      </p:sp>
    </p:spTree>
    <p:extLst>
      <p:ext uri="{BB962C8B-B14F-4D97-AF65-F5344CB8AC3E}">
        <p14:creationId xmlns:p14="http://schemas.microsoft.com/office/powerpoint/2010/main" val="2084677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Files I</a:t>
            </a:r>
            <a:br>
              <a:rPr lang="en-US" dirty="0"/>
            </a:br>
            <a:r>
              <a:rPr lang="en-US" dirty="0"/>
              <a:t>Metadata</a:t>
            </a:r>
          </a:p>
        </p:txBody>
      </p:sp>
      <p:sp>
        <p:nvSpPr>
          <p:cNvPr id="3" name="Content Placeholder 2"/>
          <p:cNvSpPr>
            <a:spLocks noGrp="1"/>
          </p:cNvSpPr>
          <p:nvPr>
            <p:ph idx="1"/>
          </p:nvPr>
        </p:nvSpPr>
        <p:spPr/>
        <p:txBody>
          <a:bodyPr/>
          <a:lstStyle/>
          <a:p>
            <a:pPr marL="0" indent="0">
              <a:buNone/>
            </a:pPr>
            <a:r>
              <a:rPr lang="en-US" dirty="0">
                <a:ea typeface="Courier" charset="0"/>
                <a:cs typeface="Courier" charset="0"/>
              </a:rPr>
              <a:t>A file system typically holds more information about a file than just its content. It will know a file’s name (</a:t>
            </a:r>
            <a:r>
              <a:rPr lang="en-US" b="1" dirty="0">
                <a:ea typeface="Courier" charset="0"/>
                <a:cs typeface="Courier" charset="0"/>
              </a:rPr>
              <a:t>filename</a:t>
            </a:r>
            <a:r>
              <a:rPr lang="en-US" dirty="0">
                <a:ea typeface="Courier" charset="0"/>
                <a:cs typeface="Courier" charset="0"/>
              </a:rPr>
              <a:t>) and size. It will typically track the date/time of the file’s creation and most recent modification. It may also store permissions: information about which users are allowed to access the file, and which operations they may perform. The information a file system stores about a file, other than the file’s content, is called </a:t>
            </a:r>
            <a:r>
              <a:rPr lang="en-US" b="1" dirty="0">
                <a:ea typeface="Courier" charset="0"/>
                <a:cs typeface="Courier" charset="0"/>
              </a:rPr>
              <a:t>metadata</a:t>
            </a:r>
            <a:r>
              <a:rPr lang="en-US" dirty="0">
                <a:ea typeface="Courier" charset="0"/>
                <a:cs typeface="Courier" charset="0"/>
              </a:rPr>
              <a:t>.</a:t>
            </a:r>
          </a:p>
          <a:p>
            <a:pPr marL="0" indent="0">
              <a:buNone/>
            </a:pPr>
            <a:r>
              <a:rPr lang="en-US" dirty="0">
                <a:ea typeface="Courier" charset="0"/>
                <a:cs typeface="Courier" charset="0"/>
              </a:rPr>
              <a:t>There are a number of possible operations on file metadata. For example, we may change the file permissions. Other operations are possible; these differ from one system to another.</a:t>
            </a:r>
          </a:p>
        </p:txBody>
      </p:sp>
    </p:spTree>
    <p:extLst>
      <p:ext uri="{BB962C8B-B14F-4D97-AF65-F5344CB8AC3E}">
        <p14:creationId xmlns:p14="http://schemas.microsoft.com/office/powerpoint/2010/main" val="85766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Files I</a:t>
            </a:r>
            <a:br>
              <a:rPr lang="en-US" dirty="0"/>
            </a:br>
            <a:r>
              <a:rPr lang="en-US" dirty="0"/>
              <a:t>Output File Streams [1/3]</a:t>
            </a:r>
          </a:p>
        </p:txBody>
      </p:sp>
      <p:sp>
        <p:nvSpPr>
          <p:cNvPr id="3" name="Content Placeholder 2"/>
          <p:cNvSpPr>
            <a:spLocks noGrp="1"/>
          </p:cNvSpPr>
          <p:nvPr>
            <p:ph idx="1"/>
          </p:nvPr>
        </p:nvSpPr>
        <p:spPr/>
        <p:txBody>
          <a:bodyPr/>
          <a:lstStyle/>
          <a:p>
            <a:pPr marL="0" indent="0">
              <a:buNone/>
            </a:pPr>
            <a:r>
              <a:rPr lang="en-US" dirty="0">
                <a:ea typeface="Courier" charset="0"/>
                <a:cs typeface="Courier" charset="0"/>
              </a:rPr>
              <a:t>The primary I/O facility in C++ is the </a:t>
            </a:r>
            <a:r>
              <a:rPr lang="en-US" b="1" dirty="0">
                <a:ea typeface="Courier" charset="0"/>
                <a:cs typeface="Courier" charset="0"/>
              </a:rPr>
              <a:t>stream</a:t>
            </a:r>
            <a:r>
              <a:rPr lang="en-US" dirty="0">
                <a:ea typeface="Courier" charset="0"/>
                <a:cs typeface="Courier" charset="0"/>
              </a:rPr>
              <a:t>. We have already seen streams. </a:t>
            </a:r>
            <a:r>
              <a:rPr lang="en-US" dirty="0" err="1">
                <a:latin typeface="Courier"/>
                <a:ea typeface="Courier" charset="0"/>
                <a:cs typeface="Courier" charset="0"/>
              </a:rPr>
              <a:t>cout</a:t>
            </a:r>
            <a:r>
              <a:rPr lang="en-US" dirty="0">
                <a:ea typeface="Courier" charset="0"/>
                <a:cs typeface="Courier" charset="0"/>
              </a:rPr>
              <a:t> is a stream, and so is </a:t>
            </a:r>
            <a:r>
              <a:rPr lang="en-US" dirty="0" err="1">
                <a:latin typeface="Courier"/>
                <a:ea typeface="Courier" charset="0"/>
                <a:cs typeface="Courier" charset="0"/>
              </a:rPr>
              <a:t>cin</a:t>
            </a:r>
            <a:r>
              <a:rPr lang="en-US" dirty="0">
                <a:ea typeface="Courier" charset="0"/>
                <a:cs typeface="Courier" charset="0"/>
              </a:rPr>
              <a:t>. A variable of type </a:t>
            </a:r>
            <a:r>
              <a:rPr lang="en-US" dirty="0" err="1">
                <a:latin typeface="Courier"/>
                <a:ea typeface="Courier" charset="0"/>
                <a:cs typeface="Courier" charset="0"/>
              </a:rPr>
              <a:t>istringstream</a:t>
            </a:r>
            <a:r>
              <a:rPr lang="en-US" dirty="0">
                <a:ea typeface="Courier" charset="0"/>
                <a:cs typeface="Courier" charset="0"/>
              </a:rPr>
              <a:t> or </a:t>
            </a:r>
            <a:r>
              <a:rPr lang="en-US" dirty="0" err="1">
                <a:latin typeface="Courier"/>
                <a:ea typeface="Courier" charset="0"/>
                <a:cs typeface="Courier" charset="0"/>
              </a:rPr>
              <a:t>ostringstream</a:t>
            </a:r>
            <a:r>
              <a:rPr lang="en-US" dirty="0">
                <a:ea typeface="Courier" charset="0"/>
                <a:cs typeface="Courier" charset="0"/>
              </a:rPr>
              <a:t> is a stream used to read from or write to a </a:t>
            </a:r>
            <a:r>
              <a:rPr lang="en-US" dirty="0">
                <a:latin typeface="Courier"/>
                <a:ea typeface="Courier" charset="0"/>
                <a:cs typeface="Courier" charset="0"/>
              </a:rPr>
              <a:t>string</a:t>
            </a:r>
            <a:r>
              <a:rPr lang="en-US" dirty="0">
                <a:ea typeface="Courier" charset="0"/>
                <a:cs typeface="Courier" charset="0"/>
              </a:rPr>
              <a:t>, respectively.</a:t>
            </a:r>
          </a:p>
          <a:p>
            <a:pPr marL="0" indent="0">
              <a:buNone/>
            </a:pPr>
            <a:r>
              <a:rPr lang="en-US" dirty="0">
                <a:ea typeface="Courier" charset="0"/>
                <a:cs typeface="Courier" charset="0"/>
              </a:rPr>
              <a:t>The C++ Standard Library also has stream types that are used to do file I/O: </a:t>
            </a:r>
            <a:r>
              <a:rPr lang="en-US" b="1" dirty="0">
                <a:ea typeface="Courier" charset="0"/>
                <a:cs typeface="Courier" charset="0"/>
              </a:rPr>
              <a:t>file streams</a:t>
            </a:r>
            <a:r>
              <a:rPr lang="en-US" dirty="0">
                <a:ea typeface="Courier" charset="0"/>
                <a:cs typeface="Courier" charset="0"/>
              </a:rPr>
              <a:t>. These are declared in header </a:t>
            </a:r>
            <a:r>
              <a:rPr lang="en-US" dirty="0">
                <a:latin typeface="Courier"/>
                <a:ea typeface="Courier" charset="0"/>
                <a:cs typeface="Courier" charset="0"/>
              </a:rPr>
              <a:t>&lt;</a:t>
            </a:r>
            <a:r>
              <a:rPr lang="en-US" dirty="0" err="1">
                <a:latin typeface="Courier"/>
                <a:ea typeface="Courier" charset="0"/>
                <a:cs typeface="Courier" charset="0"/>
              </a:rPr>
              <a:t>fstream</a:t>
            </a:r>
            <a:r>
              <a:rPr lang="en-US" dirty="0">
                <a:latin typeface="Courier"/>
                <a:ea typeface="Courier" charset="0"/>
                <a:cs typeface="Courier" charset="0"/>
              </a:rPr>
              <a:t>&gt;</a:t>
            </a:r>
            <a:r>
              <a:rPr lang="en-US" dirty="0">
                <a:ea typeface="Courier" charset="0"/>
                <a:cs typeface="Courier" charset="0"/>
              </a:rPr>
              <a:t>.</a:t>
            </a:r>
          </a:p>
          <a:p>
            <a:pPr marL="0" indent="0">
              <a:buNone/>
            </a:pPr>
            <a:r>
              <a:rPr lang="en-US" dirty="0">
                <a:ea typeface="Courier" charset="0"/>
                <a:cs typeface="Courier" charset="0"/>
              </a:rPr>
              <a:t>The file-stream type used to write to a file is </a:t>
            </a:r>
            <a:r>
              <a:rPr lang="en-US" dirty="0" err="1">
                <a:latin typeface="Courier"/>
                <a:ea typeface="Courier" charset="0"/>
                <a:cs typeface="Courier" charset="0"/>
              </a:rPr>
              <a:t>ofstream</a:t>
            </a:r>
            <a:r>
              <a:rPr lang="en-US" dirty="0">
                <a:ea typeface="Courier" charset="0"/>
                <a:cs typeface="Courier" charset="0"/>
              </a:rPr>
              <a:t> (Output File STREAM).</a:t>
            </a:r>
          </a:p>
        </p:txBody>
      </p:sp>
    </p:spTree>
    <p:extLst>
      <p:ext uri="{BB962C8B-B14F-4D97-AF65-F5344CB8AC3E}">
        <p14:creationId xmlns:p14="http://schemas.microsoft.com/office/powerpoint/2010/main" val="5081114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Files I</a:t>
            </a:r>
            <a:br>
              <a:rPr lang="en-US" dirty="0"/>
            </a:br>
            <a:r>
              <a:rPr lang="en-US" dirty="0"/>
              <a:t>Output File Streams [2/3]</a:t>
            </a:r>
          </a:p>
        </p:txBody>
      </p:sp>
      <p:sp>
        <p:nvSpPr>
          <p:cNvPr id="3" name="Content Placeholder 2"/>
          <p:cNvSpPr>
            <a:spLocks noGrp="1"/>
          </p:cNvSpPr>
          <p:nvPr>
            <p:ph idx="1"/>
          </p:nvPr>
        </p:nvSpPr>
        <p:spPr/>
        <p:txBody>
          <a:bodyPr/>
          <a:lstStyle/>
          <a:p>
            <a:pPr marL="0" indent="0">
              <a:buNone/>
            </a:pPr>
            <a:r>
              <a:rPr lang="en-US" dirty="0">
                <a:ea typeface="Courier" charset="0"/>
                <a:cs typeface="Courier" charset="0"/>
              </a:rPr>
              <a:t>When we declare a variable of type </a:t>
            </a:r>
            <a:r>
              <a:rPr lang="en-US" dirty="0" err="1">
                <a:latin typeface="Courier"/>
                <a:ea typeface="Courier" charset="0"/>
                <a:cs typeface="Courier" charset="0"/>
              </a:rPr>
              <a:t>ofstream</a:t>
            </a:r>
            <a:r>
              <a:rPr lang="en-US" dirty="0">
                <a:ea typeface="Courier" charset="0"/>
                <a:cs typeface="Courier" charset="0"/>
              </a:rPr>
              <a:t>, we pass the filename as a constructor argument. This attempts to open the file for writing. We can check whether this operation has failed by doing an error check on the stream.</a:t>
            </a:r>
          </a:p>
          <a:p>
            <a:pPr marL="0" indent="0">
              <a:buNone/>
            </a:pPr>
            <a:r>
              <a:rPr lang="en-US" dirty="0">
                <a:latin typeface="Courier"/>
                <a:ea typeface="Courier" charset="0"/>
                <a:cs typeface="Courier" charset="0"/>
              </a:rPr>
              <a:t>#include &lt;</a:t>
            </a:r>
            <a:r>
              <a:rPr lang="en-US" dirty="0" err="1">
                <a:latin typeface="Courier"/>
                <a:ea typeface="Courier" charset="0"/>
                <a:cs typeface="Courier" charset="0"/>
              </a:rPr>
              <a:t>fstream</a:t>
            </a:r>
            <a:r>
              <a:rPr lang="en-US" dirty="0">
                <a:latin typeface="Courier"/>
                <a:ea typeface="Courier" charset="0"/>
                <a:cs typeface="Courier" charset="0"/>
              </a:rPr>
              <a:t>&gt;</a:t>
            </a:r>
            <a:br>
              <a:rPr lang="en-US" dirty="0">
                <a:latin typeface="Courier"/>
                <a:ea typeface="Courier" charset="0"/>
                <a:cs typeface="Courier" charset="0"/>
              </a:rPr>
            </a:br>
            <a:r>
              <a:rPr lang="en-US" dirty="0">
                <a:latin typeface="Courier"/>
                <a:ea typeface="Courier" charset="0"/>
                <a:cs typeface="Courier" charset="0"/>
              </a:rPr>
              <a:t>using </a:t>
            </a:r>
            <a:r>
              <a:rPr lang="en-US" dirty="0" err="1">
                <a:latin typeface="Courier"/>
                <a:ea typeface="Courier" charset="0"/>
                <a:cs typeface="Courier" charset="0"/>
              </a:rPr>
              <a:t>std</a:t>
            </a:r>
            <a:r>
              <a:rPr lang="en-US" dirty="0">
                <a:latin typeface="Courier"/>
                <a:ea typeface="Courier" charset="0"/>
                <a:cs typeface="Courier" charset="0"/>
              </a:rPr>
              <a:t>::</a:t>
            </a:r>
            <a:r>
              <a:rPr lang="en-US" dirty="0" err="1">
                <a:latin typeface="Courier"/>
                <a:ea typeface="Courier" charset="0"/>
                <a:cs typeface="Courier" charset="0"/>
              </a:rPr>
              <a:t>ofstream</a:t>
            </a:r>
            <a:r>
              <a:rPr lang="en-US" dirty="0">
                <a:latin typeface="Courier"/>
                <a:ea typeface="Courier" charset="0"/>
                <a:cs typeface="Courier" charset="0"/>
              </a:rPr>
              <a:t>;</a:t>
            </a:r>
            <a:br>
              <a:rPr lang="en-US" dirty="0">
                <a:latin typeface="Courier"/>
                <a:ea typeface="Courier" charset="0"/>
                <a:cs typeface="Courier" charset="0"/>
              </a:rPr>
            </a:br>
            <a:r>
              <a:rPr lang="en-US" dirty="0">
                <a:latin typeface="Courier"/>
                <a:ea typeface="Courier" charset="0"/>
                <a:cs typeface="Courier" charset="0"/>
              </a:rPr>
              <a:t>…</a:t>
            </a:r>
            <a:br>
              <a:rPr lang="en-US" dirty="0">
                <a:latin typeface="Courier"/>
                <a:ea typeface="Courier" charset="0"/>
                <a:cs typeface="Courier" charset="0"/>
              </a:rPr>
            </a:br>
            <a:r>
              <a:rPr lang="en-US" dirty="0" err="1">
                <a:latin typeface="Courier"/>
                <a:ea typeface="Courier" charset="0"/>
                <a:cs typeface="Courier" charset="0"/>
              </a:rPr>
              <a:t>ofstream</a:t>
            </a:r>
            <a:r>
              <a:rPr lang="en-US" dirty="0">
                <a:latin typeface="Courier"/>
                <a:ea typeface="Courier" charset="0"/>
                <a:cs typeface="Courier" charset="0"/>
              </a:rPr>
              <a:t> </a:t>
            </a:r>
            <a:r>
              <a:rPr lang="en-US" dirty="0" err="1">
                <a:latin typeface="Courier"/>
                <a:ea typeface="Courier" charset="0"/>
                <a:cs typeface="Courier" charset="0"/>
              </a:rPr>
              <a:t>fout</a:t>
            </a:r>
            <a:r>
              <a:rPr lang="en-US" dirty="0">
                <a:latin typeface="Courier"/>
                <a:ea typeface="Courier" charset="0"/>
                <a:cs typeface="Courier" charset="0"/>
              </a:rPr>
              <a:t>("abc.txt");</a:t>
            </a:r>
            <a:br>
              <a:rPr lang="en-US" dirty="0">
                <a:latin typeface="Courier"/>
                <a:ea typeface="Courier" charset="0"/>
                <a:cs typeface="Courier" charset="0"/>
              </a:rPr>
            </a:br>
            <a:r>
              <a:rPr lang="en-US" dirty="0">
                <a:latin typeface="Courier"/>
                <a:ea typeface="Courier" charset="0"/>
                <a:cs typeface="Courier" charset="0"/>
              </a:rPr>
              <a:t>if (!</a:t>
            </a:r>
            <a:r>
              <a:rPr lang="en-US" dirty="0" err="1">
                <a:latin typeface="Courier"/>
                <a:ea typeface="Courier" charset="0"/>
                <a:cs typeface="Courier" charset="0"/>
              </a:rPr>
              <a:t>fout</a:t>
            </a:r>
            <a:r>
              <a:rPr lang="en-US" dirty="0">
                <a:latin typeface="Courier"/>
                <a:ea typeface="Courier" charset="0"/>
                <a:cs typeface="Courier" charset="0"/>
              </a:rPr>
              <a:t>) {</a:t>
            </a:r>
            <a:br>
              <a:rPr lang="en-US" dirty="0">
                <a:latin typeface="Courier"/>
                <a:ea typeface="Courier" charset="0"/>
                <a:cs typeface="Courier" charset="0"/>
              </a:rPr>
            </a:br>
            <a:r>
              <a:rPr lang="en-US" dirty="0">
                <a:latin typeface="Courier"/>
                <a:ea typeface="Courier" charset="0"/>
                <a:cs typeface="Courier" charset="0"/>
              </a:rPr>
              <a:t>    </a:t>
            </a:r>
            <a:r>
              <a:rPr lang="en-US" dirty="0" err="1">
                <a:latin typeface="Courier"/>
                <a:ea typeface="Courier" charset="0"/>
                <a:cs typeface="Courier" charset="0"/>
              </a:rPr>
              <a:t>cout</a:t>
            </a:r>
            <a:r>
              <a:rPr lang="en-US" dirty="0">
                <a:latin typeface="Courier"/>
                <a:ea typeface="Courier" charset="0"/>
                <a:cs typeface="Courier" charset="0"/>
              </a:rPr>
              <a:t> &lt;&lt; "Error opening file" &lt;&lt; </a:t>
            </a:r>
            <a:r>
              <a:rPr lang="en-US" dirty="0" err="1">
                <a:latin typeface="Courier"/>
                <a:ea typeface="Courier" charset="0"/>
                <a:cs typeface="Courier" charset="0"/>
              </a:rPr>
              <a:t>endl</a:t>
            </a:r>
            <a:r>
              <a:rPr lang="en-US" dirty="0">
                <a:latin typeface="Courier"/>
                <a:ea typeface="Courier" charset="0"/>
                <a:cs typeface="Courier" charset="0"/>
              </a:rPr>
              <a:t>;</a:t>
            </a:r>
            <a:br>
              <a:rPr lang="en-US" dirty="0">
                <a:latin typeface="Courier"/>
                <a:ea typeface="Courier" charset="0"/>
                <a:cs typeface="Courier" charset="0"/>
              </a:rPr>
            </a:br>
            <a:r>
              <a:rPr lang="en-US" dirty="0">
                <a:latin typeface="Courier"/>
                <a:ea typeface="Courier" charset="0"/>
                <a:cs typeface="Courier" charset="0"/>
              </a:rPr>
              <a:t>    </a:t>
            </a:r>
            <a:r>
              <a:rPr lang="mr-IN" dirty="0">
                <a:latin typeface="Courier"/>
                <a:ea typeface="Courier" charset="0"/>
                <a:cs typeface="Courier" charset="0"/>
              </a:rPr>
              <a:t>…</a:t>
            </a:r>
            <a:br>
              <a:rPr lang="en-US" dirty="0">
                <a:latin typeface="Courier"/>
                <a:ea typeface="Courier" charset="0"/>
                <a:cs typeface="Courier" charset="0"/>
              </a:rPr>
            </a:br>
            <a:r>
              <a:rPr lang="en-US" dirty="0">
                <a:latin typeface="Courier"/>
                <a:ea typeface="Courier" charset="0"/>
                <a:cs typeface="Courier" charset="0"/>
              </a:rPr>
              <a:t>}</a:t>
            </a:r>
          </a:p>
          <a:p>
            <a:pPr marL="0" indent="0">
              <a:buNone/>
            </a:pPr>
            <a:r>
              <a:rPr lang="en-US" dirty="0">
                <a:ea typeface="Courier" charset="0"/>
                <a:cs typeface="Courier" charset="0"/>
              </a:rPr>
              <a:t>Using </a:t>
            </a:r>
            <a:r>
              <a:rPr lang="en-US" dirty="0" err="1">
                <a:latin typeface="Courier"/>
                <a:ea typeface="Courier" charset="0"/>
                <a:cs typeface="Courier" charset="0"/>
              </a:rPr>
              <a:t>ofstream</a:t>
            </a:r>
            <a:r>
              <a:rPr lang="en-US" dirty="0">
                <a:ea typeface="Courier" charset="0"/>
                <a:cs typeface="Courier" charset="0"/>
              </a:rPr>
              <a:t> as above creates the file if it does not exist, and erases its content if it does. These can both be changed.</a:t>
            </a:r>
            <a:endParaRPr lang="en-US" dirty="0">
              <a:latin typeface="Courier"/>
              <a:ea typeface="Courier" charset="0"/>
              <a:cs typeface="Courier" charset="0"/>
            </a:endParaRPr>
          </a:p>
        </p:txBody>
      </p:sp>
      <p:sp>
        <p:nvSpPr>
          <p:cNvPr id="4" name="TextBox 3"/>
          <p:cNvSpPr txBox="1"/>
          <p:nvPr/>
        </p:nvSpPr>
        <p:spPr>
          <a:xfrm>
            <a:off x="4795837" y="3352800"/>
            <a:ext cx="3662363" cy="584775"/>
          </a:xfrm>
          <a:prstGeom prst="rect">
            <a:avLst/>
          </a:prstGeom>
          <a:noFill/>
          <a:ln w="15875">
            <a:solidFill>
              <a:srgbClr val="989898"/>
            </a:solidFill>
          </a:ln>
        </p:spPr>
        <p:txBody>
          <a:bodyPr wrap="square" rtlCol="0">
            <a:spAutoFit/>
          </a:bodyPr>
          <a:lstStyle/>
          <a:p>
            <a:pPr algn="ctr"/>
            <a:r>
              <a:rPr lang="en-US" sz="1600" b="1" i="1" dirty="0">
                <a:solidFill>
                  <a:srgbClr val="C00000"/>
                </a:solidFill>
              </a:rPr>
              <a:t>Always</a:t>
            </a:r>
            <a:r>
              <a:rPr lang="en-US" sz="1600" dirty="0">
                <a:solidFill>
                  <a:srgbClr val="C00000"/>
                </a:solidFill>
              </a:rPr>
              <a:t> check for errors just after attempting to open a file.</a:t>
            </a:r>
          </a:p>
        </p:txBody>
      </p:sp>
      <p:sp>
        <p:nvSpPr>
          <p:cNvPr id="5" name="TextBox 4"/>
          <p:cNvSpPr txBox="1"/>
          <p:nvPr/>
        </p:nvSpPr>
        <p:spPr>
          <a:xfrm>
            <a:off x="2514600" y="5105400"/>
            <a:ext cx="3810000" cy="584775"/>
          </a:xfrm>
          <a:prstGeom prst="rect">
            <a:avLst/>
          </a:prstGeom>
          <a:noFill/>
          <a:ln w="15875">
            <a:noFill/>
          </a:ln>
        </p:spPr>
        <p:txBody>
          <a:bodyPr wrap="square" rtlCol="0">
            <a:spAutoFit/>
          </a:bodyPr>
          <a:lstStyle/>
          <a:p>
            <a:r>
              <a:rPr lang="en-US" sz="1600" dirty="0">
                <a:solidFill>
                  <a:srgbClr val="C00000"/>
                </a:solidFill>
              </a:rPr>
              <a:t>The code here should be something that prevents further use of the file.</a:t>
            </a:r>
          </a:p>
        </p:txBody>
      </p:sp>
      <p:cxnSp>
        <p:nvCxnSpPr>
          <p:cNvPr id="6" name="Straight Connector 5"/>
          <p:cNvCxnSpPr/>
          <p:nvPr/>
        </p:nvCxnSpPr>
        <p:spPr>
          <a:xfrm flipH="1" flipV="1">
            <a:off x="1600200" y="5181600"/>
            <a:ext cx="838200" cy="76200"/>
          </a:xfrm>
          <a:prstGeom prst="line">
            <a:avLst/>
          </a:prstGeom>
          <a:ln w="15875">
            <a:solidFill>
              <a:srgbClr val="C00000"/>
            </a:solidFill>
            <a:tailEnd type="stealth"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32310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Files I</a:t>
            </a:r>
            <a:br>
              <a:rPr lang="en-US" dirty="0"/>
            </a:br>
            <a:r>
              <a:rPr lang="en-US" dirty="0"/>
              <a:t>Output File Streams [3/3]</a:t>
            </a:r>
          </a:p>
        </p:txBody>
      </p:sp>
      <p:sp>
        <p:nvSpPr>
          <p:cNvPr id="3" name="Content Placeholder 2"/>
          <p:cNvSpPr>
            <a:spLocks noGrp="1"/>
          </p:cNvSpPr>
          <p:nvPr>
            <p:ph idx="1"/>
          </p:nvPr>
        </p:nvSpPr>
        <p:spPr/>
        <p:txBody>
          <a:bodyPr/>
          <a:lstStyle/>
          <a:p>
            <a:pPr marL="0" indent="0">
              <a:buNone/>
            </a:pPr>
            <a:r>
              <a:rPr lang="en-US" dirty="0">
                <a:ea typeface="Courier" charset="0"/>
                <a:cs typeface="Courier" charset="0"/>
              </a:rPr>
              <a:t>Assuming there was no error found in the above code, the file is now open for writing. We write to an output file stream the same way we write to </a:t>
            </a:r>
            <a:r>
              <a:rPr lang="en-US" dirty="0" err="1">
                <a:latin typeface="Courier"/>
                <a:ea typeface="Courier" charset="0"/>
                <a:cs typeface="Courier" charset="0"/>
              </a:rPr>
              <a:t>cout</a:t>
            </a:r>
            <a:r>
              <a:rPr lang="en-US" dirty="0">
                <a:ea typeface="Courier" charset="0"/>
                <a:cs typeface="Courier" charset="0"/>
              </a:rPr>
              <a:t>.</a:t>
            </a:r>
          </a:p>
          <a:p>
            <a:pPr marL="0" indent="0">
              <a:buNone/>
            </a:pPr>
            <a:r>
              <a:rPr lang="en-US" dirty="0" err="1">
                <a:latin typeface="Courier"/>
                <a:ea typeface="Courier" charset="0"/>
                <a:cs typeface="Courier" charset="0"/>
              </a:rPr>
              <a:t>fout</a:t>
            </a:r>
            <a:r>
              <a:rPr lang="en-US" dirty="0">
                <a:latin typeface="Courier"/>
                <a:ea typeface="Courier" charset="0"/>
                <a:cs typeface="Courier" charset="0"/>
              </a:rPr>
              <a:t> &lt;&lt; "Hello there!" &lt;&lt; </a:t>
            </a:r>
            <a:r>
              <a:rPr lang="en-US" dirty="0" err="1">
                <a:latin typeface="Courier"/>
                <a:ea typeface="Courier" charset="0"/>
                <a:cs typeface="Courier" charset="0"/>
              </a:rPr>
              <a:t>endl</a:t>
            </a:r>
            <a:r>
              <a:rPr lang="en-US" dirty="0">
                <a:latin typeface="Courier"/>
                <a:ea typeface="Courier" charset="0"/>
                <a:cs typeface="Courier" charset="0"/>
              </a:rPr>
              <a:t>;</a:t>
            </a:r>
            <a:br>
              <a:rPr lang="en-US" dirty="0">
                <a:latin typeface="Courier"/>
                <a:ea typeface="Courier" charset="0"/>
                <a:cs typeface="Courier" charset="0"/>
              </a:rPr>
            </a:br>
            <a:r>
              <a:rPr lang="en-US" dirty="0">
                <a:latin typeface="Courier"/>
                <a:ea typeface="Courier" charset="0"/>
                <a:cs typeface="Courier" charset="0"/>
              </a:rPr>
              <a:t>if (!</a:t>
            </a:r>
            <a:r>
              <a:rPr lang="en-US" dirty="0" err="1">
                <a:latin typeface="Courier"/>
                <a:ea typeface="Courier" charset="0"/>
                <a:cs typeface="Courier" charset="0"/>
              </a:rPr>
              <a:t>fout</a:t>
            </a:r>
            <a:r>
              <a:rPr lang="en-US" dirty="0">
                <a:latin typeface="Courier"/>
                <a:ea typeface="Courier" charset="0"/>
                <a:cs typeface="Courier" charset="0"/>
              </a:rPr>
              <a:t>) {</a:t>
            </a:r>
            <a:br>
              <a:rPr lang="en-US" dirty="0">
                <a:latin typeface="Courier"/>
                <a:ea typeface="Courier" charset="0"/>
                <a:cs typeface="Courier" charset="0"/>
              </a:rPr>
            </a:br>
            <a:r>
              <a:rPr lang="en-US" dirty="0">
                <a:latin typeface="Courier"/>
                <a:ea typeface="Courier" charset="0"/>
                <a:cs typeface="Courier" charset="0"/>
              </a:rPr>
              <a:t>    </a:t>
            </a:r>
            <a:r>
              <a:rPr lang="en-US" dirty="0" err="1">
                <a:latin typeface="Courier"/>
                <a:ea typeface="Courier" charset="0"/>
                <a:cs typeface="Courier" charset="0"/>
              </a:rPr>
              <a:t>cout</a:t>
            </a:r>
            <a:r>
              <a:rPr lang="en-US" dirty="0">
                <a:latin typeface="Courier"/>
                <a:ea typeface="Courier" charset="0"/>
                <a:cs typeface="Courier" charset="0"/>
              </a:rPr>
              <a:t> &lt;&lt; "Error writing to file" &lt;&lt; </a:t>
            </a:r>
            <a:r>
              <a:rPr lang="en-US" dirty="0" err="1">
                <a:latin typeface="Courier"/>
                <a:ea typeface="Courier" charset="0"/>
                <a:cs typeface="Courier" charset="0"/>
              </a:rPr>
              <a:t>endl</a:t>
            </a:r>
            <a:r>
              <a:rPr lang="en-US" dirty="0">
                <a:latin typeface="Courier"/>
                <a:ea typeface="Courier" charset="0"/>
                <a:cs typeface="Courier" charset="0"/>
              </a:rPr>
              <a:t>;</a:t>
            </a:r>
            <a:br>
              <a:rPr lang="en-US" dirty="0">
                <a:latin typeface="Courier"/>
                <a:ea typeface="Courier" charset="0"/>
                <a:cs typeface="Courier" charset="0"/>
              </a:rPr>
            </a:br>
            <a:r>
              <a:rPr lang="en-US" dirty="0">
                <a:latin typeface="Courier"/>
                <a:ea typeface="Courier" charset="0"/>
                <a:cs typeface="Courier" charset="0"/>
              </a:rPr>
              <a:t>    …</a:t>
            </a:r>
            <a:br>
              <a:rPr lang="en-US" dirty="0">
                <a:latin typeface="Courier"/>
                <a:ea typeface="Courier" charset="0"/>
                <a:cs typeface="Courier" charset="0"/>
              </a:rPr>
            </a:br>
            <a:r>
              <a:rPr lang="en-US" dirty="0">
                <a:latin typeface="Courier"/>
                <a:ea typeface="Courier" charset="0"/>
                <a:cs typeface="Courier" charset="0"/>
              </a:rPr>
              <a:t>}</a:t>
            </a:r>
          </a:p>
          <a:p>
            <a:pPr marL="0" indent="0">
              <a:buNone/>
            </a:pPr>
            <a:r>
              <a:rPr lang="en-US" dirty="0">
                <a:ea typeface="Courier" charset="0"/>
                <a:cs typeface="Courier" charset="0"/>
              </a:rPr>
              <a:t>Remember that we open a file </a:t>
            </a:r>
            <a:r>
              <a:rPr lang="en-US" b="1" i="1" dirty="0">
                <a:ea typeface="Courier" charset="0"/>
                <a:cs typeface="Courier" charset="0"/>
              </a:rPr>
              <a:t>once</a:t>
            </a:r>
            <a:r>
              <a:rPr lang="en-US" dirty="0">
                <a:ea typeface="Courier" charset="0"/>
                <a:cs typeface="Courier" charset="0"/>
              </a:rPr>
              <a:t>. We can then write to it many times.</a:t>
            </a:r>
          </a:p>
          <a:p>
            <a:pPr marL="0" indent="0">
              <a:buNone/>
            </a:pPr>
            <a:r>
              <a:rPr lang="en-US" dirty="0">
                <a:ea typeface="Courier" charset="0"/>
                <a:cs typeface="Courier" charset="0"/>
              </a:rPr>
              <a:t>A file stream automatically does a </a:t>
            </a:r>
            <a:r>
              <a:rPr lang="en-US" b="1" dirty="0">
                <a:ea typeface="Courier" charset="0"/>
                <a:cs typeface="Courier" charset="0"/>
              </a:rPr>
              <a:t>close</a:t>
            </a:r>
            <a:r>
              <a:rPr lang="en-US" dirty="0">
                <a:ea typeface="Courier" charset="0"/>
                <a:cs typeface="Courier" charset="0"/>
              </a:rPr>
              <a:t> when it goes away. For example, if we open a file using an </a:t>
            </a:r>
            <a:r>
              <a:rPr lang="en-US" dirty="0" err="1">
                <a:latin typeface="Courier"/>
                <a:ea typeface="Courier" charset="0"/>
                <a:cs typeface="Courier" charset="0"/>
              </a:rPr>
              <a:t>ofstream</a:t>
            </a:r>
            <a:r>
              <a:rPr lang="en-US" dirty="0">
                <a:ea typeface="Courier" charset="0"/>
                <a:cs typeface="Courier" charset="0"/>
              </a:rPr>
              <a:t> in </a:t>
            </a:r>
            <a:r>
              <a:rPr lang="en-US" dirty="0">
                <a:latin typeface="Courier"/>
                <a:ea typeface="Courier" charset="0"/>
                <a:cs typeface="Courier" charset="0"/>
              </a:rPr>
              <a:t>main</a:t>
            </a:r>
            <a:r>
              <a:rPr lang="en-US" dirty="0">
                <a:ea typeface="Courier" charset="0"/>
                <a:cs typeface="Courier" charset="0"/>
              </a:rPr>
              <a:t>, then the file will be closed for us when the program ends.</a:t>
            </a:r>
          </a:p>
        </p:txBody>
      </p:sp>
    </p:spTree>
    <p:extLst>
      <p:ext uri="{BB962C8B-B14F-4D97-AF65-F5344CB8AC3E}">
        <p14:creationId xmlns:p14="http://schemas.microsoft.com/office/powerpoint/2010/main" val="14297097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Files I</a:t>
            </a:r>
            <a:br>
              <a:rPr lang="en-US" dirty="0"/>
            </a:br>
            <a:r>
              <a:rPr lang="en-US" dirty="0"/>
              <a:t>Finding Your File</a:t>
            </a:r>
          </a:p>
        </p:txBody>
      </p:sp>
      <p:sp>
        <p:nvSpPr>
          <p:cNvPr id="3" name="Content Placeholder 2"/>
          <p:cNvSpPr>
            <a:spLocks noGrp="1"/>
          </p:cNvSpPr>
          <p:nvPr>
            <p:ph idx="1"/>
          </p:nvPr>
        </p:nvSpPr>
        <p:spPr/>
        <p:txBody>
          <a:bodyPr/>
          <a:lstStyle/>
          <a:p>
            <a:pPr marL="0" indent="0">
              <a:buNone/>
            </a:pPr>
            <a:r>
              <a:rPr lang="en-US" dirty="0">
                <a:ea typeface="Courier" charset="0"/>
                <a:cs typeface="Courier" charset="0"/>
              </a:rPr>
              <a:t>For users of the </a:t>
            </a:r>
            <a:r>
              <a:rPr lang="en-US" dirty="0" err="1">
                <a:ea typeface="Courier" charset="0"/>
                <a:cs typeface="Courier" charset="0"/>
              </a:rPr>
              <a:t>Xcode</a:t>
            </a:r>
            <a:r>
              <a:rPr lang="en-US" dirty="0">
                <a:ea typeface="Courier" charset="0"/>
                <a:cs typeface="Courier" charset="0"/>
              </a:rPr>
              <a:t> IDE:</a:t>
            </a:r>
          </a:p>
          <a:p>
            <a:pPr marL="0" indent="0">
              <a:buNone/>
            </a:pPr>
            <a:r>
              <a:rPr lang="en-US" dirty="0">
                <a:ea typeface="Courier" charset="0"/>
                <a:cs typeface="Courier" charset="0"/>
              </a:rPr>
              <a:t>Finding the text file you have created with an </a:t>
            </a:r>
            <a:r>
              <a:rPr lang="en-US" dirty="0" err="1">
                <a:latin typeface="Courier" charset="0"/>
                <a:ea typeface="Courier" charset="0"/>
                <a:cs typeface="Courier" charset="0"/>
              </a:rPr>
              <a:t>ofstream</a:t>
            </a:r>
            <a:r>
              <a:rPr lang="en-US" dirty="0">
                <a:ea typeface="Courier" charset="0"/>
                <a:cs typeface="Courier" charset="0"/>
              </a:rPr>
              <a:t> can be tricky.</a:t>
            </a:r>
          </a:p>
          <a:p>
            <a:pPr marL="0" indent="0">
              <a:buNone/>
            </a:pPr>
            <a:r>
              <a:rPr lang="en-US" dirty="0">
                <a:ea typeface="Courier" charset="0"/>
                <a:cs typeface="Courier" charset="0"/>
              </a:rPr>
              <a:t>If you created the file by passing a filename to the </a:t>
            </a:r>
            <a:r>
              <a:rPr lang="en-US" dirty="0" err="1">
                <a:latin typeface="Courier" charset="0"/>
                <a:ea typeface="Courier" charset="0"/>
                <a:cs typeface="Courier" charset="0"/>
              </a:rPr>
              <a:t>ofstream</a:t>
            </a:r>
            <a:r>
              <a:rPr lang="en-US" dirty="0">
                <a:ea typeface="Courier" charset="0"/>
                <a:cs typeface="Courier" charset="0"/>
              </a:rPr>
              <a:t> (so no directory/folder names), then the file will be stored in the same place as your executable. This is in your “Products” folder.</a:t>
            </a:r>
          </a:p>
          <a:p>
            <a:pPr marL="0" indent="0">
              <a:buNone/>
            </a:pPr>
            <a:r>
              <a:rPr lang="en-US" dirty="0">
                <a:ea typeface="Courier" charset="0"/>
                <a:cs typeface="Courier" charset="0"/>
              </a:rPr>
              <a:t>So, in </a:t>
            </a:r>
            <a:r>
              <a:rPr lang="en-US" dirty="0" err="1">
                <a:ea typeface="Courier" charset="0"/>
                <a:cs typeface="Courier" charset="0"/>
              </a:rPr>
              <a:t>Xcode</a:t>
            </a:r>
            <a:r>
              <a:rPr lang="en-US" dirty="0">
                <a:ea typeface="Courier" charset="0"/>
                <a:cs typeface="Courier" charset="0"/>
              </a:rPr>
              <a:t>, open “Products”. There should be one file in there, your executable. Right-click this, and select “Show in Finder”. The text file you created should show up in the resulting window.</a:t>
            </a:r>
          </a:p>
        </p:txBody>
      </p:sp>
    </p:spTree>
    <p:extLst>
      <p:ext uri="{BB962C8B-B14F-4D97-AF65-F5344CB8AC3E}">
        <p14:creationId xmlns:p14="http://schemas.microsoft.com/office/powerpoint/2010/main" val="1342365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br>
              <a:rPr lang="en-US" dirty="0"/>
            </a:br>
            <a:r>
              <a:rPr lang="en-US" dirty="0"/>
              <a:t>Standard Library IV — Namespaces</a:t>
            </a:r>
          </a:p>
        </p:txBody>
      </p:sp>
      <p:sp>
        <p:nvSpPr>
          <p:cNvPr id="3" name="Content Placeholder 2"/>
          <p:cNvSpPr>
            <a:spLocks noGrp="1"/>
          </p:cNvSpPr>
          <p:nvPr>
            <p:ph idx="1"/>
          </p:nvPr>
        </p:nvSpPr>
        <p:spPr/>
        <p:txBody>
          <a:bodyPr/>
          <a:lstStyle/>
          <a:p>
            <a:pPr marL="0" indent="0">
              <a:buNone/>
            </a:pPr>
            <a:r>
              <a:rPr lang="en-US" dirty="0"/>
              <a:t>Most of the C++ Standard Library headers place all of the identifiers they declare into the namespace </a:t>
            </a:r>
            <a:r>
              <a:rPr lang="en-US" dirty="0">
                <a:latin typeface="Courier"/>
                <a:cs typeface="Courier"/>
              </a:rPr>
              <a:t>std</a:t>
            </a:r>
            <a:r>
              <a:rPr lang="en-US" dirty="0"/>
              <a:t>.</a:t>
            </a:r>
          </a:p>
          <a:p>
            <a:pPr marL="0" indent="0">
              <a:buNone/>
            </a:pPr>
            <a:r>
              <a:rPr lang="en-US" dirty="0"/>
              <a:t>There are three methods for making use of such identifiers.</a:t>
            </a:r>
          </a:p>
          <a:p>
            <a:pPr marL="685800" lvl="1" indent="-457200">
              <a:buFont typeface="+mj-lt"/>
              <a:buAutoNum type="arabicPeriod"/>
            </a:pPr>
            <a:r>
              <a:rPr lang="en-US" dirty="0"/>
              <a:t>Prefix an identifier with “</a:t>
            </a:r>
            <a:r>
              <a:rPr lang="en-US" dirty="0" err="1">
                <a:latin typeface="Courier"/>
              </a:rPr>
              <a:t>std</a:t>
            </a:r>
            <a:r>
              <a:rPr lang="en-US" dirty="0">
                <a:latin typeface="Courier"/>
              </a:rPr>
              <a:t>::</a:t>
            </a:r>
            <a:r>
              <a:rPr lang="en-US" dirty="0"/>
              <a:t>” each time it is used.</a:t>
            </a:r>
          </a:p>
          <a:p>
            <a:pPr marL="685800" lvl="1" indent="-457200">
              <a:buFont typeface="+mj-lt"/>
              <a:buAutoNum type="arabicPeriod"/>
            </a:pPr>
            <a:r>
              <a:rPr lang="en-US" dirty="0"/>
              <a:t>Do “</a:t>
            </a:r>
            <a:r>
              <a:rPr lang="en-US" dirty="0">
                <a:latin typeface="Courier"/>
              </a:rPr>
              <a:t>using </a:t>
            </a:r>
            <a:r>
              <a:rPr lang="en-US" dirty="0" err="1">
                <a:latin typeface="Courier"/>
              </a:rPr>
              <a:t>std</a:t>
            </a:r>
            <a:r>
              <a:rPr lang="en-US" dirty="0">
                <a:latin typeface="Courier"/>
              </a:rPr>
              <a:t>::</a:t>
            </a:r>
            <a:r>
              <a:rPr lang="en-US" i="1" dirty="0"/>
              <a:t>IDENTIFIER</a:t>
            </a:r>
            <a:r>
              <a:rPr lang="en-US" dirty="0">
                <a:latin typeface="Courier"/>
              </a:rPr>
              <a:t>;</a:t>
            </a:r>
            <a:r>
              <a:rPr lang="en-US" dirty="0"/>
              <a:t>”.</a:t>
            </a:r>
          </a:p>
          <a:p>
            <a:pPr marL="685800" lvl="1" indent="-457200">
              <a:buFont typeface="+mj-lt"/>
              <a:buAutoNum type="arabicPeriod"/>
            </a:pPr>
            <a:r>
              <a:rPr lang="en-US" dirty="0"/>
              <a:t>Do “</a:t>
            </a:r>
            <a:r>
              <a:rPr lang="en-US" dirty="0">
                <a:latin typeface="Courier"/>
              </a:rPr>
              <a:t>using namespace </a:t>
            </a:r>
            <a:r>
              <a:rPr lang="en-US" dirty="0" err="1">
                <a:latin typeface="Courier"/>
              </a:rPr>
              <a:t>std</a:t>
            </a:r>
            <a:r>
              <a:rPr lang="en-US" dirty="0">
                <a:latin typeface="Courier"/>
              </a:rPr>
              <a:t>;</a:t>
            </a:r>
            <a:r>
              <a:rPr lang="en-US" dirty="0"/>
              <a:t>”. </a:t>
            </a:r>
            <a:r>
              <a:rPr lang="en-US" b="1" dirty="0"/>
              <a:t>Please avoid this.</a:t>
            </a:r>
          </a:p>
        </p:txBody>
      </p:sp>
    </p:spTree>
    <p:extLst>
      <p:ext uri="{BB962C8B-B14F-4D97-AF65-F5344CB8AC3E}">
        <p14:creationId xmlns:p14="http://schemas.microsoft.com/office/powerpoint/2010/main" val="2024585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br>
              <a:rPr lang="en-US" dirty="0"/>
            </a:br>
            <a:r>
              <a:rPr lang="en-US" dirty="0"/>
              <a:t>Standard Library IV — PRNGs [1/4]</a:t>
            </a:r>
          </a:p>
        </p:txBody>
      </p:sp>
      <p:sp>
        <p:nvSpPr>
          <p:cNvPr id="3" name="Content Placeholder 2"/>
          <p:cNvSpPr>
            <a:spLocks noGrp="1"/>
          </p:cNvSpPr>
          <p:nvPr>
            <p:ph idx="1"/>
          </p:nvPr>
        </p:nvSpPr>
        <p:spPr/>
        <p:txBody>
          <a:bodyPr/>
          <a:lstStyle/>
          <a:p>
            <a:pPr marL="0" indent="0">
              <a:buNone/>
            </a:pPr>
            <a:r>
              <a:rPr lang="en-US" dirty="0"/>
              <a:t>A sequence of numbers is </a:t>
            </a:r>
            <a:r>
              <a:rPr lang="en-US" b="1" dirty="0"/>
              <a:t>random</a:t>
            </a:r>
            <a:r>
              <a:rPr lang="en-US" dirty="0"/>
              <a:t> if nothing about past values in the sequence allows us to say what future values will be.</a:t>
            </a:r>
          </a:p>
          <a:p>
            <a:pPr marL="0" indent="0">
              <a:buNone/>
            </a:pPr>
            <a:r>
              <a:rPr lang="en-US" dirty="0"/>
              <a:t>The behavior of a </a:t>
            </a:r>
            <a:r>
              <a:rPr lang="en-US" b="1" dirty="0"/>
              <a:t>pseudorandom</a:t>
            </a:r>
            <a:r>
              <a:rPr lang="en-US" dirty="0"/>
              <a:t> sequence mimics that of a random sequence, although it might not be completely unpredictable, strictly speaking.</a:t>
            </a:r>
          </a:p>
          <a:p>
            <a:pPr marL="0" indent="0">
              <a:buNone/>
            </a:pPr>
            <a:r>
              <a:rPr lang="en-US" dirty="0"/>
              <a:t>Pseudorandom numbers:</a:t>
            </a:r>
          </a:p>
          <a:p>
            <a:pPr lvl="1"/>
            <a:r>
              <a:rPr lang="en-US" dirty="0"/>
              <a:t>Can be produced much faster than random numbers.</a:t>
            </a:r>
          </a:p>
          <a:p>
            <a:pPr lvl="1"/>
            <a:r>
              <a:rPr lang="en-US" dirty="0"/>
              <a:t>Allow for repeatable sequences: a program can generate the same pseudorandom sequence each time it runs.</a:t>
            </a:r>
          </a:p>
        </p:txBody>
      </p:sp>
    </p:spTree>
    <p:extLst>
      <p:ext uri="{BB962C8B-B14F-4D97-AF65-F5344CB8AC3E}">
        <p14:creationId xmlns:p14="http://schemas.microsoft.com/office/powerpoint/2010/main" val="878613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br>
              <a:rPr lang="en-US" dirty="0"/>
            </a:br>
            <a:r>
              <a:rPr lang="en-US" dirty="0"/>
              <a:t>Standard Library IV — PRNGs [2/4]</a:t>
            </a:r>
          </a:p>
        </p:txBody>
      </p:sp>
      <p:sp>
        <p:nvSpPr>
          <p:cNvPr id="3" name="Content Placeholder 2"/>
          <p:cNvSpPr>
            <a:spLocks noGrp="1"/>
          </p:cNvSpPr>
          <p:nvPr>
            <p:ph idx="1"/>
          </p:nvPr>
        </p:nvSpPr>
        <p:spPr/>
        <p:txBody>
          <a:bodyPr/>
          <a:lstStyle/>
          <a:p>
            <a:pPr marL="0" indent="0">
              <a:buNone/>
            </a:pPr>
            <a:r>
              <a:rPr lang="en-US" dirty="0"/>
              <a:t>A pseudorandom sequence is produced by a </a:t>
            </a:r>
            <a:r>
              <a:rPr lang="en-US" b="1" dirty="0"/>
              <a:t>pseudorandom-number generator</a:t>
            </a:r>
            <a:r>
              <a:rPr lang="en-US" dirty="0"/>
              <a:t> (</a:t>
            </a:r>
            <a:r>
              <a:rPr lang="en-US" b="1" dirty="0"/>
              <a:t>PRNG</a:t>
            </a:r>
            <a:r>
              <a:rPr lang="en-US" dirty="0"/>
              <a:t>). A good Standard Library PRNG class is </a:t>
            </a:r>
            <a:r>
              <a:rPr lang="en-US" dirty="0" err="1">
                <a:latin typeface="Courier"/>
              </a:rPr>
              <a:t>std</a:t>
            </a:r>
            <a:r>
              <a:rPr lang="en-US" dirty="0">
                <a:latin typeface="Courier"/>
              </a:rPr>
              <a:t>::mt19937</a:t>
            </a:r>
            <a:r>
              <a:rPr lang="en-US" dirty="0"/>
              <a:t>, in </a:t>
            </a:r>
            <a:r>
              <a:rPr lang="en-US" dirty="0">
                <a:latin typeface="Courier"/>
              </a:rPr>
              <a:t>&lt;random&gt;</a:t>
            </a:r>
            <a:r>
              <a:rPr lang="en-US" dirty="0"/>
              <a:t>.</a:t>
            </a:r>
          </a:p>
          <a:p>
            <a:pPr marL="0" indent="0">
              <a:buNone/>
            </a:pPr>
            <a:r>
              <a:rPr lang="en-US" dirty="0">
                <a:latin typeface="Courier"/>
              </a:rPr>
              <a:t>#include &lt;random&gt;</a:t>
            </a:r>
            <a:br>
              <a:rPr lang="en-US" dirty="0">
                <a:latin typeface="Courier"/>
              </a:rPr>
            </a:br>
            <a:r>
              <a:rPr lang="en-US" dirty="0">
                <a:latin typeface="Courier"/>
              </a:rPr>
              <a:t>using </a:t>
            </a:r>
            <a:r>
              <a:rPr lang="en-US" dirty="0" err="1">
                <a:latin typeface="Courier"/>
              </a:rPr>
              <a:t>std</a:t>
            </a:r>
            <a:r>
              <a:rPr lang="en-US" dirty="0">
                <a:latin typeface="Courier"/>
              </a:rPr>
              <a:t>::mt19937;</a:t>
            </a:r>
          </a:p>
          <a:p>
            <a:pPr marL="0" indent="0">
              <a:buNone/>
            </a:pPr>
            <a:r>
              <a:rPr lang="en-US" b="1" dirty="0"/>
              <a:t>Seed</a:t>
            </a:r>
            <a:r>
              <a:rPr lang="en-US" dirty="0"/>
              <a:t> a PRNG by passing it an integer as a constructor argument. A fixed integer results in a repeatable sequence.</a:t>
            </a:r>
          </a:p>
          <a:p>
            <a:pPr marL="0" indent="0">
              <a:buNone/>
            </a:pPr>
            <a:r>
              <a:rPr lang="en-US" dirty="0">
                <a:latin typeface="Courier"/>
              </a:rPr>
              <a:t>mt19937 gen(42);</a:t>
            </a:r>
          </a:p>
          <a:p>
            <a:pPr marL="0" indent="0">
              <a:buNone/>
            </a:pPr>
            <a:r>
              <a:rPr lang="en-US" dirty="0"/>
              <a:t>Use </a:t>
            </a:r>
            <a:r>
              <a:rPr lang="en-US" dirty="0" err="1">
                <a:latin typeface="Courier"/>
              </a:rPr>
              <a:t>std</a:t>
            </a:r>
            <a:r>
              <a:rPr lang="en-US" dirty="0">
                <a:latin typeface="Courier"/>
              </a:rPr>
              <a:t>::</a:t>
            </a:r>
            <a:r>
              <a:rPr lang="en-US" dirty="0" err="1">
                <a:latin typeface="Courier"/>
              </a:rPr>
              <a:t>random_device</a:t>
            </a:r>
            <a:r>
              <a:rPr lang="en-US" dirty="0"/>
              <a:t> to get a seed that varies.</a:t>
            </a:r>
          </a:p>
          <a:p>
            <a:pPr marL="0" indent="0">
              <a:buNone/>
            </a:pPr>
            <a:r>
              <a:rPr lang="en-US" dirty="0" err="1">
                <a:latin typeface="Courier"/>
              </a:rPr>
              <a:t>random_device</a:t>
            </a:r>
            <a:r>
              <a:rPr lang="en-US" dirty="0">
                <a:latin typeface="Courier"/>
              </a:rPr>
              <a:t> </a:t>
            </a:r>
            <a:r>
              <a:rPr lang="en-US" dirty="0" err="1">
                <a:latin typeface="Courier"/>
              </a:rPr>
              <a:t>rd</a:t>
            </a:r>
            <a:r>
              <a:rPr lang="en-US" dirty="0">
                <a:latin typeface="Courier"/>
              </a:rPr>
              <a:t>;</a:t>
            </a:r>
            <a:br>
              <a:rPr lang="en-US" dirty="0">
                <a:latin typeface="Courier"/>
              </a:rPr>
            </a:br>
            <a:r>
              <a:rPr lang="en-US" dirty="0">
                <a:latin typeface="Courier"/>
              </a:rPr>
              <a:t>mt19937 gen2(</a:t>
            </a:r>
            <a:r>
              <a:rPr lang="en-US" dirty="0" err="1">
                <a:latin typeface="Courier"/>
              </a:rPr>
              <a:t>rd</a:t>
            </a:r>
            <a:r>
              <a:rPr lang="en-US" dirty="0">
                <a:latin typeface="Courier"/>
              </a:rPr>
              <a:t>());</a:t>
            </a:r>
          </a:p>
        </p:txBody>
      </p:sp>
      <p:sp>
        <p:nvSpPr>
          <p:cNvPr id="4" name="TextBox 3"/>
          <p:cNvSpPr txBox="1"/>
          <p:nvPr/>
        </p:nvSpPr>
        <p:spPr>
          <a:xfrm>
            <a:off x="5029200" y="2743200"/>
            <a:ext cx="3459927" cy="584775"/>
          </a:xfrm>
          <a:prstGeom prst="rect">
            <a:avLst/>
          </a:prstGeom>
          <a:noFill/>
          <a:ln w="15875">
            <a:solidFill>
              <a:srgbClr val="989898"/>
            </a:solidFill>
          </a:ln>
        </p:spPr>
        <p:txBody>
          <a:bodyPr wrap="square" rtlCol="0">
            <a:spAutoFit/>
          </a:bodyPr>
          <a:lstStyle/>
          <a:p>
            <a:pPr algn="ctr"/>
            <a:r>
              <a:rPr lang="en-US" sz="1600" dirty="0">
                <a:solidFill>
                  <a:srgbClr val="C00000"/>
                </a:solidFill>
              </a:rPr>
              <a:t>A typical program has </a:t>
            </a:r>
            <a:r>
              <a:rPr lang="en-US" sz="1600" b="1" i="1" dirty="0">
                <a:solidFill>
                  <a:srgbClr val="C00000"/>
                </a:solidFill>
              </a:rPr>
              <a:t>one</a:t>
            </a:r>
            <a:r>
              <a:rPr lang="en-US" sz="1600" dirty="0">
                <a:solidFill>
                  <a:srgbClr val="C00000"/>
                </a:solidFill>
              </a:rPr>
              <a:t> PRNG object, which is seeded </a:t>
            </a:r>
            <a:r>
              <a:rPr lang="en-US" sz="1600" b="1" i="1" dirty="0">
                <a:solidFill>
                  <a:srgbClr val="C00000"/>
                </a:solidFill>
              </a:rPr>
              <a:t>once</a:t>
            </a:r>
            <a:r>
              <a:rPr lang="en-US" sz="1600" dirty="0">
                <a:solidFill>
                  <a:srgbClr val="C00000"/>
                </a:solidFill>
              </a:rPr>
              <a:t>.</a:t>
            </a:r>
          </a:p>
        </p:txBody>
      </p:sp>
    </p:spTree>
    <p:extLst>
      <p:ext uri="{BB962C8B-B14F-4D97-AF65-F5344CB8AC3E}">
        <p14:creationId xmlns:p14="http://schemas.microsoft.com/office/powerpoint/2010/main" val="939627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br>
              <a:rPr lang="en-US" dirty="0"/>
            </a:br>
            <a:r>
              <a:rPr lang="en-US" dirty="0"/>
              <a:t>Standard Library IV — PRNGs [3/4]</a:t>
            </a:r>
          </a:p>
        </p:txBody>
      </p:sp>
      <p:sp>
        <p:nvSpPr>
          <p:cNvPr id="3" name="Content Placeholder 2"/>
          <p:cNvSpPr>
            <a:spLocks noGrp="1"/>
          </p:cNvSpPr>
          <p:nvPr>
            <p:ph idx="1"/>
          </p:nvPr>
        </p:nvSpPr>
        <p:spPr/>
        <p:txBody>
          <a:bodyPr/>
          <a:lstStyle/>
          <a:p>
            <a:pPr marL="0" indent="0">
              <a:buNone/>
            </a:pPr>
            <a:r>
              <a:rPr lang="en-US" dirty="0"/>
              <a:t>Generate a number by passing the PRNG object to a </a:t>
            </a:r>
            <a:r>
              <a:rPr lang="en-US" b="1" dirty="0"/>
              <a:t>distribution</a:t>
            </a:r>
            <a:r>
              <a:rPr lang="en-US" dirty="0"/>
              <a:t>.</a:t>
            </a:r>
          </a:p>
          <a:p>
            <a:pPr marL="0" indent="0">
              <a:buNone/>
            </a:pPr>
            <a:r>
              <a:rPr lang="en-US" dirty="0" err="1">
                <a:latin typeface="Courier" charset="0"/>
                <a:ea typeface="Courier" charset="0"/>
                <a:cs typeface="Courier" charset="0"/>
              </a:rPr>
              <a:t>uniform_int_distribution</a:t>
            </a:r>
            <a:r>
              <a:rPr lang="en-US" dirty="0">
                <a:latin typeface="Courier" charset="0"/>
                <a:ea typeface="Courier" charset="0"/>
                <a:cs typeface="Courier" charset="0"/>
              </a:rPr>
              <a:t>&lt;</a:t>
            </a:r>
            <a:r>
              <a:rPr lang="en-US" dirty="0" err="1">
                <a:latin typeface="Courier" charset="0"/>
                <a:ea typeface="Courier" charset="0"/>
                <a:cs typeface="Courier" charset="0"/>
              </a:rPr>
              <a:t>int</a:t>
            </a:r>
            <a:r>
              <a:rPr lang="en-US" dirty="0">
                <a:latin typeface="Courier" charset="0"/>
                <a:ea typeface="Courier" charset="0"/>
                <a:cs typeface="Courier" charset="0"/>
              </a:rPr>
              <a:t>&gt;</a:t>
            </a:r>
            <a:br>
              <a:rPr lang="en-US" dirty="0">
                <a:latin typeface="Courier" charset="0"/>
                <a:ea typeface="Courier" charset="0"/>
                <a:cs typeface="Courier" charset="0"/>
              </a:rPr>
            </a:br>
            <a:r>
              <a:rPr lang="en-US" dirty="0">
                <a:latin typeface="Courier" charset="0"/>
                <a:ea typeface="Courier" charset="0"/>
                <a:cs typeface="Courier" charset="0"/>
              </a:rPr>
              <a:t>    </a:t>
            </a:r>
            <a:r>
              <a:rPr lang="en-US" dirty="0" err="1">
                <a:latin typeface="Courier" charset="0"/>
                <a:ea typeface="Courier" charset="0"/>
                <a:cs typeface="Courier" charset="0"/>
              </a:rPr>
              <a:t>idistrib</a:t>
            </a:r>
            <a:r>
              <a:rPr lang="en-US" dirty="0">
                <a:latin typeface="Courier" charset="0"/>
                <a:ea typeface="Courier" charset="0"/>
                <a:cs typeface="Courier" charset="0"/>
              </a:rPr>
              <a:t>(2, 8);       // </a:t>
            </a:r>
            <a:r>
              <a:rPr lang="en-US" dirty="0" err="1">
                <a:latin typeface="Courier" charset="0"/>
                <a:ea typeface="Courier" charset="0"/>
                <a:cs typeface="Courier" charset="0"/>
              </a:rPr>
              <a:t>ints</a:t>
            </a:r>
            <a:r>
              <a:rPr lang="en-US" dirty="0">
                <a:latin typeface="Courier" charset="0"/>
                <a:ea typeface="Courier" charset="0"/>
                <a:cs typeface="Courier" charset="0"/>
              </a:rPr>
              <a:t> 2 to 8</a:t>
            </a:r>
            <a:br>
              <a:rPr lang="en-US" dirty="0">
                <a:latin typeface="Courier" charset="0"/>
                <a:ea typeface="Courier" charset="0"/>
                <a:cs typeface="Courier" charset="0"/>
              </a:rPr>
            </a:br>
            <a:br>
              <a:rPr lang="en-US" dirty="0">
                <a:latin typeface="Courier" charset="0"/>
                <a:ea typeface="Courier" charset="0"/>
                <a:cs typeface="Courier" charset="0"/>
              </a:rPr>
            </a:br>
            <a:r>
              <a:rPr lang="en-US" dirty="0" err="1">
                <a:latin typeface="Courier" charset="0"/>
                <a:ea typeface="Courier" charset="0"/>
                <a:cs typeface="Courier" charset="0"/>
              </a:rPr>
              <a:t>int</a:t>
            </a:r>
            <a:r>
              <a:rPr lang="en-US" dirty="0">
                <a:latin typeface="Courier" charset="0"/>
                <a:ea typeface="Courier" charset="0"/>
                <a:cs typeface="Courier" charset="0"/>
              </a:rPr>
              <a:t> </a:t>
            </a:r>
            <a:r>
              <a:rPr lang="en-US" dirty="0" err="1">
                <a:latin typeface="Courier" charset="0"/>
                <a:ea typeface="Courier" charset="0"/>
                <a:cs typeface="Courier" charset="0"/>
              </a:rPr>
              <a:t>rand_int</a:t>
            </a:r>
            <a:r>
              <a:rPr lang="en-US" dirty="0">
                <a:latin typeface="Courier" charset="0"/>
                <a:ea typeface="Courier" charset="0"/>
                <a:cs typeface="Courier" charset="0"/>
              </a:rPr>
              <a:t> = </a:t>
            </a:r>
            <a:r>
              <a:rPr lang="en-US" dirty="0" err="1">
                <a:latin typeface="Courier" charset="0"/>
                <a:ea typeface="Courier" charset="0"/>
                <a:cs typeface="Courier" charset="0"/>
              </a:rPr>
              <a:t>idistrib</a:t>
            </a:r>
            <a:r>
              <a:rPr lang="en-US" dirty="0">
                <a:latin typeface="Courier" charset="0"/>
                <a:ea typeface="Courier" charset="0"/>
                <a:cs typeface="Courier" charset="0"/>
              </a:rPr>
              <a:t>(gen);</a:t>
            </a:r>
            <a:br>
              <a:rPr lang="en-US" dirty="0">
                <a:latin typeface="Courier" charset="0"/>
                <a:ea typeface="Courier" charset="0"/>
                <a:cs typeface="Courier" charset="0"/>
              </a:rPr>
            </a:br>
            <a:br>
              <a:rPr lang="en-US" dirty="0">
                <a:latin typeface="Courier" charset="0"/>
                <a:ea typeface="Courier" charset="0"/>
                <a:cs typeface="Courier" charset="0"/>
              </a:rPr>
            </a:br>
            <a:r>
              <a:rPr lang="en-US" dirty="0" err="1">
                <a:latin typeface="Courier" charset="0"/>
                <a:ea typeface="Courier" charset="0"/>
                <a:cs typeface="Courier" charset="0"/>
              </a:rPr>
              <a:t>uniform_real_distribution</a:t>
            </a:r>
            <a:r>
              <a:rPr lang="en-US" dirty="0">
                <a:latin typeface="Courier" charset="0"/>
                <a:ea typeface="Courier" charset="0"/>
                <a:cs typeface="Courier" charset="0"/>
              </a:rPr>
              <a:t>&lt;double&gt;</a:t>
            </a:r>
            <a:br>
              <a:rPr lang="en-US" dirty="0">
                <a:latin typeface="Courier" charset="0"/>
                <a:ea typeface="Courier" charset="0"/>
                <a:cs typeface="Courier" charset="0"/>
              </a:rPr>
            </a:br>
            <a:r>
              <a:rPr lang="en-US" dirty="0">
                <a:latin typeface="Courier" charset="0"/>
                <a:ea typeface="Courier" charset="0"/>
                <a:cs typeface="Courier" charset="0"/>
              </a:rPr>
              <a:t>    </a:t>
            </a:r>
            <a:r>
              <a:rPr lang="en-US" dirty="0" err="1">
                <a:latin typeface="Courier" charset="0"/>
                <a:ea typeface="Courier" charset="0"/>
                <a:cs typeface="Courier" charset="0"/>
              </a:rPr>
              <a:t>ddistrib</a:t>
            </a:r>
            <a:r>
              <a:rPr lang="en-US" dirty="0">
                <a:latin typeface="Courier" charset="0"/>
                <a:ea typeface="Courier" charset="0"/>
                <a:cs typeface="Courier" charset="0"/>
              </a:rPr>
              <a:t>(-3.2, 5.8);  // doubles -3.2 to 5.8</a:t>
            </a:r>
          </a:p>
          <a:p>
            <a:pPr marL="0" indent="0">
              <a:buNone/>
            </a:pPr>
            <a:r>
              <a:rPr lang="en-US" dirty="0">
                <a:latin typeface="Courier" charset="0"/>
                <a:ea typeface="Courier" charset="0"/>
                <a:cs typeface="Courier" charset="0"/>
              </a:rPr>
              <a:t>double </a:t>
            </a:r>
            <a:r>
              <a:rPr lang="en-US" dirty="0" err="1">
                <a:latin typeface="Courier" charset="0"/>
                <a:ea typeface="Courier" charset="0"/>
                <a:cs typeface="Courier" charset="0"/>
              </a:rPr>
              <a:t>rand_double</a:t>
            </a:r>
            <a:r>
              <a:rPr lang="en-US" dirty="0">
                <a:latin typeface="Courier" charset="0"/>
                <a:ea typeface="Courier" charset="0"/>
                <a:cs typeface="Courier" charset="0"/>
              </a:rPr>
              <a:t> = </a:t>
            </a:r>
            <a:r>
              <a:rPr lang="en-US" dirty="0" err="1">
                <a:latin typeface="Courier" charset="0"/>
                <a:ea typeface="Courier" charset="0"/>
                <a:cs typeface="Courier" charset="0"/>
              </a:rPr>
              <a:t>ddistrib</a:t>
            </a:r>
            <a:r>
              <a:rPr lang="en-US" dirty="0">
                <a:latin typeface="Courier" charset="0"/>
                <a:ea typeface="Courier" charset="0"/>
                <a:cs typeface="Courier" charset="0"/>
              </a:rPr>
              <a:t>(gen);</a:t>
            </a:r>
          </a:p>
          <a:p>
            <a:pPr marL="0" indent="0">
              <a:buNone/>
            </a:pPr>
            <a:r>
              <a:rPr lang="en-US" dirty="0"/>
              <a:t>Generate another by doing it again. The same distribution may be used.</a:t>
            </a:r>
            <a:endParaRPr lang="en-US" dirty="0">
              <a:latin typeface="Courier" charset="0"/>
              <a:ea typeface="Courier" charset="0"/>
              <a:cs typeface="Courier" charset="0"/>
            </a:endParaRPr>
          </a:p>
          <a:p>
            <a:pPr marL="0" indent="0">
              <a:buNone/>
            </a:pPr>
            <a:endParaRPr lang="en-US" dirty="0">
              <a:latin typeface="Courier" charset="0"/>
              <a:ea typeface="Courier" charset="0"/>
              <a:cs typeface="Courier" charset="0"/>
            </a:endParaRPr>
          </a:p>
        </p:txBody>
      </p:sp>
    </p:spTree>
    <p:extLst>
      <p:ext uri="{BB962C8B-B14F-4D97-AF65-F5344CB8AC3E}">
        <p14:creationId xmlns:p14="http://schemas.microsoft.com/office/powerpoint/2010/main" val="228285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br>
              <a:rPr lang="en-US" dirty="0"/>
            </a:br>
            <a:r>
              <a:rPr lang="en-US" dirty="0"/>
              <a:t>Standard Library IV — PRNGs [4/4]</a:t>
            </a:r>
          </a:p>
        </p:txBody>
      </p:sp>
      <p:sp>
        <p:nvSpPr>
          <p:cNvPr id="3" name="Content Placeholder 2"/>
          <p:cNvSpPr>
            <a:spLocks noGrp="1"/>
          </p:cNvSpPr>
          <p:nvPr>
            <p:ph idx="1"/>
          </p:nvPr>
        </p:nvSpPr>
        <p:spPr/>
        <p:txBody>
          <a:bodyPr/>
          <a:lstStyle/>
          <a:p>
            <a:pPr marL="0" indent="0">
              <a:buNone/>
            </a:pPr>
            <a:r>
              <a:rPr lang="en-US" dirty="0" err="1">
                <a:latin typeface="Courier" charset="0"/>
                <a:ea typeface="Courier" charset="0"/>
                <a:cs typeface="Courier" charset="0"/>
              </a:rPr>
              <a:t>std</a:t>
            </a:r>
            <a:r>
              <a:rPr lang="en-US" dirty="0">
                <a:latin typeface="Courier" charset="0"/>
                <a:ea typeface="Courier" charset="0"/>
                <a:cs typeface="Courier" charset="0"/>
              </a:rPr>
              <a:t>::shuffle</a:t>
            </a:r>
            <a:r>
              <a:rPr lang="en-US" dirty="0">
                <a:ea typeface="Courier" charset="0"/>
                <a:cs typeface="Courier" charset="0"/>
              </a:rPr>
              <a:t>, declared in </a:t>
            </a:r>
            <a:r>
              <a:rPr lang="en-US" dirty="0">
                <a:latin typeface="Courier" charset="0"/>
                <a:ea typeface="Courier" charset="0"/>
                <a:cs typeface="Courier" charset="0"/>
              </a:rPr>
              <a:t>&lt;algorithm&gt;</a:t>
            </a:r>
            <a:r>
              <a:rPr lang="en-US" dirty="0">
                <a:ea typeface="Courier" charset="0"/>
                <a:cs typeface="Courier" charset="0"/>
              </a:rPr>
              <a:t>, is given a range (two iterators) and a PRNG object. It randomly shuffles the items in the range, using numbers generated by the PRNG.</a:t>
            </a:r>
          </a:p>
          <a:p>
            <a:pPr marL="0" indent="0">
              <a:buNone/>
            </a:pPr>
            <a:r>
              <a:rPr lang="en-US" dirty="0">
                <a:latin typeface="Courier" charset="0"/>
                <a:ea typeface="Courier" charset="0"/>
                <a:cs typeface="Courier" charset="0"/>
              </a:rPr>
              <a:t>// Make a dataset: the integers 0-99, in order</a:t>
            </a:r>
            <a:br>
              <a:rPr lang="en-US" dirty="0">
                <a:latin typeface="Courier" charset="0"/>
                <a:ea typeface="Courier" charset="0"/>
                <a:cs typeface="Courier" charset="0"/>
              </a:rPr>
            </a:br>
            <a:r>
              <a:rPr lang="en-US" dirty="0">
                <a:latin typeface="Courier" charset="0"/>
                <a:ea typeface="Courier" charset="0"/>
                <a:cs typeface="Courier" charset="0"/>
              </a:rPr>
              <a:t>vector&lt;</a:t>
            </a:r>
            <a:r>
              <a:rPr lang="en-US" dirty="0" err="1">
                <a:latin typeface="Courier" charset="0"/>
                <a:ea typeface="Courier" charset="0"/>
                <a:cs typeface="Courier" charset="0"/>
              </a:rPr>
              <a:t>int</a:t>
            </a:r>
            <a:r>
              <a:rPr lang="en-US" dirty="0">
                <a:latin typeface="Courier" charset="0"/>
                <a:ea typeface="Courier" charset="0"/>
                <a:cs typeface="Courier" charset="0"/>
              </a:rPr>
              <a:t>&gt; data;</a:t>
            </a:r>
            <a:br>
              <a:rPr lang="en-US" dirty="0">
                <a:latin typeface="Courier" charset="0"/>
                <a:ea typeface="Courier" charset="0"/>
                <a:cs typeface="Courier" charset="0"/>
              </a:rPr>
            </a:br>
            <a:r>
              <a:rPr lang="en-US" dirty="0">
                <a:latin typeface="Courier" charset="0"/>
                <a:ea typeface="Courier" charset="0"/>
                <a:cs typeface="Courier" charset="0"/>
              </a:rPr>
              <a:t>for (</a:t>
            </a:r>
            <a:r>
              <a:rPr lang="en-US" dirty="0" err="1">
                <a:latin typeface="Courier" charset="0"/>
                <a:ea typeface="Courier" charset="0"/>
                <a:cs typeface="Courier" charset="0"/>
              </a:rPr>
              <a:t>int</a:t>
            </a:r>
            <a:r>
              <a:rPr lang="en-US" dirty="0">
                <a:latin typeface="Courier" charset="0"/>
                <a:ea typeface="Courier" charset="0"/>
                <a:cs typeface="Courier" charset="0"/>
              </a:rPr>
              <a:t> </a:t>
            </a:r>
            <a:r>
              <a:rPr lang="en-US" dirty="0" err="1">
                <a:latin typeface="Courier" charset="0"/>
                <a:ea typeface="Courier" charset="0"/>
                <a:cs typeface="Courier" charset="0"/>
              </a:rPr>
              <a:t>i</a:t>
            </a:r>
            <a:r>
              <a:rPr lang="en-US" dirty="0">
                <a:latin typeface="Courier" charset="0"/>
                <a:ea typeface="Courier" charset="0"/>
                <a:cs typeface="Courier" charset="0"/>
              </a:rPr>
              <a:t> = 0; </a:t>
            </a:r>
            <a:r>
              <a:rPr lang="en-US" dirty="0" err="1">
                <a:latin typeface="Courier" charset="0"/>
                <a:ea typeface="Courier" charset="0"/>
                <a:cs typeface="Courier" charset="0"/>
              </a:rPr>
              <a:t>i</a:t>
            </a:r>
            <a:r>
              <a:rPr lang="en-US" dirty="0">
                <a:latin typeface="Courier" charset="0"/>
                <a:ea typeface="Courier" charset="0"/>
                <a:cs typeface="Courier" charset="0"/>
              </a:rPr>
              <a:t> &lt; 100; ++</a:t>
            </a:r>
            <a:r>
              <a:rPr lang="en-US" dirty="0" err="1">
                <a:latin typeface="Courier" charset="0"/>
                <a:ea typeface="Courier" charset="0"/>
                <a:cs typeface="Courier" charset="0"/>
              </a:rPr>
              <a:t>i</a:t>
            </a:r>
            <a:r>
              <a:rPr lang="en-US" dirty="0">
                <a:latin typeface="Courier" charset="0"/>
                <a:ea typeface="Courier" charset="0"/>
                <a:cs typeface="Courier" charset="0"/>
              </a:rPr>
              <a:t>)</a:t>
            </a:r>
            <a:br>
              <a:rPr lang="en-US" dirty="0">
                <a:latin typeface="Courier" charset="0"/>
                <a:ea typeface="Courier" charset="0"/>
                <a:cs typeface="Courier" charset="0"/>
              </a:rPr>
            </a:br>
            <a:r>
              <a:rPr lang="en-US" dirty="0">
                <a:latin typeface="Courier" charset="0"/>
                <a:ea typeface="Courier" charset="0"/>
                <a:cs typeface="Courier" charset="0"/>
              </a:rPr>
              <a:t>    </a:t>
            </a:r>
            <a:r>
              <a:rPr lang="en-US" dirty="0" err="1">
                <a:latin typeface="Courier" charset="0"/>
                <a:ea typeface="Courier" charset="0"/>
                <a:cs typeface="Courier" charset="0"/>
              </a:rPr>
              <a:t>data.push_back</a:t>
            </a:r>
            <a:r>
              <a:rPr lang="en-US" dirty="0">
                <a:latin typeface="Courier" charset="0"/>
                <a:ea typeface="Courier" charset="0"/>
                <a:cs typeface="Courier" charset="0"/>
              </a:rPr>
              <a:t>(</a:t>
            </a:r>
            <a:r>
              <a:rPr lang="en-US" dirty="0" err="1">
                <a:latin typeface="Courier" charset="0"/>
                <a:ea typeface="Courier" charset="0"/>
                <a:cs typeface="Courier" charset="0"/>
              </a:rPr>
              <a:t>i</a:t>
            </a:r>
            <a:r>
              <a:rPr lang="en-US" dirty="0">
                <a:latin typeface="Courier" charset="0"/>
                <a:ea typeface="Courier" charset="0"/>
                <a:cs typeface="Courier" charset="0"/>
              </a:rPr>
              <a:t>);</a:t>
            </a:r>
            <a:br>
              <a:rPr lang="en-US" dirty="0">
                <a:latin typeface="Courier" charset="0"/>
                <a:ea typeface="Courier" charset="0"/>
                <a:cs typeface="Courier" charset="0"/>
              </a:rPr>
            </a:br>
            <a:br>
              <a:rPr lang="en-US" dirty="0">
                <a:latin typeface="Courier" charset="0"/>
                <a:ea typeface="Courier" charset="0"/>
                <a:cs typeface="Courier" charset="0"/>
              </a:rPr>
            </a:br>
            <a:r>
              <a:rPr lang="en-US" dirty="0">
                <a:latin typeface="Courier" charset="0"/>
                <a:ea typeface="Courier" charset="0"/>
                <a:cs typeface="Courier" charset="0"/>
              </a:rPr>
              <a:t>// (Pseudo-)randomly shuffle this dataset</a:t>
            </a:r>
            <a:br>
              <a:rPr lang="en-US" dirty="0">
                <a:latin typeface="Courier" charset="0"/>
                <a:ea typeface="Courier" charset="0"/>
                <a:cs typeface="Courier" charset="0"/>
              </a:rPr>
            </a:br>
            <a:r>
              <a:rPr lang="en-US" dirty="0">
                <a:latin typeface="Courier" charset="0"/>
                <a:ea typeface="Courier" charset="0"/>
                <a:cs typeface="Courier" charset="0"/>
              </a:rPr>
              <a:t>shuffle(begin(data), end(data), gen);</a:t>
            </a:r>
          </a:p>
        </p:txBody>
      </p:sp>
    </p:spTree>
    <p:extLst>
      <p:ext uri="{BB962C8B-B14F-4D97-AF65-F5344CB8AC3E}">
        <p14:creationId xmlns:p14="http://schemas.microsoft.com/office/powerpoint/2010/main" val="1066919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Files I</a:t>
            </a:r>
            <a:br>
              <a:rPr lang="en-US" dirty="0"/>
            </a:br>
            <a:r>
              <a:rPr lang="en-US" dirty="0"/>
              <a:t>Introduction — I/O</a:t>
            </a:r>
          </a:p>
        </p:txBody>
      </p:sp>
      <p:sp>
        <p:nvSpPr>
          <p:cNvPr id="3" name="Content Placeholder 2"/>
          <p:cNvSpPr>
            <a:spLocks noGrp="1"/>
          </p:cNvSpPr>
          <p:nvPr>
            <p:ph idx="1"/>
          </p:nvPr>
        </p:nvSpPr>
        <p:spPr/>
        <p:txBody>
          <a:bodyPr/>
          <a:lstStyle/>
          <a:p>
            <a:pPr marL="0" indent="0">
              <a:buNone/>
            </a:pPr>
            <a:r>
              <a:rPr lang="en-US" dirty="0">
                <a:ea typeface="Courier" charset="0"/>
                <a:cs typeface="Courier" charset="0"/>
              </a:rPr>
              <a:t>Now we turn our attention to </a:t>
            </a:r>
            <a:r>
              <a:rPr lang="en-US" b="1" dirty="0" err="1">
                <a:ea typeface="Courier" charset="0"/>
                <a:cs typeface="Courier" charset="0"/>
              </a:rPr>
              <a:t>Input/Output</a:t>
            </a:r>
            <a:r>
              <a:rPr lang="en-US" dirty="0">
                <a:ea typeface="Courier" charset="0"/>
                <a:cs typeface="Courier" charset="0"/>
              </a:rPr>
              <a:t> (</a:t>
            </a:r>
            <a:r>
              <a:rPr lang="en-US" b="1" dirty="0">
                <a:ea typeface="Courier" charset="0"/>
                <a:cs typeface="Courier" charset="0"/>
              </a:rPr>
              <a:t>I/O</a:t>
            </a:r>
            <a:r>
              <a:rPr lang="en-US" dirty="0">
                <a:ea typeface="Courier" charset="0"/>
                <a:cs typeface="Courier" charset="0"/>
              </a:rPr>
              <a:t>). A program does I/O when it sends data to, or receives data from, something besides its own memory.</a:t>
            </a:r>
          </a:p>
          <a:p>
            <a:pPr marL="0" indent="0">
              <a:buNone/>
            </a:pPr>
            <a:r>
              <a:rPr lang="en-US" dirty="0">
                <a:ea typeface="Courier" charset="0"/>
                <a:cs typeface="Courier" charset="0"/>
              </a:rPr>
              <a:t>We have done </a:t>
            </a:r>
            <a:r>
              <a:rPr lang="en-US" b="1" dirty="0">
                <a:ea typeface="Courier" charset="0"/>
                <a:cs typeface="Courier" charset="0"/>
              </a:rPr>
              <a:t>console I/O</a:t>
            </a:r>
            <a:r>
              <a:rPr lang="en-US" dirty="0">
                <a:ea typeface="Courier" charset="0"/>
                <a:cs typeface="Courier" charset="0"/>
              </a:rPr>
              <a:t>: sending data to a text window and receiving data from the system keyboard. </a:t>
            </a:r>
          </a:p>
          <a:p>
            <a:pPr marL="0" indent="0">
              <a:buNone/>
            </a:pPr>
            <a:r>
              <a:rPr lang="en-US" dirty="0">
                <a:ea typeface="Courier" charset="0"/>
                <a:cs typeface="Courier" charset="0"/>
              </a:rPr>
              <a:t>We have also done string I/O, sending data to a string, and reading data from a string using </a:t>
            </a:r>
            <a:r>
              <a:rPr lang="en-US" dirty="0" err="1">
                <a:ea typeface="Courier" charset="0"/>
                <a:cs typeface="Courier" charset="0"/>
              </a:rPr>
              <a:t>ostringstream</a:t>
            </a:r>
            <a:r>
              <a:rPr lang="en-US" dirty="0">
                <a:ea typeface="Courier" charset="0"/>
                <a:cs typeface="Courier" charset="0"/>
              </a:rPr>
              <a:t> and </a:t>
            </a:r>
            <a:r>
              <a:rPr lang="en-US" dirty="0" err="1">
                <a:ea typeface="Courier" charset="0"/>
                <a:cs typeface="Courier" charset="0"/>
              </a:rPr>
              <a:t>istringstream</a:t>
            </a:r>
            <a:r>
              <a:rPr lang="en-US" dirty="0">
                <a:ea typeface="Courier" charset="0"/>
                <a:cs typeface="Courier" charset="0"/>
              </a:rPr>
              <a:t>.</a:t>
            </a:r>
          </a:p>
        </p:txBody>
      </p:sp>
    </p:spTree>
    <p:extLst>
      <p:ext uri="{BB962C8B-B14F-4D97-AF65-F5344CB8AC3E}">
        <p14:creationId xmlns:p14="http://schemas.microsoft.com/office/powerpoint/2010/main" val="2973196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Files I</a:t>
            </a:r>
            <a:br>
              <a:rPr lang="en-US" dirty="0"/>
            </a:br>
            <a:r>
              <a:rPr lang="en-US" dirty="0"/>
              <a:t>Introduction — Files &amp; File Systems</a:t>
            </a:r>
          </a:p>
        </p:txBody>
      </p:sp>
      <p:sp>
        <p:nvSpPr>
          <p:cNvPr id="3" name="Content Placeholder 2"/>
          <p:cNvSpPr>
            <a:spLocks noGrp="1"/>
          </p:cNvSpPr>
          <p:nvPr>
            <p:ph idx="1"/>
          </p:nvPr>
        </p:nvSpPr>
        <p:spPr/>
        <p:txBody>
          <a:bodyPr/>
          <a:lstStyle/>
          <a:p>
            <a:pPr marL="0" indent="0">
              <a:buNone/>
            </a:pPr>
            <a:r>
              <a:rPr lang="en-US" dirty="0">
                <a:ea typeface="Courier" charset="0"/>
                <a:cs typeface="Courier" charset="0"/>
              </a:rPr>
              <a:t>An important example of something to do I/O with is a </a:t>
            </a:r>
            <a:r>
              <a:rPr lang="en-US" b="1" dirty="0">
                <a:ea typeface="Courier" charset="0"/>
                <a:cs typeface="Courier" charset="0"/>
              </a:rPr>
              <a:t>file</a:t>
            </a:r>
            <a:r>
              <a:rPr lang="en-US" dirty="0">
                <a:ea typeface="Courier" charset="0"/>
                <a:cs typeface="Courier" charset="0"/>
              </a:rPr>
              <a:t> (also called a “document”). A file is simply a sequence of characters. Of course, that sounds just like a string. The main difference is the interface. We deal with files in a way that is optimized for a slow, somewhat unreliable connection.</a:t>
            </a:r>
            <a:endParaRPr lang="en-US" dirty="0">
              <a:latin typeface="Courier" charset="0"/>
              <a:ea typeface="Courier" charset="0"/>
              <a:cs typeface="Courier" charset="0"/>
            </a:endParaRPr>
          </a:p>
          <a:p>
            <a:pPr marL="0" indent="0">
              <a:buNone/>
            </a:pPr>
            <a:r>
              <a:rPr lang="en-US" dirty="0">
                <a:ea typeface="Courier" charset="0"/>
                <a:cs typeface="Courier" charset="0"/>
              </a:rPr>
              <a:t>A file lives in a </a:t>
            </a:r>
            <a:r>
              <a:rPr lang="en-US" b="1" dirty="0">
                <a:ea typeface="Courier" charset="0"/>
                <a:cs typeface="Courier" charset="0"/>
              </a:rPr>
              <a:t>file system</a:t>
            </a:r>
            <a:r>
              <a:rPr lang="en-US" dirty="0">
                <a:ea typeface="Courier" charset="0"/>
                <a:cs typeface="Courier" charset="0"/>
              </a:rPr>
              <a:t>. This generally contains a number of files, each with a </a:t>
            </a:r>
            <a:r>
              <a:rPr lang="en-US" b="1" dirty="0">
                <a:ea typeface="Courier" charset="0"/>
                <a:cs typeface="Courier" charset="0"/>
              </a:rPr>
              <a:t>filename</a:t>
            </a:r>
            <a:r>
              <a:rPr lang="en-US" dirty="0">
                <a:ea typeface="Courier" charset="0"/>
                <a:cs typeface="Courier" charset="0"/>
              </a:rPr>
              <a:t>. Modern file systems are usually organized into </a:t>
            </a:r>
            <a:r>
              <a:rPr lang="en-US" b="1" dirty="0">
                <a:ea typeface="Courier" charset="0"/>
                <a:cs typeface="Courier" charset="0"/>
              </a:rPr>
              <a:t>directories</a:t>
            </a:r>
            <a:r>
              <a:rPr lang="en-US" dirty="0">
                <a:ea typeface="Courier" charset="0"/>
                <a:cs typeface="Courier" charset="0"/>
              </a:rPr>
              <a:t> (“folders”), each containing a number of files, along with possibly other directories.</a:t>
            </a:r>
          </a:p>
          <a:p>
            <a:pPr marL="0" indent="0">
              <a:buNone/>
            </a:pPr>
            <a:r>
              <a:rPr lang="en-US" dirty="0">
                <a:ea typeface="Courier" charset="0"/>
                <a:cs typeface="Courier" charset="0"/>
              </a:rPr>
              <a:t>A typical file system is stored on a </a:t>
            </a:r>
            <a:r>
              <a:rPr lang="en-US" b="1" dirty="0">
                <a:ea typeface="Courier" charset="0"/>
                <a:cs typeface="Courier" charset="0"/>
              </a:rPr>
              <a:t>mass storage device</a:t>
            </a:r>
            <a:r>
              <a:rPr lang="en-US" dirty="0">
                <a:ea typeface="Courier" charset="0"/>
                <a:cs typeface="Courier" charset="0"/>
              </a:rPr>
              <a:t>: for example, a disk or a memory stick. Such devices are much slower than typical computer memory, and rather more prone to failure.</a:t>
            </a:r>
          </a:p>
        </p:txBody>
      </p:sp>
    </p:spTree>
    <p:extLst>
      <p:ext uri="{BB962C8B-B14F-4D97-AF65-F5344CB8AC3E}">
        <p14:creationId xmlns:p14="http://schemas.microsoft.com/office/powerpoint/2010/main" val="2016068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Files I</a:t>
            </a:r>
            <a:br>
              <a:rPr lang="en-US" dirty="0"/>
            </a:br>
            <a:r>
              <a:rPr lang="en-US" dirty="0"/>
              <a:t>Kinds of Files [1/2]</a:t>
            </a:r>
          </a:p>
        </p:txBody>
      </p:sp>
      <p:sp>
        <p:nvSpPr>
          <p:cNvPr id="3" name="Content Placeholder 2"/>
          <p:cNvSpPr>
            <a:spLocks noGrp="1"/>
          </p:cNvSpPr>
          <p:nvPr>
            <p:ph idx="1"/>
          </p:nvPr>
        </p:nvSpPr>
        <p:spPr/>
        <p:txBody>
          <a:bodyPr/>
          <a:lstStyle/>
          <a:p>
            <a:pPr marL="0" indent="0">
              <a:buNone/>
            </a:pPr>
            <a:r>
              <a:rPr lang="en-US" dirty="0">
                <a:ea typeface="Courier" charset="0"/>
                <a:cs typeface="Courier" charset="0"/>
              </a:rPr>
              <a:t>There are two basic kinds of files: </a:t>
            </a:r>
            <a:r>
              <a:rPr lang="en-US" b="1" dirty="0">
                <a:ea typeface="Courier" charset="0"/>
                <a:cs typeface="Courier" charset="0"/>
              </a:rPr>
              <a:t>text</a:t>
            </a:r>
            <a:r>
              <a:rPr lang="en-US" dirty="0">
                <a:ea typeface="Courier" charset="0"/>
                <a:cs typeface="Courier" charset="0"/>
              </a:rPr>
              <a:t> and </a:t>
            </a:r>
            <a:r>
              <a:rPr lang="en-US" b="1" dirty="0">
                <a:ea typeface="Courier" charset="0"/>
                <a:cs typeface="Courier" charset="0"/>
              </a:rPr>
              <a:t>binary</a:t>
            </a:r>
            <a:r>
              <a:rPr lang="en-US" dirty="0">
                <a:ea typeface="Courier" charset="0"/>
                <a:cs typeface="Courier" charset="0"/>
              </a:rPr>
              <a:t>.</a:t>
            </a:r>
          </a:p>
          <a:p>
            <a:pPr marL="0" indent="0">
              <a:buNone/>
            </a:pPr>
            <a:r>
              <a:rPr lang="en-US" dirty="0">
                <a:ea typeface="Courier" charset="0"/>
                <a:cs typeface="Courier" charset="0"/>
              </a:rPr>
              <a:t>A </a:t>
            </a:r>
            <a:r>
              <a:rPr lang="en-US" b="1" dirty="0">
                <a:ea typeface="Courier" charset="0"/>
                <a:cs typeface="Courier" charset="0"/>
              </a:rPr>
              <a:t>text file</a:t>
            </a:r>
            <a:r>
              <a:rPr lang="en-US" dirty="0">
                <a:ea typeface="Courier" charset="0"/>
                <a:cs typeface="Courier" charset="0"/>
              </a:rPr>
              <a:t> holds human-readable characters. If you create a document using a simple text editor like Notepad, and you save it, the saved file will usually be a text file.</a:t>
            </a:r>
          </a:p>
          <a:p>
            <a:pPr marL="0" indent="0">
              <a:buNone/>
            </a:pPr>
            <a:r>
              <a:rPr lang="en-US" b="1" dirty="0">
                <a:ea typeface="Courier" charset="0"/>
                <a:cs typeface="Courier" charset="0"/>
              </a:rPr>
              <a:t>Binary files</a:t>
            </a:r>
            <a:r>
              <a:rPr lang="en-US" dirty="0">
                <a:ea typeface="Courier" charset="0"/>
                <a:cs typeface="Courier" charset="0"/>
              </a:rPr>
              <a:t> are not human-readable. Executable files are typically binary.</a:t>
            </a:r>
          </a:p>
        </p:txBody>
      </p:sp>
    </p:spTree>
    <p:extLst>
      <p:ext uri="{BB962C8B-B14F-4D97-AF65-F5344CB8AC3E}">
        <p14:creationId xmlns:p14="http://schemas.microsoft.com/office/powerpoint/2010/main" val="826132356"/>
      </p:ext>
    </p:extLst>
  </p:cSld>
  <p:clrMapOvr>
    <a:masterClrMapping/>
  </p:clrMapOvr>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font script="Hans" typeface="宋体"/>
        <a:font script="Hant" typeface="新細明體"/>
      </a:majorFont>
      <a:minorFont>
        <a:latin typeface="Rockwell"/>
        <a:ea typeface=""/>
        <a:cs typeface=""/>
        <a:font script="Jpan" typeface="ＭＳ ゴシック"/>
        <a:font script="Hans" typeface="宋体"/>
        <a:font script="Hant" typeface="新細明體"/>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Advantage.thmx</Template>
  <TotalTime>3419</TotalTime>
  <Words>1363</Words>
  <Application>Microsoft Macintosh PowerPoint</Application>
  <PresentationFormat>On-screen Show (4:3)</PresentationFormat>
  <Paragraphs>80</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Calibri</vt:lpstr>
      <vt:lpstr>Courier</vt:lpstr>
      <vt:lpstr>Rockwell</vt:lpstr>
      <vt:lpstr>Wingdings</vt:lpstr>
      <vt:lpstr>Advantage</vt:lpstr>
      <vt:lpstr>CS 201</vt:lpstr>
      <vt:lpstr>Review Standard Library IV — Namespaces</vt:lpstr>
      <vt:lpstr>Review Standard Library IV — PRNGs [1/4]</vt:lpstr>
      <vt:lpstr>Review Standard Library IV — PRNGs [2/4]</vt:lpstr>
      <vt:lpstr>Review Standard Library IV — PRNGs [3/4]</vt:lpstr>
      <vt:lpstr>Review Standard Library IV — PRNGs [4/4]</vt:lpstr>
      <vt:lpstr>Files I Introduction — I/O</vt:lpstr>
      <vt:lpstr>Files I Introduction — Files &amp; File Systems</vt:lpstr>
      <vt:lpstr>Files I Kinds of Files [1/2]</vt:lpstr>
      <vt:lpstr>Files I Kinds of Files [2/2]</vt:lpstr>
      <vt:lpstr>Files I File Operations [1/2]</vt:lpstr>
      <vt:lpstr>Files I File Operations [2/2]</vt:lpstr>
      <vt:lpstr>Files I Metadata</vt:lpstr>
      <vt:lpstr>Files I Output File Streams [1/3]</vt:lpstr>
      <vt:lpstr>Files I Output File Streams [2/3]</vt:lpstr>
      <vt:lpstr>Files I Output File Streams [3/3]</vt:lpstr>
      <vt:lpstr>Files I Finding Your File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201</dc:title>
  <dc:creator>Chris Hartman</dc:creator>
  <cp:lastModifiedBy>Chris Hartman</cp:lastModifiedBy>
  <cp:revision>451</cp:revision>
  <dcterms:created xsi:type="dcterms:W3CDTF">2017-08-28T16:16:28Z</dcterms:created>
  <dcterms:modified xsi:type="dcterms:W3CDTF">2018-11-09T18:15:11Z</dcterms:modified>
</cp:coreProperties>
</file>