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5" r:id="rId2"/>
    <p:sldId id="937" r:id="rId3"/>
    <p:sldId id="939" r:id="rId4"/>
    <p:sldId id="942" r:id="rId5"/>
    <p:sldId id="947" r:id="rId6"/>
    <p:sldId id="948" r:id="rId7"/>
    <p:sldId id="950" r:id="rId8"/>
    <p:sldId id="959" r:id="rId9"/>
    <p:sldId id="961" r:id="rId10"/>
    <p:sldId id="962" r:id="rId11"/>
    <p:sldId id="968" r:id="rId12"/>
    <p:sldId id="969" r:id="rId13"/>
    <p:sldId id="956" r:id="rId14"/>
    <p:sldId id="970" r:id="rId15"/>
    <p:sldId id="9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33"/>
    <p:restoredTop sz="94708"/>
  </p:normalViewPr>
  <p:slideViewPr>
    <p:cSldViewPr snapToObjects="1">
      <p:cViewPr varScale="1">
        <p:scale>
          <a:sx n="88" d="100"/>
          <a:sy n="88" d="100"/>
        </p:scale>
        <p:origin x="9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11/12/18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11/12/18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11/12/18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11/12/18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11/12/18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11/12/18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11/12/18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11/12/18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201</a:t>
            </a:r>
            <a:br>
              <a:rPr lang="en-US" dirty="0"/>
            </a:br>
            <a:endParaRPr lang="en-US" sz="1800" dirty="0"/>
          </a:p>
        </p:txBody>
      </p:sp>
      <p:sp>
        <p:nvSpPr>
          <p:cNvPr id="3" name="Subtitle 2"/>
          <p:cNvSpPr>
            <a:spLocks noGrp="1"/>
          </p:cNvSpPr>
          <p:nvPr>
            <p:ph type="subTitle" idx="1"/>
          </p:nvPr>
        </p:nvSpPr>
        <p:spPr/>
        <p:txBody>
          <a:bodyPr/>
          <a:lstStyle/>
          <a:p>
            <a:r>
              <a:rPr lang="en-US" dirty="0"/>
              <a:t>Files II</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Input Errors &amp; EOF [1/5]</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Input and output have an important difference. When our program does output, it transfers data that comes from a source we </a:t>
            </a:r>
            <a:r>
              <a:rPr lang="en-US" i="1" dirty="0">
                <a:ea typeface="Courier" charset="0"/>
                <a:cs typeface="Courier" charset="0"/>
              </a:rPr>
              <a:t>trust</a:t>
            </a:r>
            <a:r>
              <a:rPr lang="en-US" dirty="0">
                <a:ea typeface="Courier" charset="0"/>
                <a:cs typeface="Courier" charset="0"/>
              </a:rPr>
              <a:t>: our program. When our program does input, it transfers data that comes from a source we </a:t>
            </a:r>
            <a:r>
              <a:rPr lang="en-US" i="1" dirty="0">
                <a:ea typeface="Courier" charset="0"/>
                <a:cs typeface="Courier" charset="0"/>
              </a:rPr>
              <a:t>should not trust</a:t>
            </a:r>
            <a:r>
              <a:rPr lang="en-US" dirty="0">
                <a:ea typeface="Courier" charset="0"/>
                <a:cs typeface="Courier" charset="0"/>
              </a:rPr>
              <a:t>: the outside world. This makes error handling and verification of values much more important for input than for output.</a:t>
            </a:r>
          </a:p>
          <a:p>
            <a:pPr marL="0" indent="0">
              <a:buNone/>
            </a:pPr>
            <a:r>
              <a:rPr lang="en-US" b="1" dirty="0">
                <a:ea typeface="Courier" charset="0"/>
                <a:cs typeface="Courier" charset="0"/>
              </a:rPr>
              <a:t>Rule 1. When doing input, always check for stream errors; where appropriate, also check for valid data.</a:t>
            </a:r>
            <a:endParaRPr lang="en-US" dirty="0">
              <a:ea typeface="Courier" charset="0"/>
              <a:cs typeface="Courier" charset="0"/>
            </a:endParaRPr>
          </a:p>
          <a:p>
            <a:pPr marL="0" indent="0">
              <a:buNone/>
            </a:pPr>
            <a:r>
              <a:rPr lang="en-US" b="1" dirty="0">
                <a:ea typeface="Courier" charset="0"/>
                <a:cs typeface="Courier" charset="0"/>
              </a:rPr>
              <a:t>Valid data</a:t>
            </a:r>
            <a:r>
              <a:rPr lang="en-US" dirty="0">
                <a:ea typeface="Courier" charset="0"/>
                <a:cs typeface="Courier" charset="0"/>
              </a:rPr>
              <a:t> means meaningful, usable data. Which values are valid can vary depending on the application. If we are inputting a month as a number, then the only valid values are integers 1 through 12. If we are inputting a line of text as a string, then all possible values may be valid.</a:t>
            </a:r>
          </a:p>
        </p:txBody>
      </p:sp>
    </p:spTree>
    <p:extLst>
      <p:ext uri="{BB962C8B-B14F-4D97-AF65-F5344CB8AC3E}">
        <p14:creationId xmlns:p14="http://schemas.microsoft.com/office/powerpoint/2010/main" val="196640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Input Errors &amp; EOF [2/5]</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Another difference between input and output is that, when we write a file, we can go on just about as long as we want. But when we read a file, the file will eventually come to an end, forcing us to stop.</a:t>
            </a:r>
          </a:p>
          <a:p>
            <a:pPr marL="0" indent="0">
              <a:buNone/>
            </a:pPr>
            <a:r>
              <a:rPr lang="en-US" dirty="0">
                <a:ea typeface="Courier" charset="0"/>
                <a:cs typeface="Courier" charset="0"/>
              </a:rPr>
              <a:t>The end of a file is called, oddly enough, </a:t>
            </a:r>
            <a:r>
              <a:rPr lang="en-US" b="1" dirty="0">
                <a:ea typeface="Courier" charset="0"/>
                <a:cs typeface="Courier" charset="0"/>
              </a:rPr>
              <a:t>end-of-file</a:t>
            </a:r>
            <a:r>
              <a:rPr lang="en-US" dirty="0">
                <a:ea typeface="Courier" charset="0"/>
                <a:cs typeface="Courier" charset="0"/>
              </a:rPr>
              <a:t> (</a:t>
            </a:r>
            <a:r>
              <a:rPr lang="en-US" b="1" dirty="0">
                <a:ea typeface="Courier" charset="0"/>
                <a:cs typeface="Courier" charset="0"/>
              </a:rPr>
              <a:t>EOF</a:t>
            </a:r>
            <a:r>
              <a:rPr lang="en-US" dirty="0">
                <a:ea typeface="Courier" charset="0"/>
                <a:cs typeface="Courier" charset="0"/>
              </a:rPr>
              <a:t>). Trying to read past EOF results in an error on the input stream.</a:t>
            </a:r>
          </a:p>
        </p:txBody>
      </p:sp>
    </p:spTree>
    <p:extLst>
      <p:ext uri="{BB962C8B-B14F-4D97-AF65-F5344CB8AC3E}">
        <p14:creationId xmlns:p14="http://schemas.microsoft.com/office/powerpoint/2010/main" val="119078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Input Errors &amp; EOF [3/5]</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So input file stream errors come from two causes:</a:t>
            </a:r>
          </a:p>
          <a:p>
            <a:pPr lvl="1"/>
            <a:r>
              <a:rPr lang="en-US" dirty="0">
                <a:ea typeface="Courier" charset="0"/>
                <a:cs typeface="Courier" charset="0"/>
              </a:rPr>
              <a:t>Reading past EOF.</a:t>
            </a:r>
          </a:p>
          <a:p>
            <a:pPr lvl="1"/>
            <a:r>
              <a:rPr lang="en-US" dirty="0">
                <a:ea typeface="Courier" charset="0"/>
                <a:cs typeface="Courier" charset="0"/>
              </a:rPr>
              <a:t>Other input failure.</a:t>
            </a:r>
          </a:p>
          <a:p>
            <a:pPr marL="0" indent="0">
              <a:buNone/>
            </a:pPr>
            <a:r>
              <a:rPr lang="en-US" dirty="0">
                <a:ea typeface="Courier" charset="0"/>
                <a:cs typeface="Courier" charset="0"/>
              </a:rPr>
              <a:t>We need to handle these two differently. Attempting to read past EOF does not really mean that anything is </a:t>
            </a:r>
            <a:r>
              <a:rPr lang="en-US" i="1" dirty="0">
                <a:ea typeface="Courier" charset="0"/>
                <a:cs typeface="Courier" charset="0"/>
              </a:rPr>
              <a:t>wrong</a:t>
            </a:r>
            <a:r>
              <a:rPr lang="en-US" dirty="0">
                <a:ea typeface="Courier" charset="0"/>
                <a:cs typeface="Courier" charset="0"/>
              </a:rPr>
              <a:t>; it simply means that we need to stop reading. But input failure of other kinds does mean that something is wrong.</a:t>
            </a:r>
          </a:p>
          <a:p>
            <a:pPr marL="0" indent="0">
              <a:buNone/>
            </a:pPr>
            <a:r>
              <a:rPr lang="en-US" dirty="0">
                <a:ea typeface="Courier" charset="0"/>
                <a:cs typeface="Courier" charset="0"/>
              </a:rPr>
              <a:t>How do we tell the difference? If we detect an error on an input file stream, then we can determine whether it was caused by reading past EOF by calling member function </a:t>
            </a:r>
            <a:r>
              <a:rPr lang="en-US" dirty="0" err="1">
                <a:latin typeface="Courier" charset="0"/>
                <a:ea typeface="Courier" charset="0"/>
                <a:cs typeface="Courier" charset="0"/>
              </a:rPr>
              <a:t>eof</a:t>
            </a:r>
            <a:r>
              <a:rPr lang="en-US" dirty="0">
                <a:ea typeface="Courier" charset="0"/>
                <a:cs typeface="Courier" charset="0"/>
              </a:rPr>
              <a:t> on the stream. If this returns </a:t>
            </a:r>
            <a:r>
              <a:rPr lang="en-US" dirty="0">
                <a:latin typeface="Courier" charset="0"/>
                <a:ea typeface="Courier" charset="0"/>
                <a:cs typeface="Courier" charset="0"/>
              </a:rPr>
              <a:t>true</a:t>
            </a:r>
            <a:r>
              <a:rPr lang="en-US" dirty="0">
                <a:ea typeface="Courier" charset="0"/>
                <a:cs typeface="Courier" charset="0"/>
              </a:rPr>
              <a:t>, then the stream error was caused by EOF; otherwise, there is some problem with the stream.</a:t>
            </a:r>
          </a:p>
        </p:txBody>
      </p:sp>
    </p:spTree>
    <p:extLst>
      <p:ext uri="{BB962C8B-B14F-4D97-AF65-F5344CB8AC3E}">
        <p14:creationId xmlns:p14="http://schemas.microsoft.com/office/powerpoint/2010/main" val="130347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Input Errors &amp; EOF [4/5]</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For each read operation:</a:t>
            </a:r>
          </a:p>
          <a:p>
            <a:pPr lvl="1"/>
            <a:r>
              <a:rPr lang="en-US" dirty="0">
                <a:ea typeface="Courier" charset="0"/>
                <a:cs typeface="Courier" charset="0"/>
              </a:rPr>
              <a:t>Attempt to do the read [e.g., </a:t>
            </a:r>
            <a:r>
              <a:rPr lang="en-US" dirty="0" err="1">
                <a:latin typeface="Courier" charset="0"/>
                <a:ea typeface="Courier" charset="0"/>
                <a:cs typeface="Courier" charset="0"/>
              </a:rPr>
              <a:t>getline</a:t>
            </a:r>
            <a:r>
              <a:rPr lang="en-US" dirty="0">
                <a:ea typeface="Courier" charset="0"/>
                <a:cs typeface="Courier" charset="0"/>
              </a:rPr>
              <a:t>].</a:t>
            </a:r>
          </a:p>
          <a:p>
            <a:pPr lvl="1"/>
            <a:r>
              <a:rPr lang="en-US" dirty="0">
                <a:ea typeface="Courier" charset="0"/>
                <a:cs typeface="Courier" charset="0"/>
              </a:rPr>
              <a:t>Check for stream errors [</a:t>
            </a:r>
            <a:r>
              <a:rPr lang="en-US" dirty="0">
                <a:latin typeface="Courier" charset="0"/>
                <a:ea typeface="Courier" charset="0"/>
                <a:cs typeface="Courier" charset="0"/>
              </a:rPr>
              <a:t>if (!</a:t>
            </a:r>
            <a:r>
              <a:rPr lang="en-US" i="1" dirty="0">
                <a:ea typeface="Courier" charset="0"/>
                <a:cs typeface="Courier" charset="0"/>
              </a:rPr>
              <a:t>STREAM</a:t>
            </a:r>
            <a:r>
              <a:rPr lang="en-US" dirty="0">
                <a:latin typeface="Courier" charset="0"/>
                <a:ea typeface="Courier" charset="0"/>
                <a:cs typeface="Courier" charset="0"/>
              </a:rPr>
              <a:t>)</a:t>
            </a:r>
            <a:r>
              <a:rPr lang="en-US" dirty="0">
                <a:ea typeface="Courier" charset="0"/>
                <a:cs typeface="Courier" charset="0"/>
              </a:rPr>
              <a:t>]. If there was a stream error:</a:t>
            </a:r>
          </a:p>
          <a:p>
            <a:pPr lvl="2"/>
            <a:r>
              <a:rPr lang="en-US" dirty="0">
                <a:ea typeface="Courier" charset="0"/>
                <a:cs typeface="Courier" charset="0"/>
              </a:rPr>
              <a:t>Check whether the stream error was caused by EOF</a:t>
            </a:r>
            <a:br>
              <a:rPr lang="en-US" dirty="0">
                <a:ea typeface="Courier" charset="0"/>
                <a:cs typeface="Courier" charset="0"/>
              </a:rPr>
            </a:br>
            <a:r>
              <a:rPr lang="en-US" dirty="0">
                <a:ea typeface="Courier" charset="0"/>
                <a:cs typeface="Courier" charset="0"/>
              </a:rPr>
              <a:t>[</a:t>
            </a:r>
            <a:r>
              <a:rPr lang="en-US" dirty="0">
                <a:latin typeface="Courier" charset="0"/>
                <a:ea typeface="Courier" charset="0"/>
                <a:cs typeface="Courier" charset="0"/>
              </a:rPr>
              <a:t>if (</a:t>
            </a:r>
            <a:r>
              <a:rPr lang="en-US" i="1" dirty="0" err="1">
                <a:ea typeface="Courier" charset="0"/>
                <a:cs typeface="Courier" charset="0"/>
              </a:rPr>
              <a:t>STREAM</a:t>
            </a:r>
            <a:r>
              <a:rPr lang="en-US" dirty="0" err="1">
                <a:latin typeface="Courier" charset="0"/>
                <a:ea typeface="Courier" charset="0"/>
                <a:cs typeface="Courier" charset="0"/>
              </a:rPr>
              <a:t>.eof</a:t>
            </a:r>
            <a:r>
              <a:rPr lang="en-US" dirty="0">
                <a:latin typeface="Courier" charset="0"/>
                <a:ea typeface="Courier" charset="0"/>
                <a:cs typeface="Courier" charset="0"/>
              </a:rPr>
              <a:t>())</a:t>
            </a:r>
            <a:r>
              <a:rPr lang="en-US" dirty="0">
                <a:ea typeface="Courier" charset="0"/>
                <a:cs typeface="Courier" charset="0"/>
              </a:rPr>
              <a:t>]. If it was, then we are done reading.</a:t>
            </a:r>
          </a:p>
          <a:p>
            <a:pPr lvl="2"/>
            <a:r>
              <a:rPr lang="en-US" dirty="0">
                <a:ea typeface="Courier" charset="0"/>
                <a:cs typeface="Courier" charset="0"/>
              </a:rPr>
              <a:t>Otherwise, stop reading AND flag a problem with the stream, in some appropriate manner.</a:t>
            </a:r>
          </a:p>
          <a:p>
            <a:pPr lvl="1"/>
            <a:r>
              <a:rPr lang="en-US" dirty="0">
                <a:ea typeface="Courier" charset="0"/>
                <a:cs typeface="Courier" charset="0"/>
              </a:rPr>
              <a:t>If there was no stream error, then the read was successful. If necessary, check whether the value that was read is valid.</a:t>
            </a:r>
          </a:p>
          <a:p>
            <a:pPr lvl="1"/>
            <a:r>
              <a:rPr lang="en-US" dirty="0">
                <a:ea typeface="Courier" charset="0"/>
                <a:cs typeface="Courier" charset="0"/>
              </a:rPr>
              <a:t>If the value is valid: we now have a successful read of a valid value. Handle the value, in whatever way this is supposed to be done.</a:t>
            </a:r>
          </a:p>
        </p:txBody>
      </p:sp>
    </p:spTree>
    <p:extLst>
      <p:ext uri="{BB962C8B-B14F-4D97-AF65-F5344CB8AC3E}">
        <p14:creationId xmlns:p14="http://schemas.microsoft.com/office/powerpoint/2010/main" val="200072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Input Errors &amp; EOF [5/5]</a:t>
            </a:r>
          </a:p>
        </p:txBody>
      </p:sp>
      <p:sp>
        <p:nvSpPr>
          <p:cNvPr id="3" name="Content Placeholder 2"/>
          <p:cNvSpPr>
            <a:spLocks noGrp="1"/>
          </p:cNvSpPr>
          <p:nvPr>
            <p:ph idx="1"/>
          </p:nvPr>
        </p:nvSpPr>
        <p:spPr/>
        <p:txBody>
          <a:bodyPr/>
          <a:lstStyle/>
          <a:p>
            <a:pPr marL="0" indent="0">
              <a:buNone/>
            </a:pPr>
            <a:r>
              <a:rPr lang="en-US" b="1" dirty="0">
                <a:ea typeface="Courier" charset="0"/>
                <a:cs typeface="Courier" charset="0"/>
              </a:rPr>
              <a:t>Rule 2. Code should only check for EOF when it has </a:t>
            </a:r>
            <a:r>
              <a:rPr lang="en-US" b="1" i="1" dirty="0">
                <a:ea typeface="Courier" charset="0"/>
                <a:cs typeface="Courier" charset="0"/>
              </a:rPr>
              <a:t>already</a:t>
            </a:r>
            <a:r>
              <a:rPr lang="en-US" b="1" dirty="0">
                <a:ea typeface="Courier" charset="0"/>
                <a:cs typeface="Courier" charset="0"/>
              </a:rPr>
              <a:t> determined that an error occurred when attempting to read from a stream.</a:t>
            </a:r>
          </a:p>
          <a:p>
            <a:pPr marL="0" indent="0">
              <a:buNone/>
            </a:pPr>
            <a:r>
              <a:rPr lang="en-US" dirty="0">
                <a:ea typeface="Courier" charset="0"/>
                <a:cs typeface="Courier" charset="0"/>
              </a:rPr>
              <a:t>The reason for this is that, just after we read the last item in a file, we may have reached EOF, in which case </a:t>
            </a:r>
            <a:r>
              <a:rPr lang="en-US" i="1" dirty="0" err="1">
                <a:ea typeface="Courier" charset="0"/>
                <a:cs typeface="Courier" charset="0"/>
              </a:rPr>
              <a:t>STREAM</a:t>
            </a:r>
            <a:r>
              <a:rPr lang="en-US" dirty="0" err="1">
                <a:latin typeface="Courier" charset="0"/>
                <a:ea typeface="Courier" charset="0"/>
                <a:cs typeface="Courier" charset="0"/>
              </a:rPr>
              <a:t>.eof</a:t>
            </a:r>
            <a:r>
              <a:rPr lang="en-US" dirty="0">
                <a:latin typeface="Courier" charset="0"/>
                <a:ea typeface="Courier" charset="0"/>
                <a:cs typeface="Courier" charset="0"/>
              </a:rPr>
              <a:t>()</a:t>
            </a:r>
            <a:r>
              <a:rPr lang="en-US" dirty="0">
                <a:ea typeface="Courier" charset="0"/>
                <a:cs typeface="Courier" charset="0"/>
              </a:rPr>
              <a:t> will return </a:t>
            </a:r>
            <a:r>
              <a:rPr lang="en-US" dirty="0">
                <a:latin typeface="Courier" charset="0"/>
                <a:ea typeface="Courier" charset="0"/>
                <a:cs typeface="Courier" charset="0"/>
              </a:rPr>
              <a:t>true</a:t>
            </a:r>
            <a:r>
              <a:rPr lang="en-US" dirty="0">
                <a:ea typeface="Courier" charset="0"/>
                <a:cs typeface="Courier" charset="0"/>
              </a:rPr>
              <a:t>. But we are not done; we still need to process this item. After the item has been processed, on our </a:t>
            </a:r>
            <a:r>
              <a:rPr lang="en-US" i="1" dirty="0">
                <a:ea typeface="Courier" charset="0"/>
                <a:cs typeface="Courier" charset="0"/>
              </a:rPr>
              <a:t>next</a:t>
            </a:r>
            <a:r>
              <a:rPr lang="en-US" dirty="0">
                <a:ea typeface="Courier" charset="0"/>
                <a:cs typeface="Courier" charset="0"/>
              </a:rPr>
              <a:t> read operation, we will be attempting to read past EOF, which will cause a stream error. That will be our signal to stop.</a:t>
            </a:r>
          </a:p>
          <a:p>
            <a:pPr marL="0" indent="0">
              <a:buNone/>
            </a:pPr>
            <a:r>
              <a:rPr lang="en-US" dirty="0">
                <a:ea typeface="Courier" charset="0"/>
                <a:cs typeface="Courier" charset="0"/>
              </a:rPr>
              <a:t>In short, checking for EOF when a stream error has not occurred can result in the last item in a file being skipped.</a:t>
            </a:r>
          </a:p>
        </p:txBody>
      </p:sp>
    </p:spTree>
    <p:extLst>
      <p:ext uri="{BB962C8B-B14F-4D97-AF65-F5344CB8AC3E}">
        <p14:creationId xmlns:p14="http://schemas.microsoft.com/office/powerpoint/2010/main" val="9446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Configuring File Streams</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There are various ways to change the behavior of file streams.</a:t>
            </a:r>
          </a:p>
          <a:p>
            <a:pPr marL="0" indent="0">
              <a:buNone/>
            </a:pPr>
            <a:r>
              <a:rPr lang="en-US" dirty="0">
                <a:ea typeface="Courier" charset="0"/>
                <a:cs typeface="Courier" charset="0"/>
              </a:rPr>
              <a:t>For example, by default, opening an existing file with </a:t>
            </a:r>
            <a:r>
              <a:rPr lang="en-US" dirty="0" err="1">
                <a:latin typeface="Courier" charset="0"/>
                <a:ea typeface="Courier" charset="0"/>
                <a:cs typeface="Courier" charset="0"/>
              </a:rPr>
              <a:t>ofstream</a:t>
            </a:r>
            <a:r>
              <a:rPr lang="en-US" dirty="0">
                <a:ea typeface="Courier" charset="0"/>
                <a:cs typeface="Courier" charset="0"/>
              </a:rPr>
              <a:t> erases the content of the file. But the </a:t>
            </a:r>
            <a:r>
              <a:rPr lang="en-US" dirty="0" err="1">
                <a:latin typeface="Courier" charset="0"/>
                <a:ea typeface="Courier" charset="0"/>
                <a:cs typeface="Courier" charset="0"/>
              </a:rPr>
              <a:t>ofstream</a:t>
            </a:r>
            <a:r>
              <a:rPr lang="en-US" dirty="0">
                <a:ea typeface="Courier" charset="0"/>
                <a:cs typeface="Courier" charset="0"/>
              </a:rPr>
              <a:t> constructor has an optional second argument; passing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ios</a:t>
            </a:r>
            <a:r>
              <a:rPr lang="en-US" dirty="0">
                <a:latin typeface="Courier" charset="0"/>
                <a:ea typeface="Courier" charset="0"/>
                <a:cs typeface="Courier" charset="0"/>
              </a:rPr>
              <a:t>::app</a:t>
            </a:r>
            <a:r>
              <a:rPr lang="en-US" dirty="0">
                <a:ea typeface="Courier" charset="0"/>
                <a:cs typeface="Courier" charset="0"/>
              </a:rPr>
              <a:t> (for </a:t>
            </a:r>
            <a:r>
              <a:rPr lang="en-US" dirty="0" err="1">
                <a:ea typeface="Courier" charset="0"/>
                <a:cs typeface="Courier" charset="0"/>
              </a:rPr>
              <a:t>APPend</a:t>
            </a:r>
            <a:r>
              <a:rPr lang="en-US" dirty="0">
                <a:ea typeface="Courier" charset="0"/>
                <a:cs typeface="Courier" charset="0"/>
              </a:rPr>
              <a:t>) eliminates this behavior and causes a seek to the end of the file before a write.</a:t>
            </a:r>
          </a:p>
          <a:p>
            <a:pPr marL="0" indent="0">
              <a:buNone/>
            </a:pPr>
            <a:r>
              <a:rPr lang="en-US" dirty="0">
                <a:ea typeface="Courier" charset="0"/>
                <a:cs typeface="Courier" charset="0"/>
              </a:rPr>
              <a:t>I recommend doing “</a:t>
            </a: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ios</a:t>
            </a:r>
            <a:r>
              <a:rPr lang="en-US" dirty="0">
                <a:latin typeface="Courier" charset="0"/>
                <a:ea typeface="Courier" charset="0"/>
                <a:cs typeface="Courier" charset="0"/>
              </a:rPr>
              <a:t>;</a:t>
            </a:r>
            <a:r>
              <a:rPr lang="en-US" dirty="0">
                <a:ea typeface="Courier" charset="0"/>
                <a:cs typeface="Courier" charset="0"/>
              </a:rPr>
              <a:t>” and then passing “</a:t>
            </a:r>
            <a:r>
              <a:rPr lang="en-US" dirty="0" err="1">
                <a:latin typeface="Courier" charset="0"/>
                <a:ea typeface="Courier" charset="0"/>
                <a:cs typeface="Courier" charset="0"/>
              </a:rPr>
              <a:t>ios</a:t>
            </a:r>
            <a:r>
              <a:rPr lang="en-US" dirty="0">
                <a:latin typeface="Courier" charset="0"/>
                <a:ea typeface="Courier" charset="0"/>
                <a:cs typeface="Courier" charset="0"/>
              </a:rPr>
              <a:t>::app</a:t>
            </a:r>
            <a:r>
              <a:rPr lang="en-US" dirty="0">
                <a:ea typeface="Courier" charset="0"/>
                <a:cs typeface="Courier" charset="0"/>
              </a:rPr>
              <a:t>”.</a:t>
            </a:r>
          </a:p>
          <a:p>
            <a:pPr marL="0" indent="0">
              <a:buNone/>
            </a:pP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ios</a:t>
            </a:r>
            <a:r>
              <a:rPr lang="en-US" dirty="0">
                <a:latin typeface="Courier" charset="0"/>
                <a:ea typeface="Courier" charset="0"/>
                <a:cs typeface="Courier" charset="0"/>
              </a:rPr>
              <a:t>;</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ofstream</a:t>
            </a:r>
            <a:r>
              <a:rPr lang="en-US" dirty="0">
                <a:latin typeface="Courier" charset="0"/>
                <a:ea typeface="Courier" charset="0"/>
                <a:cs typeface="Courier" charset="0"/>
              </a:rPr>
              <a:t> </a:t>
            </a:r>
            <a:r>
              <a:rPr lang="en-US" dirty="0" err="1">
                <a:latin typeface="Courier" charset="0"/>
                <a:ea typeface="Courier" charset="0"/>
                <a:cs typeface="Courier" charset="0"/>
              </a:rPr>
              <a:t>fout</a:t>
            </a:r>
            <a:r>
              <a:rPr lang="en-US" dirty="0">
                <a:latin typeface="Courier" charset="0"/>
                <a:ea typeface="Courier" charset="0"/>
                <a:cs typeface="Courier" charset="0"/>
              </a:rPr>
              <a:t>("</a:t>
            </a:r>
            <a:r>
              <a:rPr lang="en-US" dirty="0" err="1">
                <a:latin typeface="Courier" charset="0"/>
                <a:ea typeface="Courier" charset="0"/>
                <a:cs typeface="Courier" charset="0"/>
              </a:rPr>
              <a:t>abc.txt</a:t>
            </a:r>
            <a:r>
              <a:rPr lang="en-US" dirty="0">
                <a:latin typeface="Courier" charset="0"/>
                <a:ea typeface="Courier" charset="0"/>
                <a:cs typeface="Courier" charset="0"/>
              </a:rPr>
              <a:t>", </a:t>
            </a:r>
            <a:r>
              <a:rPr lang="en-US" dirty="0" err="1">
                <a:latin typeface="Courier" charset="0"/>
                <a:ea typeface="Courier" charset="0"/>
                <a:cs typeface="Courier" charset="0"/>
              </a:rPr>
              <a:t>ios</a:t>
            </a:r>
            <a:r>
              <a:rPr lang="en-US" dirty="0">
                <a:latin typeface="Courier" charset="0"/>
                <a:ea typeface="Courier" charset="0"/>
                <a:cs typeface="Courier" charset="0"/>
              </a:rPr>
              <a:t>::app);</a:t>
            </a:r>
            <a:br>
              <a:rPr lang="en-US" dirty="0">
                <a:latin typeface="Courier" charset="0"/>
                <a:ea typeface="Courier" charset="0"/>
                <a:cs typeface="Courier" charset="0"/>
              </a:rPr>
            </a:br>
            <a:r>
              <a:rPr lang="en-US" dirty="0">
                <a:latin typeface="Courier" charset="0"/>
                <a:ea typeface="Courier" charset="0"/>
                <a:cs typeface="Courier" charset="0"/>
              </a:rPr>
              <a:t>if (!</a:t>
            </a:r>
            <a:r>
              <a:rPr lang="en-US" dirty="0" err="1">
                <a:latin typeface="Courier" charset="0"/>
                <a:ea typeface="Courier" charset="0"/>
                <a:cs typeface="Courier" charset="0"/>
              </a:rPr>
              <a:t>fout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202778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 — Introduction</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An important example of something to do I/O with is a </a:t>
            </a:r>
            <a:r>
              <a:rPr lang="en-US" b="1" dirty="0">
                <a:ea typeface="Courier" charset="0"/>
                <a:cs typeface="Courier" charset="0"/>
              </a:rPr>
              <a:t>file</a:t>
            </a:r>
            <a:r>
              <a:rPr lang="en-US" dirty="0">
                <a:ea typeface="Courier" charset="0"/>
                <a:cs typeface="Courier" charset="0"/>
              </a:rPr>
              <a:t>.</a:t>
            </a:r>
            <a:endParaRPr lang="en-US" dirty="0">
              <a:latin typeface="Courier" charset="0"/>
              <a:ea typeface="Courier" charset="0"/>
              <a:cs typeface="Courier" charset="0"/>
            </a:endParaRPr>
          </a:p>
          <a:p>
            <a:pPr marL="0" indent="0">
              <a:buNone/>
            </a:pPr>
            <a:r>
              <a:rPr lang="en-US" dirty="0">
                <a:ea typeface="Courier" charset="0"/>
                <a:cs typeface="Courier" charset="0"/>
              </a:rPr>
              <a:t>A file lives in a </a:t>
            </a:r>
            <a:r>
              <a:rPr lang="en-US" b="1" dirty="0">
                <a:ea typeface="Courier" charset="0"/>
                <a:cs typeface="Courier" charset="0"/>
              </a:rPr>
              <a:t>file system</a:t>
            </a:r>
            <a:r>
              <a:rPr lang="en-US" dirty="0">
                <a:ea typeface="Courier" charset="0"/>
                <a:cs typeface="Courier" charset="0"/>
              </a:rPr>
              <a:t>. This generally contains a number of files, each with a </a:t>
            </a:r>
            <a:r>
              <a:rPr lang="en-US" b="1" dirty="0">
                <a:ea typeface="Courier" charset="0"/>
                <a:cs typeface="Courier" charset="0"/>
              </a:rPr>
              <a:t>filename</a:t>
            </a:r>
            <a:r>
              <a:rPr lang="en-US" dirty="0">
                <a:ea typeface="Courier" charset="0"/>
                <a:cs typeface="Courier" charset="0"/>
              </a:rPr>
              <a:t>. Modern file systems are usually organized into </a:t>
            </a:r>
            <a:r>
              <a:rPr lang="en-US" b="1" dirty="0">
                <a:ea typeface="Courier" charset="0"/>
                <a:cs typeface="Courier" charset="0"/>
              </a:rPr>
              <a:t>directories</a:t>
            </a:r>
            <a:r>
              <a:rPr lang="en-US" dirty="0">
                <a:ea typeface="Courier" charset="0"/>
                <a:cs typeface="Courier" charset="0"/>
              </a:rPr>
              <a:t> (“folders”), each containing a number of files, along with possibly other directories.</a:t>
            </a:r>
          </a:p>
          <a:p>
            <a:pPr marL="0" indent="0">
              <a:buNone/>
            </a:pPr>
            <a:r>
              <a:rPr lang="en-US" dirty="0">
                <a:ea typeface="Courier" charset="0"/>
                <a:cs typeface="Courier" charset="0"/>
              </a:rPr>
              <a:t>A typical file system is stored on a </a:t>
            </a:r>
            <a:r>
              <a:rPr lang="en-US" b="1" dirty="0">
                <a:ea typeface="Courier" charset="0"/>
                <a:cs typeface="Courier" charset="0"/>
              </a:rPr>
              <a:t>mass storage device</a:t>
            </a:r>
            <a:r>
              <a:rPr lang="en-US" dirty="0">
                <a:ea typeface="Courier" charset="0"/>
                <a:cs typeface="Courier" charset="0"/>
              </a:rPr>
              <a:t>: for example, a disk or a memory stick. Such devices are much slower than typical computer memory, and rather more prone to failure.</a:t>
            </a:r>
          </a:p>
        </p:txBody>
      </p:sp>
    </p:spTree>
    <p:extLst>
      <p:ext uri="{BB962C8B-B14F-4D97-AF65-F5344CB8AC3E}">
        <p14:creationId xmlns:p14="http://schemas.microsoft.com/office/powerpoint/2010/main" val="201606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 — Kinds of Files</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 </a:t>
            </a:r>
            <a:r>
              <a:rPr lang="en-US" b="1" dirty="0">
                <a:ea typeface="Courier" charset="0"/>
                <a:cs typeface="Courier" charset="0"/>
              </a:rPr>
              <a:t>text file</a:t>
            </a:r>
            <a:r>
              <a:rPr lang="en-US" dirty="0">
                <a:ea typeface="Courier" charset="0"/>
                <a:cs typeface="Courier" charset="0"/>
              </a:rPr>
              <a:t> holds human-readable characters.</a:t>
            </a:r>
          </a:p>
          <a:p>
            <a:pPr marL="0" indent="0">
              <a:buNone/>
            </a:pPr>
            <a:r>
              <a:rPr lang="en-US" b="1" dirty="0">
                <a:ea typeface="Courier" charset="0"/>
                <a:cs typeface="Courier" charset="0"/>
              </a:rPr>
              <a:t>Binary files</a:t>
            </a:r>
            <a:r>
              <a:rPr lang="en-US" dirty="0">
                <a:ea typeface="Courier" charset="0"/>
                <a:cs typeface="Courier" charset="0"/>
              </a:rPr>
              <a:t> are not human-readable. Executable files are typically binary.</a:t>
            </a:r>
          </a:p>
          <a:p>
            <a:pPr marL="0" indent="0">
              <a:buNone/>
            </a:pPr>
            <a:r>
              <a:rPr lang="en-US" dirty="0">
                <a:ea typeface="Courier" charset="0"/>
                <a:cs typeface="Courier" charset="0"/>
              </a:rPr>
              <a:t>A </a:t>
            </a:r>
            <a:r>
              <a:rPr lang="en-US" b="1" dirty="0">
                <a:ea typeface="Courier" charset="0"/>
                <a:cs typeface="Courier" charset="0"/>
              </a:rPr>
              <a:t>sequential-access</a:t>
            </a:r>
            <a:r>
              <a:rPr lang="en-US" dirty="0">
                <a:ea typeface="Courier" charset="0"/>
                <a:cs typeface="Courier" charset="0"/>
              </a:rPr>
              <a:t> file is intended to be read from start to finish.</a:t>
            </a:r>
          </a:p>
          <a:p>
            <a:pPr marL="0" indent="0">
              <a:buNone/>
            </a:pPr>
            <a:r>
              <a:rPr lang="en-US" dirty="0">
                <a:ea typeface="Courier" charset="0"/>
                <a:cs typeface="Courier" charset="0"/>
              </a:rPr>
              <a:t>A </a:t>
            </a:r>
            <a:r>
              <a:rPr lang="en-US" b="1" dirty="0">
                <a:ea typeface="Courier" charset="0"/>
                <a:cs typeface="Courier" charset="0"/>
              </a:rPr>
              <a:t>random-access</a:t>
            </a:r>
            <a:r>
              <a:rPr lang="en-US" dirty="0">
                <a:ea typeface="Courier" charset="0"/>
                <a:cs typeface="Courier" charset="0"/>
              </a:rPr>
              <a:t> file allows for jumping into the middle. In order to make this work, a random-access file is divided into a number of units, called </a:t>
            </a:r>
            <a:r>
              <a:rPr lang="en-US" b="1" dirty="0">
                <a:ea typeface="Courier" charset="0"/>
                <a:cs typeface="Courier" charset="0"/>
              </a:rPr>
              <a:t>records</a:t>
            </a:r>
            <a:r>
              <a:rPr lang="en-US" dirty="0">
                <a:ea typeface="Courier" charset="0"/>
                <a:cs typeface="Courier" charset="0"/>
              </a:rPr>
              <a:t>, each with exactly the same length.</a:t>
            </a:r>
          </a:p>
          <a:p>
            <a:pPr marL="0" indent="0">
              <a:buNone/>
            </a:pPr>
            <a:r>
              <a:rPr lang="en-US" dirty="0">
                <a:ea typeface="Courier" charset="0"/>
                <a:cs typeface="Courier" charset="0"/>
              </a:rPr>
              <a:t>We are dealing with sequential-access text files.</a:t>
            </a:r>
          </a:p>
          <a:p>
            <a:pPr marL="0" indent="0">
              <a:buNone/>
            </a:pPr>
            <a:endParaRPr lang="en-US" dirty="0">
              <a:ea typeface="Courier" charset="0"/>
              <a:cs typeface="Courier" charset="0"/>
            </a:endParaRPr>
          </a:p>
        </p:txBody>
      </p:sp>
    </p:spTree>
    <p:extLst>
      <p:ext uri="{BB962C8B-B14F-4D97-AF65-F5344CB8AC3E}">
        <p14:creationId xmlns:p14="http://schemas.microsoft.com/office/powerpoint/2010/main" val="82613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 — File Operations</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Here are operations dealing with a file’s </a:t>
            </a:r>
            <a:r>
              <a:rPr lang="en-US" b="1" dirty="0">
                <a:ea typeface="Courier" charset="0"/>
                <a:cs typeface="Courier" charset="0"/>
              </a:rPr>
              <a:t>content</a:t>
            </a:r>
            <a:r>
              <a:rPr lang="en-US" dirty="0">
                <a:ea typeface="Courier" charset="0"/>
                <a:cs typeface="Courier" charset="0"/>
              </a:rPr>
              <a:t>, that is, the data in it.</a:t>
            </a:r>
          </a:p>
          <a:p>
            <a:pPr marL="0" indent="0">
              <a:buNone/>
            </a:pPr>
            <a:r>
              <a:rPr lang="en-US" b="1" dirty="0">
                <a:ea typeface="Courier" charset="0"/>
                <a:cs typeface="Courier" charset="0"/>
              </a:rPr>
              <a:t>Open</a:t>
            </a:r>
            <a:r>
              <a:rPr lang="en-US" dirty="0"/>
              <a:t>—</a:t>
            </a:r>
            <a:r>
              <a:rPr lang="en-US" dirty="0">
                <a:ea typeface="Courier" charset="0"/>
                <a:cs typeface="Courier" charset="0"/>
              </a:rPr>
              <a:t>Create a connection with a file.</a:t>
            </a:r>
          </a:p>
          <a:p>
            <a:pPr marL="0" indent="0">
              <a:buNone/>
            </a:pPr>
            <a:r>
              <a:rPr lang="en-US" b="1" dirty="0">
                <a:ea typeface="Courier" charset="0"/>
                <a:cs typeface="Courier" charset="0"/>
              </a:rPr>
              <a:t>Read</a:t>
            </a:r>
            <a:r>
              <a:rPr lang="en-US" dirty="0"/>
              <a:t>—</a:t>
            </a:r>
            <a:r>
              <a:rPr lang="en-US" dirty="0">
                <a:ea typeface="Courier" charset="0"/>
                <a:cs typeface="Courier" charset="0"/>
              </a:rPr>
              <a:t>Receive data from an open file.</a:t>
            </a:r>
          </a:p>
          <a:p>
            <a:pPr marL="0" indent="0">
              <a:buNone/>
            </a:pPr>
            <a:r>
              <a:rPr lang="en-US" b="1" dirty="0">
                <a:ea typeface="Courier" charset="0"/>
                <a:cs typeface="Courier" charset="0"/>
              </a:rPr>
              <a:t>Write</a:t>
            </a:r>
            <a:r>
              <a:rPr lang="en-US" dirty="0"/>
              <a:t>—</a:t>
            </a:r>
            <a:r>
              <a:rPr lang="en-US" dirty="0">
                <a:ea typeface="Courier" charset="0"/>
                <a:cs typeface="Courier" charset="0"/>
              </a:rPr>
              <a:t>Send data to an open file.</a:t>
            </a:r>
          </a:p>
          <a:p>
            <a:pPr marL="0" indent="0">
              <a:buNone/>
            </a:pPr>
            <a:r>
              <a:rPr lang="en-US" b="1" dirty="0">
                <a:ea typeface="Courier" charset="0"/>
                <a:cs typeface="Courier" charset="0"/>
              </a:rPr>
              <a:t>Seek</a:t>
            </a:r>
            <a:r>
              <a:rPr lang="en-US" dirty="0"/>
              <a:t>—</a:t>
            </a:r>
            <a:r>
              <a:rPr lang="en-US" dirty="0">
                <a:ea typeface="Courier" charset="0"/>
                <a:cs typeface="Courier" charset="0"/>
              </a:rPr>
              <a:t>Move around within a file. Seeking is a common operation on random-access files.</a:t>
            </a:r>
          </a:p>
          <a:p>
            <a:pPr marL="0" indent="0">
              <a:buNone/>
            </a:pPr>
            <a:r>
              <a:rPr lang="en-US" b="1" dirty="0">
                <a:ea typeface="Courier" charset="0"/>
                <a:cs typeface="Courier" charset="0"/>
              </a:rPr>
              <a:t>Flush</a:t>
            </a:r>
            <a:r>
              <a:rPr lang="en-US" dirty="0"/>
              <a:t>—</a:t>
            </a:r>
            <a:r>
              <a:rPr lang="en-US" dirty="0">
                <a:ea typeface="Courier" charset="0"/>
                <a:cs typeface="Courier" charset="0"/>
              </a:rPr>
              <a:t>Make sure all written data have actually been sent to a file.</a:t>
            </a:r>
          </a:p>
          <a:p>
            <a:pPr marL="0" indent="0">
              <a:buNone/>
            </a:pPr>
            <a:r>
              <a:rPr lang="en-US" b="1" dirty="0">
                <a:ea typeface="Courier" charset="0"/>
                <a:cs typeface="Courier" charset="0"/>
              </a:rPr>
              <a:t>Close</a:t>
            </a:r>
            <a:r>
              <a:rPr lang="en-US" dirty="0"/>
              <a:t>—</a:t>
            </a:r>
            <a:r>
              <a:rPr lang="en-US" dirty="0">
                <a:ea typeface="Courier" charset="0"/>
                <a:cs typeface="Courier" charset="0"/>
              </a:rPr>
              <a:t>Shut down a connection with a file.</a:t>
            </a:r>
          </a:p>
        </p:txBody>
      </p:sp>
    </p:spTree>
    <p:extLst>
      <p:ext uri="{BB962C8B-B14F-4D97-AF65-F5344CB8AC3E}">
        <p14:creationId xmlns:p14="http://schemas.microsoft.com/office/powerpoint/2010/main" val="102375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 — Output File Streams [1/3]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The primary I/O facility in C++ is the </a:t>
            </a:r>
            <a:r>
              <a:rPr lang="en-US" b="1" dirty="0">
                <a:ea typeface="Courier" charset="0"/>
                <a:cs typeface="Courier" charset="0"/>
              </a:rPr>
              <a:t>stream</a:t>
            </a:r>
            <a:r>
              <a:rPr lang="en-US" dirty="0">
                <a:ea typeface="Courier" charset="0"/>
                <a:cs typeface="Courier" charset="0"/>
              </a:rPr>
              <a:t>. We have already seen streams. </a:t>
            </a:r>
            <a:r>
              <a:rPr lang="en-US" dirty="0" err="1">
                <a:latin typeface="Courier"/>
                <a:ea typeface="Courier" charset="0"/>
                <a:cs typeface="Courier" charset="0"/>
              </a:rPr>
              <a:t>cout</a:t>
            </a:r>
            <a:r>
              <a:rPr lang="en-US" dirty="0">
                <a:ea typeface="Courier" charset="0"/>
                <a:cs typeface="Courier" charset="0"/>
              </a:rPr>
              <a:t> is a stream, and so is </a:t>
            </a:r>
            <a:r>
              <a:rPr lang="en-US" dirty="0" err="1">
                <a:latin typeface="Courier"/>
                <a:ea typeface="Courier" charset="0"/>
                <a:cs typeface="Courier" charset="0"/>
              </a:rPr>
              <a:t>cin</a:t>
            </a:r>
            <a:r>
              <a:rPr lang="en-US" dirty="0">
                <a:ea typeface="Courier" charset="0"/>
                <a:cs typeface="Courier" charset="0"/>
              </a:rPr>
              <a:t>. A variable of type </a:t>
            </a:r>
            <a:r>
              <a:rPr lang="en-US" dirty="0" err="1">
                <a:latin typeface="Courier"/>
                <a:ea typeface="Courier" charset="0"/>
                <a:cs typeface="Courier" charset="0"/>
              </a:rPr>
              <a:t>istringstream</a:t>
            </a:r>
            <a:r>
              <a:rPr lang="en-US" dirty="0">
                <a:ea typeface="Courier" charset="0"/>
                <a:cs typeface="Courier" charset="0"/>
              </a:rPr>
              <a:t> or </a:t>
            </a:r>
            <a:r>
              <a:rPr lang="en-US" dirty="0" err="1">
                <a:latin typeface="Courier"/>
                <a:ea typeface="Courier" charset="0"/>
                <a:cs typeface="Courier" charset="0"/>
              </a:rPr>
              <a:t>ostringstream</a:t>
            </a:r>
            <a:r>
              <a:rPr lang="en-US" dirty="0">
                <a:ea typeface="Courier" charset="0"/>
                <a:cs typeface="Courier" charset="0"/>
              </a:rPr>
              <a:t> is a stream used to read from or write to a </a:t>
            </a:r>
            <a:r>
              <a:rPr lang="en-US" dirty="0">
                <a:latin typeface="Courier"/>
                <a:ea typeface="Courier" charset="0"/>
                <a:cs typeface="Courier" charset="0"/>
              </a:rPr>
              <a:t>string</a:t>
            </a:r>
            <a:r>
              <a:rPr lang="en-US" dirty="0">
                <a:ea typeface="Courier" charset="0"/>
                <a:cs typeface="Courier" charset="0"/>
              </a:rPr>
              <a:t>, respectively.</a:t>
            </a:r>
          </a:p>
          <a:p>
            <a:pPr marL="0" indent="0">
              <a:buNone/>
            </a:pPr>
            <a:r>
              <a:rPr lang="en-US" dirty="0">
                <a:ea typeface="Courier" charset="0"/>
                <a:cs typeface="Courier" charset="0"/>
              </a:rPr>
              <a:t>The C++ Standard Library also has stream types that are used to do file I/O: </a:t>
            </a:r>
            <a:r>
              <a:rPr lang="en-US" b="1" dirty="0">
                <a:ea typeface="Courier" charset="0"/>
                <a:cs typeface="Courier" charset="0"/>
              </a:rPr>
              <a:t>file streams</a:t>
            </a:r>
            <a:r>
              <a:rPr lang="en-US" dirty="0">
                <a:ea typeface="Courier" charset="0"/>
                <a:cs typeface="Courier" charset="0"/>
              </a:rPr>
              <a:t>. These are declared in header </a:t>
            </a:r>
            <a:r>
              <a:rPr lang="en-US" dirty="0">
                <a:latin typeface="Courier"/>
                <a:ea typeface="Courier" charset="0"/>
                <a:cs typeface="Courier" charset="0"/>
              </a:rPr>
              <a:t>&lt;</a:t>
            </a:r>
            <a:r>
              <a:rPr lang="en-US" dirty="0" err="1">
                <a:latin typeface="Courier"/>
                <a:ea typeface="Courier" charset="0"/>
                <a:cs typeface="Courier" charset="0"/>
              </a:rPr>
              <a:t>fstream</a:t>
            </a:r>
            <a:r>
              <a:rPr lang="en-US" dirty="0">
                <a:latin typeface="Courier"/>
                <a:ea typeface="Courier" charset="0"/>
                <a:cs typeface="Courier" charset="0"/>
              </a:rPr>
              <a:t>&gt;</a:t>
            </a:r>
            <a:r>
              <a:rPr lang="en-US" dirty="0">
                <a:ea typeface="Courier" charset="0"/>
                <a:cs typeface="Courier" charset="0"/>
              </a:rPr>
              <a:t>.</a:t>
            </a:r>
          </a:p>
          <a:p>
            <a:pPr marL="0" indent="0">
              <a:buNone/>
            </a:pPr>
            <a:r>
              <a:rPr lang="en-US" dirty="0">
                <a:ea typeface="Courier" charset="0"/>
                <a:cs typeface="Courier" charset="0"/>
              </a:rPr>
              <a:t>The file-stream type used to write to a file is </a:t>
            </a:r>
            <a:r>
              <a:rPr lang="en-US" dirty="0" err="1">
                <a:latin typeface="Courier"/>
                <a:ea typeface="Courier" charset="0"/>
                <a:cs typeface="Courier" charset="0"/>
              </a:rPr>
              <a:t>ofstream</a:t>
            </a:r>
            <a:r>
              <a:rPr lang="en-US" dirty="0">
                <a:ea typeface="Courier" charset="0"/>
                <a:cs typeface="Courier" charset="0"/>
              </a:rPr>
              <a:t> (Output File STREAM).</a:t>
            </a:r>
          </a:p>
        </p:txBody>
      </p:sp>
    </p:spTree>
    <p:extLst>
      <p:ext uri="{BB962C8B-B14F-4D97-AF65-F5344CB8AC3E}">
        <p14:creationId xmlns:p14="http://schemas.microsoft.com/office/powerpoint/2010/main" val="5081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 — Output File Streams [2/3]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When we declare a variable of type </a:t>
            </a:r>
            <a:r>
              <a:rPr lang="en-US" dirty="0" err="1">
                <a:latin typeface="Courier"/>
                <a:ea typeface="Courier" charset="0"/>
                <a:cs typeface="Courier" charset="0"/>
              </a:rPr>
              <a:t>ofstream</a:t>
            </a:r>
            <a:r>
              <a:rPr lang="en-US" dirty="0">
                <a:ea typeface="Courier" charset="0"/>
                <a:cs typeface="Courier" charset="0"/>
              </a:rPr>
              <a:t>, we pass the filename as a constructor argument. This attempts to open the file for writing. We can check whether this operation has failed by doing an error check on the stream.</a:t>
            </a:r>
          </a:p>
          <a:p>
            <a:pPr marL="0" indent="0">
              <a:buNone/>
            </a:pPr>
            <a:r>
              <a:rPr lang="en-US" dirty="0">
                <a:latin typeface="Courier"/>
                <a:ea typeface="Courier" charset="0"/>
                <a:cs typeface="Courier" charset="0"/>
              </a:rPr>
              <a:t>#include &lt;</a:t>
            </a:r>
            <a:r>
              <a:rPr lang="en-US" dirty="0" err="1">
                <a:latin typeface="Courier"/>
                <a:ea typeface="Courier" charset="0"/>
                <a:cs typeface="Courier" charset="0"/>
              </a:rPr>
              <a:t>fstream</a:t>
            </a:r>
            <a:r>
              <a:rPr lang="en-US" dirty="0">
                <a:latin typeface="Courier"/>
                <a:ea typeface="Courier" charset="0"/>
                <a:cs typeface="Courier" charset="0"/>
              </a:rPr>
              <a:t>&gt;</a:t>
            </a:r>
            <a:br>
              <a:rPr lang="en-US" dirty="0">
                <a:latin typeface="Courier"/>
                <a:ea typeface="Courier" charset="0"/>
                <a:cs typeface="Courier" charset="0"/>
              </a:rPr>
            </a:br>
            <a:r>
              <a:rPr lang="en-US" dirty="0">
                <a:latin typeface="Courier"/>
                <a:ea typeface="Courier" charset="0"/>
                <a:cs typeface="Courier" charset="0"/>
              </a:rPr>
              <a:t>using </a:t>
            </a:r>
            <a:r>
              <a:rPr lang="en-US" dirty="0" err="1">
                <a:latin typeface="Courier"/>
                <a:ea typeface="Courier" charset="0"/>
                <a:cs typeface="Courier" charset="0"/>
              </a:rPr>
              <a:t>std</a:t>
            </a:r>
            <a:r>
              <a:rPr lang="en-US" dirty="0">
                <a:latin typeface="Courier"/>
                <a:ea typeface="Courier" charset="0"/>
                <a:cs typeface="Courier" charset="0"/>
              </a:rPr>
              <a:t>::</a:t>
            </a:r>
            <a:r>
              <a:rPr lang="en-US" dirty="0" err="1">
                <a:latin typeface="Courier"/>
                <a:ea typeface="Courier" charset="0"/>
                <a:cs typeface="Courier" charset="0"/>
              </a:rPr>
              <a:t>ofstream</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a:t>
            </a:r>
            <a:br>
              <a:rPr lang="en-US" dirty="0">
                <a:latin typeface="Courier"/>
                <a:ea typeface="Courier" charset="0"/>
                <a:cs typeface="Courier" charset="0"/>
              </a:rPr>
            </a:br>
            <a:r>
              <a:rPr lang="en-US" dirty="0" err="1">
                <a:latin typeface="Courier"/>
                <a:ea typeface="Courier" charset="0"/>
                <a:cs typeface="Courier" charset="0"/>
              </a:rPr>
              <a:t>ofstream</a:t>
            </a:r>
            <a:r>
              <a:rPr lang="en-US" dirty="0">
                <a:latin typeface="Courier"/>
                <a:ea typeface="Courier" charset="0"/>
                <a:cs typeface="Courier" charset="0"/>
              </a:rPr>
              <a:t> </a:t>
            </a:r>
            <a:r>
              <a:rPr lang="en-US" dirty="0" err="1">
                <a:latin typeface="Courier"/>
                <a:ea typeface="Courier" charset="0"/>
                <a:cs typeface="Courier" charset="0"/>
              </a:rPr>
              <a:t>fout</a:t>
            </a:r>
            <a:r>
              <a:rPr lang="en-US" dirty="0">
                <a:latin typeface="Courier"/>
                <a:ea typeface="Courier" charset="0"/>
                <a:cs typeface="Courier" charset="0"/>
              </a:rPr>
              <a:t>("abc.txt");</a:t>
            </a:r>
            <a:br>
              <a:rPr lang="en-US" dirty="0">
                <a:latin typeface="Courier"/>
                <a:ea typeface="Courier" charset="0"/>
                <a:cs typeface="Courier" charset="0"/>
              </a:rPr>
            </a:br>
            <a:r>
              <a:rPr lang="en-US" dirty="0">
                <a:latin typeface="Courier"/>
                <a:ea typeface="Courier" charset="0"/>
                <a:cs typeface="Courier" charset="0"/>
              </a:rPr>
              <a:t>if (!</a:t>
            </a:r>
            <a:r>
              <a:rPr lang="en-US" dirty="0" err="1">
                <a:latin typeface="Courier"/>
                <a:ea typeface="Courier" charset="0"/>
                <a:cs typeface="Courier" charset="0"/>
              </a:rPr>
              <a:t>fout</a:t>
            </a: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    </a:t>
            </a:r>
            <a:r>
              <a:rPr lang="en-US" dirty="0" err="1">
                <a:latin typeface="Courier"/>
                <a:ea typeface="Courier" charset="0"/>
                <a:cs typeface="Courier" charset="0"/>
              </a:rPr>
              <a:t>cout</a:t>
            </a:r>
            <a:r>
              <a:rPr lang="en-US" dirty="0">
                <a:latin typeface="Courier"/>
                <a:ea typeface="Courier" charset="0"/>
                <a:cs typeface="Courier" charset="0"/>
              </a:rPr>
              <a:t> &lt;&lt; "Error opening file" &lt;&lt; </a:t>
            </a:r>
            <a:r>
              <a:rPr lang="en-US" dirty="0" err="1">
                <a:latin typeface="Courier"/>
                <a:ea typeface="Courier" charset="0"/>
                <a:cs typeface="Courier" charset="0"/>
              </a:rPr>
              <a:t>endl</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a:t>
            </a:r>
          </a:p>
          <a:p>
            <a:pPr marL="0" indent="0">
              <a:buNone/>
            </a:pPr>
            <a:r>
              <a:rPr lang="en-US" dirty="0">
                <a:ea typeface="Courier" charset="0"/>
                <a:cs typeface="Courier" charset="0"/>
              </a:rPr>
              <a:t>Using </a:t>
            </a:r>
            <a:r>
              <a:rPr lang="en-US" dirty="0" err="1">
                <a:latin typeface="Courier"/>
                <a:ea typeface="Courier" charset="0"/>
                <a:cs typeface="Courier" charset="0"/>
              </a:rPr>
              <a:t>ofstream</a:t>
            </a:r>
            <a:r>
              <a:rPr lang="en-US" dirty="0">
                <a:ea typeface="Courier" charset="0"/>
                <a:cs typeface="Courier" charset="0"/>
              </a:rPr>
              <a:t> as above creates the file if it does not exist, and erases its content if it does. These can both be changed.</a:t>
            </a:r>
            <a:endParaRPr lang="en-US" dirty="0">
              <a:latin typeface="Courier"/>
              <a:ea typeface="Courier" charset="0"/>
              <a:cs typeface="Courier" charset="0"/>
            </a:endParaRPr>
          </a:p>
        </p:txBody>
      </p:sp>
      <p:sp>
        <p:nvSpPr>
          <p:cNvPr id="4" name="TextBox 3"/>
          <p:cNvSpPr txBox="1"/>
          <p:nvPr/>
        </p:nvSpPr>
        <p:spPr>
          <a:xfrm>
            <a:off x="4795837" y="3352800"/>
            <a:ext cx="3662363" cy="584775"/>
          </a:xfrm>
          <a:prstGeom prst="rect">
            <a:avLst/>
          </a:prstGeom>
          <a:noFill/>
          <a:ln w="15875">
            <a:solidFill>
              <a:srgbClr val="989898"/>
            </a:solidFill>
          </a:ln>
        </p:spPr>
        <p:txBody>
          <a:bodyPr wrap="square" rtlCol="0">
            <a:spAutoFit/>
          </a:bodyPr>
          <a:lstStyle/>
          <a:p>
            <a:pPr algn="ctr"/>
            <a:r>
              <a:rPr lang="en-US" sz="1600" b="1" i="1" dirty="0">
                <a:solidFill>
                  <a:srgbClr val="C00000"/>
                </a:solidFill>
              </a:rPr>
              <a:t>Always</a:t>
            </a:r>
            <a:r>
              <a:rPr lang="en-US" sz="1600" dirty="0">
                <a:solidFill>
                  <a:srgbClr val="C00000"/>
                </a:solidFill>
              </a:rPr>
              <a:t> check for errors just after attempting to open a file.</a:t>
            </a:r>
          </a:p>
        </p:txBody>
      </p:sp>
      <p:sp>
        <p:nvSpPr>
          <p:cNvPr id="5" name="TextBox 4"/>
          <p:cNvSpPr txBox="1"/>
          <p:nvPr/>
        </p:nvSpPr>
        <p:spPr>
          <a:xfrm>
            <a:off x="2514600" y="5105400"/>
            <a:ext cx="3810000" cy="584775"/>
          </a:xfrm>
          <a:prstGeom prst="rect">
            <a:avLst/>
          </a:prstGeom>
          <a:noFill/>
          <a:ln w="15875">
            <a:noFill/>
          </a:ln>
        </p:spPr>
        <p:txBody>
          <a:bodyPr wrap="square" rtlCol="0">
            <a:spAutoFit/>
          </a:bodyPr>
          <a:lstStyle/>
          <a:p>
            <a:r>
              <a:rPr lang="en-US" sz="1600" dirty="0">
                <a:solidFill>
                  <a:srgbClr val="C00000"/>
                </a:solidFill>
              </a:rPr>
              <a:t>The code here should be something that prevents further use of the file.</a:t>
            </a:r>
          </a:p>
        </p:txBody>
      </p:sp>
      <p:cxnSp>
        <p:nvCxnSpPr>
          <p:cNvPr id="6" name="Straight Connector 5"/>
          <p:cNvCxnSpPr/>
          <p:nvPr/>
        </p:nvCxnSpPr>
        <p:spPr>
          <a:xfrm flipH="1" flipV="1">
            <a:off x="1600200" y="5181600"/>
            <a:ext cx="838200" cy="762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31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 — Output File Streams [3/3]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Assuming there was no error found in the above code, the file is now open for writing. We write to an output file stream the same way we write to </a:t>
            </a:r>
            <a:r>
              <a:rPr lang="en-US" dirty="0" err="1">
                <a:latin typeface="Courier"/>
                <a:ea typeface="Courier" charset="0"/>
                <a:cs typeface="Courier" charset="0"/>
              </a:rPr>
              <a:t>cout</a:t>
            </a:r>
            <a:r>
              <a:rPr lang="en-US" dirty="0">
                <a:ea typeface="Courier" charset="0"/>
                <a:cs typeface="Courier" charset="0"/>
              </a:rPr>
              <a:t>.</a:t>
            </a:r>
          </a:p>
          <a:p>
            <a:pPr marL="0" indent="0">
              <a:buNone/>
            </a:pPr>
            <a:r>
              <a:rPr lang="en-US" dirty="0" err="1">
                <a:latin typeface="Courier"/>
                <a:ea typeface="Courier" charset="0"/>
                <a:cs typeface="Courier" charset="0"/>
              </a:rPr>
              <a:t>fout</a:t>
            </a:r>
            <a:r>
              <a:rPr lang="en-US" dirty="0">
                <a:latin typeface="Courier"/>
                <a:ea typeface="Courier" charset="0"/>
                <a:cs typeface="Courier" charset="0"/>
              </a:rPr>
              <a:t> &lt;&lt; "Hello there!" &lt;&lt; </a:t>
            </a:r>
            <a:r>
              <a:rPr lang="en-US" dirty="0" err="1">
                <a:latin typeface="Courier"/>
                <a:ea typeface="Courier" charset="0"/>
                <a:cs typeface="Courier" charset="0"/>
              </a:rPr>
              <a:t>endl</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if (!</a:t>
            </a:r>
            <a:r>
              <a:rPr lang="en-US" dirty="0" err="1">
                <a:latin typeface="Courier"/>
                <a:ea typeface="Courier" charset="0"/>
                <a:cs typeface="Courier" charset="0"/>
              </a:rPr>
              <a:t>fout</a:t>
            </a: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    </a:t>
            </a:r>
            <a:r>
              <a:rPr lang="en-US" dirty="0" err="1">
                <a:latin typeface="Courier"/>
                <a:ea typeface="Courier" charset="0"/>
                <a:cs typeface="Courier" charset="0"/>
              </a:rPr>
              <a:t>cout</a:t>
            </a:r>
            <a:r>
              <a:rPr lang="en-US" dirty="0">
                <a:latin typeface="Courier"/>
                <a:ea typeface="Courier" charset="0"/>
                <a:cs typeface="Courier" charset="0"/>
              </a:rPr>
              <a:t> &lt;&lt; "Error writing to file" &lt;&lt; </a:t>
            </a:r>
            <a:r>
              <a:rPr lang="en-US" dirty="0" err="1">
                <a:latin typeface="Courier"/>
                <a:ea typeface="Courier" charset="0"/>
                <a:cs typeface="Courier" charset="0"/>
              </a:rPr>
              <a:t>endl</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a:t>
            </a:r>
          </a:p>
          <a:p>
            <a:pPr marL="0" indent="0">
              <a:buNone/>
            </a:pPr>
            <a:r>
              <a:rPr lang="en-US" dirty="0">
                <a:ea typeface="Courier" charset="0"/>
                <a:cs typeface="Courier" charset="0"/>
              </a:rPr>
              <a:t>Remember that we open a file </a:t>
            </a:r>
            <a:r>
              <a:rPr lang="en-US" b="1" i="1" dirty="0">
                <a:ea typeface="Courier" charset="0"/>
                <a:cs typeface="Courier" charset="0"/>
              </a:rPr>
              <a:t>once</a:t>
            </a:r>
            <a:r>
              <a:rPr lang="en-US" dirty="0">
                <a:ea typeface="Courier" charset="0"/>
                <a:cs typeface="Courier" charset="0"/>
              </a:rPr>
              <a:t>. We can then write to it many times.</a:t>
            </a:r>
          </a:p>
          <a:p>
            <a:pPr marL="0" indent="0">
              <a:buNone/>
            </a:pPr>
            <a:r>
              <a:rPr lang="en-US" dirty="0">
                <a:ea typeface="Courier" charset="0"/>
                <a:cs typeface="Courier" charset="0"/>
              </a:rPr>
              <a:t>A file stream automatically does a </a:t>
            </a:r>
            <a:r>
              <a:rPr lang="en-US" b="1" dirty="0">
                <a:ea typeface="Courier" charset="0"/>
                <a:cs typeface="Courier" charset="0"/>
              </a:rPr>
              <a:t>close</a:t>
            </a:r>
            <a:r>
              <a:rPr lang="en-US" dirty="0">
                <a:ea typeface="Courier" charset="0"/>
                <a:cs typeface="Courier" charset="0"/>
              </a:rPr>
              <a:t> when it goes away. For example, if we open a file using an </a:t>
            </a:r>
            <a:r>
              <a:rPr lang="en-US" dirty="0" err="1">
                <a:latin typeface="Courier"/>
                <a:ea typeface="Courier" charset="0"/>
                <a:cs typeface="Courier" charset="0"/>
              </a:rPr>
              <a:t>ofstream</a:t>
            </a:r>
            <a:r>
              <a:rPr lang="en-US" dirty="0">
                <a:ea typeface="Courier" charset="0"/>
                <a:cs typeface="Courier" charset="0"/>
              </a:rPr>
              <a:t> in </a:t>
            </a:r>
            <a:r>
              <a:rPr lang="en-US" dirty="0">
                <a:latin typeface="Courier"/>
                <a:ea typeface="Courier" charset="0"/>
                <a:cs typeface="Courier" charset="0"/>
              </a:rPr>
              <a:t>main</a:t>
            </a:r>
            <a:r>
              <a:rPr lang="en-US" dirty="0">
                <a:ea typeface="Courier" charset="0"/>
                <a:cs typeface="Courier" charset="0"/>
              </a:rPr>
              <a:t>, then the file will be closed for us when the program ends.</a:t>
            </a:r>
          </a:p>
        </p:txBody>
      </p:sp>
    </p:spTree>
    <p:extLst>
      <p:ext uri="{BB962C8B-B14F-4D97-AF65-F5344CB8AC3E}">
        <p14:creationId xmlns:p14="http://schemas.microsoft.com/office/powerpoint/2010/main" val="142970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Input File Streams [1/2]</a:t>
            </a:r>
          </a:p>
        </p:txBody>
      </p:sp>
      <p:sp>
        <p:nvSpPr>
          <p:cNvPr id="3" name="Content Placeholder 2"/>
          <p:cNvSpPr>
            <a:spLocks noGrp="1"/>
          </p:cNvSpPr>
          <p:nvPr>
            <p:ph idx="1"/>
          </p:nvPr>
        </p:nvSpPr>
        <p:spPr/>
        <p:txBody>
          <a:bodyPr/>
          <a:lstStyle/>
          <a:p>
            <a:pPr marL="0" indent="0">
              <a:buNone/>
            </a:pPr>
            <a:r>
              <a:rPr lang="en-US" dirty="0"/>
              <a:t>The file-stream type used to read from a file is </a:t>
            </a:r>
            <a:r>
              <a:rPr lang="en-US" dirty="0" err="1">
                <a:latin typeface="Courier" charset="0"/>
                <a:ea typeface="Courier" charset="0"/>
                <a:cs typeface="Courier" charset="0"/>
              </a:rPr>
              <a:t>ifstream</a:t>
            </a:r>
            <a:r>
              <a:rPr lang="en-US" dirty="0"/>
              <a:t> (Input File STREAM), declared in header </a:t>
            </a:r>
            <a:r>
              <a:rPr lang="en-US" dirty="0">
                <a:latin typeface="Courier" charset="0"/>
                <a:ea typeface="Courier" charset="0"/>
                <a:cs typeface="Courier" charset="0"/>
              </a:rPr>
              <a:t>&lt;</a:t>
            </a:r>
            <a:r>
              <a:rPr lang="en-US" dirty="0" err="1">
                <a:latin typeface="Courier" charset="0"/>
                <a:ea typeface="Courier" charset="0"/>
                <a:cs typeface="Courier" charset="0"/>
              </a:rPr>
              <a:t>fstream</a:t>
            </a:r>
            <a:r>
              <a:rPr lang="en-US" dirty="0">
                <a:latin typeface="Courier" charset="0"/>
                <a:ea typeface="Courier" charset="0"/>
                <a:cs typeface="Courier" charset="0"/>
              </a:rPr>
              <a:t>&gt;</a:t>
            </a:r>
            <a:r>
              <a:rPr lang="en-US" dirty="0"/>
              <a:t>. Just as we used </a:t>
            </a:r>
            <a:r>
              <a:rPr lang="en-US" dirty="0" err="1">
                <a:latin typeface="Courier" charset="0"/>
                <a:ea typeface="Courier" charset="0"/>
                <a:cs typeface="Courier" charset="0"/>
              </a:rPr>
              <a:t>ofstream</a:t>
            </a:r>
            <a:r>
              <a:rPr lang="en-US" dirty="0"/>
              <a:t> to open a file for writing, we use </a:t>
            </a:r>
            <a:r>
              <a:rPr lang="en-US" dirty="0" err="1">
                <a:latin typeface="Courier" charset="0"/>
                <a:ea typeface="Courier" charset="0"/>
                <a:cs typeface="Courier" charset="0"/>
              </a:rPr>
              <a:t>ifstream</a:t>
            </a:r>
            <a:r>
              <a:rPr lang="en-US" dirty="0"/>
              <a:t> to open a file for reading.</a:t>
            </a:r>
          </a:p>
          <a:p>
            <a:pPr marL="0" indent="0">
              <a:buNone/>
            </a:pPr>
            <a:r>
              <a:rPr lang="en-US" dirty="0">
                <a:latin typeface="Courier" charset="0"/>
                <a:ea typeface="Courier" charset="0"/>
                <a:cs typeface="Courier" charset="0"/>
              </a:rPr>
              <a:t>#include &lt;</a:t>
            </a:r>
            <a:r>
              <a:rPr lang="en-US" dirty="0" err="1">
                <a:latin typeface="Courier" charset="0"/>
                <a:ea typeface="Courier" charset="0"/>
                <a:cs typeface="Courier" charset="0"/>
              </a:rPr>
              <a:t>fstream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ifstream</a:t>
            </a:r>
            <a:r>
              <a:rPr lang="en-US" dirty="0">
                <a:latin typeface="Courier" charset="0"/>
                <a:ea typeface="Courier" charset="0"/>
                <a:cs typeface="Courier" charset="0"/>
              </a:rPr>
              <a:t>;</a:t>
            </a:r>
            <a:br>
              <a:rPr lang="en-US" dirty="0">
                <a:latin typeface="Courier" charset="0"/>
                <a:ea typeface="Courier" charset="0"/>
                <a:cs typeface="Courier" charset="0"/>
              </a:rPr>
            </a:br>
            <a:r>
              <a:rPr lang="mr-IN" dirty="0">
                <a:latin typeface="Courier" charset="0"/>
                <a:ea typeface="Courier" charset="0"/>
                <a:cs typeface="Courier" charset="0"/>
              </a:rPr>
              <a:t>…</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err="1">
                <a:latin typeface="Courier" charset="0"/>
                <a:ea typeface="Courier" charset="0"/>
                <a:cs typeface="Courier" charset="0"/>
              </a:rPr>
              <a:t>ifstream</a:t>
            </a:r>
            <a:r>
              <a:rPr lang="en-US" dirty="0">
                <a:latin typeface="Courier" charset="0"/>
                <a:ea typeface="Courier" charset="0"/>
                <a:cs typeface="Courier" charset="0"/>
              </a:rPr>
              <a:t> fin("</a:t>
            </a:r>
            <a:r>
              <a:rPr lang="en-US" dirty="0" err="1">
                <a:latin typeface="Courier" charset="0"/>
                <a:ea typeface="Courier" charset="0"/>
                <a:cs typeface="Courier" charset="0"/>
              </a:rPr>
              <a:t>abc.txt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if (!fin)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"Error opening file"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return 0;</a:t>
            </a:r>
            <a:r>
              <a:rPr lang="mr-IN"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ea typeface="Courier" charset="0"/>
                <a:cs typeface="Courier" charset="0"/>
              </a:rPr>
              <a:t>Opening with </a:t>
            </a:r>
            <a:r>
              <a:rPr lang="en-US" dirty="0" err="1">
                <a:latin typeface="Courier" charset="0"/>
                <a:ea typeface="Courier" charset="0"/>
                <a:cs typeface="Courier" charset="0"/>
              </a:rPr>
              <a:t>ifstream</a:t>
            </a:r>
            <a:r>
              <a:rPr lang="en-US" dirty="0">
                <a:ea typeface="Courier" charset="0"/>
                <a:cs typeface="Courier" charset="0"/>
              </a:rPr>
              <a:t>, as above, does </a:t>
            </a:r>
            <a:r>
              <a:rPr lang="en-US" i="1" dirty="0">
                <a:ea typeface="Courier" charset="0"/>
                <a:cs typeface="Courier" charset="0"/>
              </a:rPr>
              <a:t>not</a:t>
            </a:r>
            <a:r>
              <a:rPr lang="en-US" dirty="0">
                <a:ea typeface="Courier" charset="0"/>
                <a:cs typeface="Courier" charset="0"/>
              </a:rPr>
              <a:t> create a nonexistent file or erase the content of a file that exists.</a:t>
            </a:r>
          </a:p>
        </p:txBody>
      </p:sp>
    </p:spTree>
    <p:extLst>
      <p:ext uri="{BB962C8B-B14F-4D97-AF65-F5344CB8AC3E}">
        <p14:creationId xmlns:p14="http://schemas.microsoft.com/office/powerpoint/2010/main" val="164462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II</a:t>
            </a:r>
            <a:br>
              <a:rPr lang="en-US" dirty="0"/>
            </a:br>
            <a:r>
              <a:rPr lang="en-US" dirty="0"/>
              <a:t>Input File Streams [2/2]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Using </a:t>
            </a:r>
            <a:r>
              <a:rPr lang="en-US" dirty="0" err="1">
                <a:latin typeface="Courier" charset="0"/>
                <a:ea typeface="Courier" charset="0"/>
                <a:cs typeface="Courier" charset="0"/>
              </a:rPr>
              <a:t>ifstream</a:t>
            </a:r>
            <a:r>
              <a:rPr lang="en-US" dirty="0">
                <a:ea typeface="Courier" charset="0"/>
                <a:cs typeface="Courier" charset="0"/>
              </a:rPr>
              <a:t> is very similar to using </a:t>
            </a:r>
            <a:r>
              <a:rPr lang="en-US" dirty="0" err="1">
                <a:latin typeface="Courier" charset="0"/>
                <a:ea typeface="Courier" charset="0"/>
                <a:cs typeface="Courier" charset="0"/>
              </a:rPr>
              <a:t>ofstream</a:t>
            </a:r>
            <a:r>
              <a:rPr lang="en-US" dirty="0">
                <a:ea typeface="Courier" charset="0"/>
                <a:cs typeface="Courier" charset="0"/>
              </a:rPr>
              <a:t>. We do error checking on the stream in the same way (see the previous slide). Member functions </a:t>
            </a:r>
            <a:r>
              <a:rPr lang="en-US" dirty="0">
                <a:latin typeface="Courier" charset="0"/>
                <a:ea typeface="Courier" charset="0"/>
                <a:cs typeface="Courier" charset="0"/>
              </a:rPr>
              <a:t>open</a:t>
            </a:r>
            <a:r>
              <a:rPr lang="en-US" dirty="0">
                <a:ea typeface="Courier" charset="0"/>
                <a:cs typeface="Courier" charset="0"/>
              </a:rPr>
              <a:t> and </a:t>
            </a:r>
            <a:r>
              <a:rPr lang="en-US" dirty="0">
                <a:latin typeface="Courier" charset="0"/>
                <a:ea typeface="Courier" charset="0"/>
                <a:cs typeface="Courier" charset="0"/>
              </a:rPr>
              <a:t>close</a:t>
            </a:r>
            <a:r>
              <a:rPr lang="en-US" dirty="0">
                <a:ea typeface="Courier" charset="0"/>
                <a:cs typeface="Courier" charset="0"/>
              </a:rPr>
              <a:t> are available, but do not need to be used much, as we can open in the constructor, and a close is done automatically when the stream variable goes out of scope.</a:t>
            </a:r>
          </a:p>
          <a:p>
            <a:pPr marL="0" indent="0">
              <a:buNone/>
            </a:pPr>
            <a:r>
              <a:rPr lang="en-US" dirty="0">
                <a:ea typeface="Courier" charset="0"/>
                <a:cs typeface="Courier" charset="0"/>
              </a:rPr>
              <a:t>We can read from an </a:t>
            </a:r>
            <a:r>
              <a:rPr lang="en-US" dirty="0" err="1">
                <a:latin typeface="Courier" charset="0"/>
                <a:ea typeface="Courier" charset="0"/>
                <a:cs typeface="Courier" charset="0"/>
              </a:rPr>
              <a:t>ifstream</a:t>
            </a:r>
            <a:r>
              <a:rPr lang="en-US" dirty="0">
                <a:ea typeface="Courier" charset="0"/>
                <a:cs typeface="Courier" charset="0"/>
              </a:rPr>
              <a:t> in the same ways we read from </a:t>
            </a:r>
            <a:r>
              <a:rPr lang="en-US" dirty="0" err="1">
                <a:latin typeface="Courier" charset="0"/>
                <a:ea typeface="Courier" charset="0"/>
                <a:cs typeface="Courier" charset="0"/>
              </a:rPr>
              <a:t>cin</a:t>
            </a:r>
            <a:r>
              <a:rPr lang="en-US" dirty="0">
                <a:ea typeface="Courier" charset="0"/>
                <a:cs typeface="Courier" charset="0"/>
              </a:rPr>
              <a:t>. For example, we can do the following.</a:t>
            </a:r>
          </a:p>
          <a:p>
            <a:pPr marL="0" indent="0">
              <a:buNone/>
            </a:pPr>
            <a:r>
              <a:rPr lang="en-US" dirty="0">
                <a:latin typeface="Courier" charset="0"/>
                <a:ea typeface="Courier" charset="0"/>
                <a:cs typeface="Courier" charset="0"/>
              </a:rPr>
              <a:t>string s1, s2;</a:t>
            </a:r>
            <a:br>
              <a:rPr lang="en-US" dirty="0">
                <a:latin typeface="Courier" charset="0"/>
                <a:ea typeface="Courier" charset="0"/>
                <a:cs typeface="Courier" charset="0"/>
              </a:rPr>
            </a:br>
            <a:r>
              <a:rPr lang="en-US" dirty="0">
                <a:latin typeface="Courier" charset="0"/>
                <a:ea typeface="Courier" charset="0"/>
                <a:cs typeface="Courier" charset="0"/>
              </a:rPr>
              <a:t>fin &gt;&gt; s1;</a:t>
            </a:r>
            <a:br>
              <a:rPr lang="en-US" dirty="0">
                <a:latin typeface="Courier" charset="0"/>
                <a:ea typeface="Courier" charset="0"/>
                <a:cs typeface="Courier" charset="0"/>
              </a:rPr>
            </a:br>
            <a:r>
              <a:rPr lang="en-US" dirty="0" err="1">
                <a:latin typeface="Courier" charset="0"/>
                <a:ea typeface="Courier" charset="0"/>
                <a:cs typeface="Courier" charset="0"/>
              </a:rPr>
              <a:t>getline</a:t>
            </a:r>
            <a:r>
              <a:rPr lang="en-US" dirty="0">
                <a:latin typeface="Courier" charset="0"/>
                <a:ea typeface="Courier" charset="0"/>
                <a:cs typeface="Courier" charset="0"/>
              </a:rPr>
              <a:t>(fin, s2);</a:t>
            </a:r>
          </a:p>
          <a:p>
            <a:pPr marL="0" indent="0">
              <a:buNone/>
            </a:pPr>
            <a:r>
              <a:rPr lang="en-US" dirty="0">
                <a:ea typeface="Courier" charset="0"/>
                <a:cs typeface="Courier" charset="0"/>
              </a:rPr>
              <a:t>As with </a:t>
            </a:r>
            <a:r>
              <a:rPr lang="en-US" dirty="0" err="1">
                <a:latin typeface="Courier" charset="0"/>
                <a:ea typeface="Courier" charset="0"/>
                <a:cs typeface="Courier" charset="0"/>
              </a:rPr>
              <a:t>cin</a:t>
            </a:r>
            <a:r>
              <a:rPr lang="en-US" dirty="0">
                <a:ea typeface="Courier" charset="0"/>
                <a:cs typeface="Courier" charset="0"/>
              </a:rPr>
              <a:t>, reading line-by-line is often preferred.</a:t>
            </a:r>
          </a:p>
        </p:txBody>
      </p:sp>
    </p:spTree>
    <p:extLst>
      <p:ext uri="{BB962C8B-B14F-4D97-AF65-F5344CB8AC3E}">
        <p14:creationId xmlns:p14="http://schemas.microsoft.com/office/powerpoint/2010/main" val="1364757121"/>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3416</TotalTime>
  <Words>1270</Words>
  <Application>Microsoft Macintosh PowerPoint</Application>
  <PresentationFormat>On-screen Show (4:3)</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Courier</vt:lpstr>
      <vt:lpstr>Rockwell</vt:lpstr>
      <vt:lpstr>Wingdings</vt:lpstr>
      <vt:lpstr>Advantage</vt:lpstr>
      <vt:lpstr>CS 201 </vt:lpstr>
      <vt:lpstr>Review Files I — Introduction</vt:lpstr>
      <vt:lpstr>Review Files I — Kinds of Files</vt:lpstr>
      <vt:lpstr>Review Files I — File Operations</vt:lpstr>
      <vt:lpstr>Review Files I — Output File Streams [1/3]</vt:lpstr>
      <vt:lpstr>Review Files I — Output File Streams [2/3]</vt:lpstr>
      <vt:lpstr>Review Files I — Output File Streams [3/3]</vt:lpstr>
      <vt:lpstr>Files II Input File Streams [1/2]</vt:lpstr>
      <vt:lpstr>Files II Input File Streams [2/2]</vt:lpstr>
      <vt:lpstr>Files II Input Errors &amp; EOF [1/5]</vt:lpstr>
      <vt:lpstr>Files II Input Errors &amp; EOF [2/5]</vt:lpstr>
      <vt:lpstr>Files II Input Errors &amp; EOF [3/5]</vt:lpstr>
      <vt:lpstr>Files II Input Errors &amp; EOF [4/5]</vt:lpstr>
      <vt:lpstr>Files II Input Errors &amp; EOF [5/5]</vt:lpstr>
      <vt:lpstr>Files II Configuring File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460</cp:revision>
  <dcterms:created xsi:type="dcterms:W3CDTF">2017-08-28T16:16:28Z</dcterms:created>
  <dcterms:modified xsi:type="dcterms:W3CDTF">2018-11-12T18:09:37Z</dcterms:modified>
</cp:coreProperties>
</file>