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5" r:id="rId2"/>
    <p:sldId id="948" r:id="rId3"/>
    <p:sldId id="971" r:id="rId4"/>
    <p:sldId id="962" r:id="rId5"/>
    <p:sldId id="981" r:id="rId6"/>
    <p:sldId id="983" r:id="rId7"/>
    <p:sldId id="259" r:id="rId8"/>
    <p:sldId id="984" r:id="rId9"/>
    <p:sldId id="975" r:id="rId10"/>
    <p:sldId id="979" r:id="rId11"/>
    <p:sldId id="263" r:id="rId12"/>
    <p:sldId id="291" r:id="rId13"/>
    <p:sldId id="986" r:id="rId14"/>
    <p:sldId id="988" r:id="rId15"/>
    <p:sldId id="9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D9FF"/>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22"/>
    <p:restoredTop sz="94730"/>
  </p:normalViewPr>
  <p:slideViewPr>
    <p:cSldViewPr snapToObjects="1">
      <p:cViewPr varScale="1">
        <p:scale>
          <a:sx n="134" d="100"/>
          <a:sy n="134" d="100"/>
        </p:scale>
        <p:origin x="53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39182-2479-1345-8296-6A63D334510D}" type="datetimeFigureOut">
              <a:rPr lang="en-US" smtClean="0"/>
              <a:t>11/14/18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A189-65D8-0241-A6DC-946B0E6D6094}" type="slidenum">
              <a:rPr lang="en-US" smtClean="0"/>
              <a:t>‹#›</a:t>
            </a:fld>
            <a:endParaRPr lang="en-US"/>
          </a:p>
        </p:txBody>
      </p:sp>
    </p:spTree>
    <p:extLst>
      <p:ext uri="{BB962C8B-B14F-4D97-AF65-F5344CB8AC3E}">
        <p14:creationId xmlns:p14="http://schemas.microsoft.com/office/powerpoint/2010/main" val="18715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A189-65D8-0241-A6DC-946B0E6D6094}" type="slidenum">
              <a:rPr lang="en-US" smtClean="0"/>
              <a:t>9</a:t>
            </a:fld>
            <a:endParaRPr lang="en-US"/>
          </a:p>
        </p:txBody>
      </p:sp>
    </p:spTree>
    <p:extLst>
      <p:ext uri="{BB962C8B-B14F-4D97-AF65-F5344CB8AC3E}">
        <p14:creationId xmlns:p14="http://schemas.microsoft.com/office/powerpoint/2010/main" val="139030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A189-65D8-0241-A6DC-946B0E6D6094}" type="slidenum">
              <a:rPr lang="en-US" smtClean="0"/>
              <a:t>10</a:t>
            </a:fld>
            <a:endParaRPr lang="en-US"/>
          </a:p>
        </p:txBody>
      </p:sp>
    </p:spTree>
    <p:extLst>
      <p:ext uri="{BB962C8B-B14F-4D97-AF65-F5344CB8AC3E}">
        <p14:creationId xmlns:p14="http://schemas.microsoft.com/office/powerpoint/2010/main" val="802155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A189-65D8-0241-A6DC-946B0E6D6094}" type="slidenum">
              <a:rPr lang="en-US" smtClean="0"/>
              <a:t>13</a:t>
            </a:fld>
            <a:endParaRPr lang="en-US"/>
          </a:p>
        </p:txBody>
      </p:sp>
    </p:spTree>
    <p:extLst>
      <p:ext uri="{BB962C8B-B14F-4D97-AF65-F5344CB8AC3E}">
        <p14:creationId xmlns:p14="http://schemas.microsoft.com/office/powerpoint/2010/main" val="115133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A189-65D8-0241-A6DC-946B0E6D6094}" type="slidenum">
              <a:rPr lang="en-US" smtClean="0"/>
              <a:t>14</a:t>
            </a:fld>
            <a:endParaRPr lang="en-US"/>
          </a:p>
        </p:txBody>
      </p:sp>
    </p:spTree>
    <p:extLst>
      <p:ext uri="{BB962C8B-B14F-4D97-AF65-F5344CB8AC3E}">
        <p14:creationId xmlns:p14="http://schemas.microsoft.com/office/powerpoint/2010/main" val="1249138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A189-65D8-0241-A6DC-946B0E6D6094}" type="slidenum">
              <a:rPr lang="en-US" smtClean="0"/>
              <a:t>15</a:t>
            </a:fld>
            <a:endParaRPr lang="en-US"/>
          </a:p>
        </p:txBody>
      </p:sp>
    </p:spTree>
    <p:extLst>
      <p:ext uri="{BB962C8B-B14F-4D97-AF65-F5344CB8AC3E}">
        <p14:creationId xmlns:p14="http://schemas.microsoft.com/office/powerpoint/2010/main" val="145407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11/14/18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11/14/18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11/14/18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11/14/18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11/14/18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11/14/18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11/14/18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11/14/18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11/14/18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11/14/18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201</a:t>
            </a:r>
            <a:br>
              <a:rPr lang="en-US" dirty="0"/>
            </a:br>
            <a:endParaRPr lang="en-US" sz="1800" dirty="0"/>
          </a:p>
        </p:txBody>
      </p:sp>
      <p:sp>
        <p:nvSpPr>
          <p:cNvPr id="3" name="Subtitle 2"/>
          <p:cNvSpPr>
            <a:spLocks noGrp="1"/>
          </p:cNvSpPr>
          <p:nvPr>
            <p:ph type="subTitle" idx="1"/>
          </p:nvPr>
        </p:nvSpPr>
        <p:spPr/>
        <p:txBody>
          <a:bodyPr/>
          <a:lstStyle/>
          <a:p>
            <a:r>
              <a:rPr lang="en-US" dirty="0"/>
              <a:t>Internals I</a:t>
            </a:r>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a:t>
            </a:r>
            <a:br>
              <a:rPr lang="en-US" dirty="0"/>
            </a:br>
            <a:r>
              <a:rPr lang="en-US" dirty="0"/>
              <a:t>Pointers — Dereferencing</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Just as with an iterator, we can get the value a pointer</a:t>
            </a:r>
            <a:r>
              <a:rPr lang="en-US" dirty="0">
                <a:latin typeface="Courier" charset="0"/>
                <a:ea typeface="Courier" charset="0"/>
                <a:cs typeface="Courier" charset="0"/>
              </a:rPr>
              <a:t> </a:t>
            </a:r>
            <a:r>
              <a:rPr lang="en-US" dirty="0">
                <a:ea typeface="Courier" charset="0"/>
                <a:cs typeface="Courier" charset="0"/>
              </a:rPr>
              <a:t> references by placing a star operator (</a:t>
            </a:r>
            <a:r>
              <a:rPr lang="en-US" dirty="0">
                <a:latin typeface="Courier" charset="0"/>
                <a:ea typeface="Courier" charset="0"/>
                <a:cs typeface="Courier" charset="0"/>
              </a:rPr>
              <a:t>*</a:t>
            </a:r>
            <a:r>
              <a:rPr lang="en-US" dirty="0">
                <a:ea typeface="Courier" charset="0"/>
                <a:cs typeface="Courier" charset="0"/>
              </a:rPr>
              <a:t>) to its left. This is called </a:t>
            </a:r>
            <a:r>
              <a:rPr lang="en-US" b="1" dirty="0">
                <a:ea typeface="Courier" charset="0"/>
                <a:cs typeface="Courier" charset="0"/>
              </a:rPr>
              <a:t>dereferencing</a:t>
            </a:r>
            <a:r>
              <a:rPr lang="en-US" dirty="0">
                <a:ea typeface="Courier" charset="0"/>
                <a:cs typeface="Courier" charset="0"/>
              </a:rPr>
              <a:t> the pointer.</a:t>
            </a:r>
            <a:r>
              <a:rPr lang="en-US" dirty="0">
                <a:latin typeface="Courier" charset="0"/>
                <a:ea typeface="Courier" charset="0"/>
                <a:cs typeface="Courier" charset="0"/>
              </a:rPr>
              <a:t> </a:t>
            </a:r>
            <a:endParaRPr lang="en-US" dirty="0">
              <a:ea typeface="Courier" charset="0"/>
              <a:cs typeface="Courier" charset="0"/>
            </a:endParaRPr>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x = 2;</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 </a:t>
            </a:r>
            <a:r>
              <a:rPr lang="en-US" dirty="0" err="1">
                <a:latin typeface="Courier" charset="0"/>
                <a:ea typeface="Courier" charset="0"/>
                <a:cs typeface="Courier" charset="0"/>
              </a:rPr>
              <a:t>ip</a:t>
            </a:r>
            <a:r>
              <a:rPr lang="en-US" dirty="0">
                <a:latin typeface="Courier" charset="0"/>
                <a:ea typeface="Courier" charset="0"/>
                <a:cs typeface="Courier" charset="0"/>
              </a:rPr>
              <a:t> = &amp;x;</a:t>
            </a:r>
            <a:br>
              <a:rPr lang="en-US" dirty="0">
                <a:latin typeface="Courier" charset="0"/>
                <a:ea typeface="Courier" charset="0"/>
                <a:cs typeface="Courier" charset="0"/>
              </a:rPr>
            </a:br>
            <a:r>
              <a:rPr lang="en-US" dirty="0">
                <a:latin typeface="Courier" charset="0"/>
                <a:ea typeface="Courier" charset="0"/>
                <a:cs typeface="Courier" charset="0"/>
              </a:rPr>
              <a:t>*</a:t>
            </a:r>
            <a:r>
              <a:rPr lang="en-US" dirty="0" err="1">
                <a:latin typeface="Courier" charset="0"/>
                <a:ea typeface="Courier" charset="0"/>
                <a:cs typeface="Courier" charset="0"/>
              </a:rPr>
              <a:t>ip</a:t>
            </a:r>
            <a:r>
              <a:rPr lang="en-US" dirty="0">
                <a:latin typeface="Courier" charset="0"/>
                <a:ea typeface="Courier" charset="0"/>
                <a:cs typeface="Courier" charset="0"/>
              </a:rPr>
              <a:t> = 6;      // Set what </a:t>
            </a:r>
            <a:r>
              <a:rPr lang="en-US" dirty="0" err="1">
                <a:latin typeface="Courier" charset="0"/>
                <a:ea typeface="Courier" charset="0"/>
                <a:cs typeface="Courier" charset="0"/>
              </a:rPr>
              <a:t>ip</a:t>
            </a:r>
            <a:r>
              <a:rPr lang="en-US" dirty="0">
                <a:latin typeface="Courier" charset="0"/>
                <a:ea typeface="Courier" charset="0"/>
                <a:cs typeface="Courier" charset="0"/>
              </a:rPr>
              <a:t> points to (x) to 6</a:t>
            </a:r>
            <a:br>
              <a:rPr lang="en-US" dirty="0">
                <a:latin typeface="Courier" charset="0"/>
                <a:ea typeface="Courier" charset="0"/>
                <a:cs typeface="Courier" charset="0"/>
              </a:rPr>
            </a:br>
            <a:r>
              <a:rPr lang="en-US" dirty="0" err="1">
                <a:latin typeface="Courier" charset="0"/>
                <a:ea typeface="Courier" charset="0"/>
                <a:cs typeface="Courier" charset="0"/>
              </a:rPr>
              <a:t>cout</a:t>
            </a:r>
            <a:r>
              <a:rPr lang="en-US" dirty="0">
                <a:latin typeface="Courier" charset="0"/>
                <a:ea typeface="Courier" charset="0"/>
                <a:cs typeface="Courier" charset="0"/>
              </a:rPr>
              <a:t> &lt;&lt; x;    // Prints 6</a:t>
            </a:r>
            <a:br>
              <a:rPr lang="en-US" dirty="0">
                <a:latin typeface="Courier" charset="0"/>
                <a:ea typeface="Courier" charset="0"/>
                <a:cs typeface="Courier" charset="0"/>
              </a:rPr>
            </a:br>
            <a:r>
              <a:rPr lang="en-US" dirty="0">
                <a:latin typeface="Courier" charset="0"/>
                <a:ea typeface="Courier" charset="0"/>
                <a:cs typeface="Courier" charset="0"/>
              </a:rPr>
              <a:t>++(*</a:t>
            </a:r>
            <a:r>
              <a:rPr lang="en-US" dirty="0" err="1">
                <a:latin typeface="Courier" charset="0"/>
                <a:ea typeface="Courier" charset="0"/>
                <a:cs typeface="Courier" charset="0"/>
              </a:rPr>
              <a:t>ip</a:t>
            </a:r>
            <a:r>
              <a:rPr lang="en-US" dirty="0">
                <a:latin typeface="Courier" charset="0"/>
                <a:ea typeface="Courier" charset="0"/>
                <a:cs typeface="Courier" charset="0"/>
              </a:rPr>
              <a:t>);      // Increment what </a:t>
            </a:r>
            <a:r>
              <a:rPr lang="en-US" dirty="0" err="1">
                <a:latin typeface="Courier" charset="0"/>
                <a:ea typeface="Courier" charset="0"/>
                <a:cs typeface="Courier" charset="0"/>
              </a:rPr>
              <a:t>ip</a:t>
            </a:r>
            <a:r>
              <a:rPr lang="en-US" dirty="0">
                <a:latin typeface="Courier" charset="0"/>
                <a:ea typeface="Courier" charset="0"/>
                <a:cs typeface="Courier" charset="0"/>
              </a:rPr>
              <a:t> points to (x)</a:t>
            </a:r>
            <a:br>
              <a:rPr lang="en-US" dirty="0">
                <a:latin typeface="Courier" charset="0"/>
                <a:ea typeface="Courier" charset="0"/>
                <a:cs typeface="Courier" charset="0"/>
              </a:rPr>
            </a:br>
            <a:r>
              <a:rPr lang="en-US" dirty="0" err="1">
                <a:latin typeface="Courier" charset="0"/>
                <a:ea typeface="Courier" charset="0"/>
                <a:cs typeface="Courier" charset="0"/>
              </a:rPr>
              <a:t>cout</a:t>
            </a:r>
            <a:r>
              <a:rPr lang="en-US" dirty="0">
                <a:latin typeface="Courier" charset="0"/>
                <a:ea typeface="Courier" charset="0"/>
                <a:cs typeface="Courier" charset="0"/>
              </a:rPr>
              <a:t> &lt;&lt; x;    // Prints 7</a:t>
            </a:r>
            <a:br>
              <a:rPr lang="en-US" dirty="0">
                <a:latin typeface="Courier" charset="0"/>
                <a:ea typeface="Courier" charset="0"/>
                <a:cs typeface="Courier" charset="0"/>
              </a:rPr>
            </a:br>
            <a:r>
              <a:rPr lang="en-US" dirty="0" err="1">
                <a:latin typeface="Courier" charset="0"/>
                <a:ea typeface="Courier" charset="0"/>
                <a:cs typeface="Courier" charset="0"/>
              </a:rPr>
              <a:t>cout</a:t>
            </a:r>
            <a:r>
              <a:rPr lang="en-US" dirty="0">
                <a:latin typeface="Courier" charset="0"/>
                <a:ea typeface="Courier" charset="0"/>
                <a:cs typeface="Courier" charset="0"/>
              </a:rPr>
              <a:t> &lt;&lt; *</a:t>
            </a:r>
            <a:r>
              <a:rPr lang="en-US" dirty="0" err="1">
                <a:latin typeface="Courier" charset="0"/>
                <a:ea typeface="Courier" charset="0"/>
                <a:cs typeface="Courier" charset="0"/>
              </a:rPr>
              <a:t>ip</a:t>
            </a:r>
            <a:r>
              <a:rPr lang="en-US" dirty="0">
                <a:latin typeface="Courier" charset="0"/>
                <a:ea typeface="Courier" charset="0"/>
                <a:cs typeface="Courier" charset="0"/>
              </a:rPr>
              <a:t>;  // Also prints 7</a:t>
            </a:r>
          </a:p>
        </p:txBody>
      </p:sp>
    </p:spTree>
    <p:extLst>
      <p:ext uri="{BB962C8B-B14F-4D97-AF65-F5344CB8AC3E}">
        <p14:creationId xmlns:p14="http://schemas.microsoft.com/office/powerpoint/2010/main" val="65092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 </a:t>
            </a:r>
            <a:br>
              <a:rPr lang="en-US" dirty="0"/>
            </a:br>
            <a:r>
              <a:rPr lang="en-US" dirty="0"/>
              <a:t>“Declaration mimics use”</a:t>
            </a:r>
          </a:p>
        </p:txBody>
      </p:sp>
      <p:sp>
        <p:nvSpPr>
          <p:cNvPr id="3" name="Content Placeholder 2"/>
          <p:cNvSpPr>
            <a:spLocks noGrp="1"/>
          </p:cNvSpPr>
          <p:nvPr>
            <p:ph idx="1"/>
          </p:nvPr>
        </p:nvSpPr>
        <p:spPr/>
        <p:txBody>
          <a:bodyPr/>
          <a:lstStyle/>
          <a:p>
            <a:r>
              <a:rPr lang="en-US" dirty="0"/>
              <a:t>Using * as a unary operator is very similar to using it in a declaration.</a:t>
            </a:r>
          </a:p>
          <a:p>
            <a:pPr marL="228600" lvl="1" indent="0">
              <a:buNone/>
            </a:pPr>
            <a:r>
              <a:rPr lang="en-US" sz="1400" dirty="0" err="1">
                <a:solidFill>
                  <a:srgbClr val="000000"/>
                </a:solidFill>
                <a:latin typeface="Courier"/>
                <a:cs typeface="Courier"/>
              </a:rPr>
              <a:t>int</a:t>
            </a:r>
            <a:r>
              <a:rPr lang="en-US" sz="1400" dirty="0">
                <a:solidFill>
                  <a:srgbClr val="000000"/>
                </a:solidFill>
                <a:latin typeface="Courier"/>
                <a:cs typeface="Courier"/>
              </a:rPr>
              <a:t> x = 2;</a:t>
            </a:r>
          </a:p>
          <a:p>
            <a:pPr marL="228600" lvl="1" indent="0">
              <a:buNone/>
            </a:pPr>
            <a:r>
              <a:rPr lang="en-US" sz="1400" dirty="0" err="1">
                <a:solidFill>
                  <a:srgbClr val="000000"/>
                </a:solidFill>
                <a:latin typeface="Courier"/>
                <a:cs typeface="Courier"/>
              </a:rPr>
              <a:t>int</a:t>
            </a:r>
            <a:r>
              <a:rPr lang="en-US" sz="1400" dirty="0">
                <a:solidFill>
                  <a:srgbClr val="000000"/>
                </a:solidFill>
                <a:latin typeface="Courier"/>
                <a:cs typeface="Courier"/>
              </a:rPr>
              <a:t> *</a:t>
            </a:r>
            <a:r>
              <a:rPr lang="en-US" sz="1400" dirty="0" err="1">
                <a:solidFill>
                  <a:srgbClr val="000000"/>
                </a:solidFill>
                <a:latin typeface="Courier"/>
                <a:cs typeface="Courier"/>
              </a:rPr>
              <a:t>ip</a:t>
            </a:r>
            <a:r>
              <a:rPr lang="en-US" sz="1400" dirty="0">
                <a:solidFill>
                  <a:srgbClr val="000000"/>
                </a:solidFill>
                <a:latin typeface="Courier"/>
                <a:cs typeface="Courier"/>
              </a:rPr>
              <a:t> ;</a:t>
            </a:r>
          </a:p>
          <a:p>
            <a:pPr marL="228600" lvl="1" indent="0">
              <a:buNone/>
            </a:pPr>
            <a:r>
              <a:rPr lang="en-US" sz="1400" dirty="0" err="1">
                <a:solidFill>
                  <a:srgbClr val="000000"/>
                </a:solidFill>
                <a:latin typeface="Courier"/>
                <a:cs typeface="Courier"/>
              </a:rPr>
              <a:t>ip</a:t>
            </a:r>
            <a:r>
              <a:rPr lang="en-US" sz="1400" dirty="0">
                <a:solidFill>
                  <a:srgbClr val="000000"/>
                </a:solidFill>
                <a:latin typeface="Courier"/>
                <a:cs typeface="Courier"/>
              </a:rPr>
              <a:t> = &amp;x;</a:t>
            </a:r>
          </a:p>
          <a:p>
            <a:pPr marL="228600" lvl="1" indent="0">
              <a:buNone/>
            </a:pPr>
            <a:r>
              <a:rPr lang="en-US" sz="1400" dirty="0">
                <a:solidFill>
                  <a:srgbClr val="000000"/>
                </a:solidFill>
                <a:latin typeface="Courier"/>
                <a:cs typeface="Courier"/>
              </a:rPr>
              <a:t>*</a:t>
            </a:r>
            <a:r>
              <a:rPr lang="en-US" sz="1400" dirty="0" err="1">
                <a:solidFill>
                  <a:srgbClr val="000000"/>
                </a:solidFill>
                <a:latin typeface="Courier"/>
                <a:cs typeface="Courier"/>
              </a:rPr>
              <a:t>ip</a:t>
            </a:r>
            <a:r>
              <a:rPr lang="en-US" sz="1400" dirty="0">
                <a:solidFill>
                  <a:srgbClr val="000000"/>
                </a:solidFill>
                <a:latin typeface="Courier"/>
                <a:cs typeface="Courier"/>
              </a:rPr>
              <a:t> = 6;      // Set the thing </a:t>
            </a:r>
            <a:r>
              <a:rPr lang="en-US" sz="1400" dirty="0" err="1">
                <a:solidFill>
                  <a:srgbClr val="000000"/>
                </a:solidFill>
                <a:latin typeface="Courier"/>
                <a:cs typeface="Courier"/>
              </a:rPr>
              <a:t>ip</a:t>
            </a:r>
            <a:r>
              <a:rPr lang="en-US" sz="1400" dirty="0">
                <a:solidFill>
                  <a:srgbClr val="000000"/>
                </a:solidFill>
                <a:latin typeface="Courier"/>
                <a:cs typeface="Courier"/>
              </a:rPr>
              <a:t> points to (i.e., x) to 6</a:t>
            </a:r>
          </a:p>
          <a:p>
            <a:r>
              <a:rPr lang="en-US" dirty="0"/>
              <a:t>The thing in the red box is an </a:t>
            </a:r>
            <a:r>
              <a:rPr lang="en-US" dirty="0" err="1">
                <a:latin typeface="Courier"/>
                <a:cs typeface="Courier"/>
              </a:rPr>
              <a:t>int</a:t>
            </a:r>
            <a:r>
              <a:rPr lang="en-US" dirty="0"/>
              <a:t>, right?</a:t>
            </a:r>
          </a:p>
          <a:p>
            <a:r>
              <a:rPr lang="en-US" dirty="0"/>
              <a:t>But keep in mind that these are </a:t>
            </a:r>
            <a:r>
              <a:rPr lang="en-US" i="1" dirty="0"/>
              <a:t>still</a:t>
            </a:r>
            <a:r>
              <a:rPr lang="en-US" dirty="0"/>
              <a:t> different things. The first is the declaration of a pointer. The second is a dereferencing operation.</a:t>
            </a:r>
          </a:p>
          <a:p>
            <a:pPr marL="0" indent="0">
              <a:buNone/>
            </a:pPr>
            <a:endParaRPr lang="en-US" dirty="0"/>
          </a:p>
        </p:txBody>
      </p:sp>
      <p:sp>
        <p:nvSpPr>
          <p:cNvPr id="5" name="Rectangle 4"/>
          <p:cNvSpPr/>
          <p:nvPr/>
        </p:nvSpPr>
        <p:spPr>
          <a:xfrm>
            <a:off x="1219200" y="2590800"/>
            <a:ext cx="392346" cy="21681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16840" y="3155632"/>
            <a:ext cx="392346" cy="27336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14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 </a:t>
            </a:r>
            <a:br>
              <a:rPr lang="en-US" dirty="0"/>
            </a:br>
            <a:r>
              <a:rPr lang="en-US" dirty="0"/>
              <a:t>Context and re-use of operator symbols</a:t>
            </a:r>
          </a:p>
        </p:txBody>
      </p:sp>
      <p:graphicFrame>
        <p:nvGraphicFramePr>
          <p:cNvPr id="4" name="Content Placeholder 3"/>
          <p:cNvGraphicFramePr>
            <a:graphicFrameLocks/>
          </p:cNvGraphicFramePr>
          <p:nvPr>
            <p:extLst/>
          </p:nvPr>
        </p:nvGraphicFramePr>
        <p:xfrm>
          <a:off x="685800" y="2166311"/>
          <a:ext cx="7984970" cy="4207828"/>
        </p:xfrm>
        <a:graphic>
          <a:graphicData uri="http://schemas.openxmlformats.org/drawingml/2006/table">
            <a:tbl>
              <a:tblPr firstRow="1" bandRow="1">
                <a:tableStyleId>{5C22544A-7EE6-4342-B048-85BDC9FD1C3A}</a:tableStyleId>
              </a:tblPr>
              <a:tblGrid>
                <a:gridCol w="2205728">
                  <a:extLst>
                    <a:ext uri="{9D8B030D-6E8A-4147-A177-3AD203B41FA5}">
                      <a16:colId xmlns:a16="http://schemas.microsoft.com/office/drawing/2014/main" val="20000"/>
                    </a:ext>
                  </a:extLst>
                </a:gridCol>
                <a:gridCol w="2773652">
                  <a:extLst>
                    <a:ext uri="{9D8B030D-6E8A-4147-A177-3AD203B41FA5}">
                      <a16:colId xmlns:a16="http://schemas.microsoft.com/office/drawing/2014/main" val="20001"/>
                    </a:ext>
                  </a:extLst>
                </a:gridCol>
                <a:gridCol w="3005590">
                  <a:extLst>
                    <a:ext uri="{9D8B030D-6E8A-4147-A177-3AD203B41FA5}">
                      <a16:colId xmlns:a16="http://schemas.microsoft.com/office/drawing/2014/main" val="20002"/>
                    </a:ext>
                  </a:extLst>
                </a:gridCol>
              </a:tblGrid>
              <a:tr h="608260">
                <a:tc>
                  <a:txBody>
                    <a:bodyPr/>
                    <a:lstStyle/>
                    <a:p>
                      <a:pPr algn="ctr"/>
                      <a:r>
                        <a:rPr lang="en-US" dirty="0"/>
                        <a:t>Context</a:t>
                      </a:r>
                    </a:p>
                  </a:txBody>
                  <a:tcPr/>
                </a:tc>
                <a:tc>
                  <a:txBody>
                    <a:bodyPr/>
                    <a:lstStyle/>
                    <a:p>
                      <a:pPr algn="ctr"/>
                      <a:r>
                        <a:rPr lang="en-US" dirty="0"/>
                        <a:t>*</a:t>
                      </a:r>
                    </a:p>
                  </a:txBody>
                  <a:tcPr/>
                </a:tc>
                <a:tc>
                  <a:txBody>
                    <a:bodyPr/>
                    <a:lstStyle/>
                    <a:p>
                      <a:pPr algn="ctr"/>
                      <a:r>
                        <a:rPr lang="en-US" dirty="0"/>
                        <a:t>&amp;</a:t>
                      </a:r>
                    </a:p>
                  </a:txBody>
                  <a:tcPr/>
                </a:tc>
                <a:extLst>
                  <a:ext uri="{0D108BD9-81ED-4DB2-BD59-A6C34878D82A}">
                    <a16:rowId xmlns:a16="http://schemas.microsoft.com/office/drawing/2014/main" val="10000"/>
                  </a:ext>
                </a:extLst>
              </a:tr>
              <a:tr h="1049874">
                <a:tc>
                  <a:txBody>
                    <a:bodyPr/>
                    <a:lstStyle/>
                    <a:p>
                      <a:r>
                        <a:rPr lang="en-US" dirty="0"/>
                        <a:t>binary</a:t>
                      </a:r>
                      <a:r>
                        <a:rPr lang="en-US" baseline="0" dirty="0"/>
                        <a:t> operator in an expression</a:t>
                      </a:r>
                      <a:endParaRPr lang="en-US" dirty="0"/>
                    </a:p>
                  </a:txBody>
                  <a:tcPr/>
                </a:tc>
                <a:tc>
                  <a:txBody>
                    <a:bodyPr/>
                    <a:lstStyle/>
                    <a:p>
                      <a:r>
                        <a:rPr lang="en-US" dirty="0"/>
                        <a:t>2*5</a:t>
                      </a:r>
                    </a:p>
                    <a:p>
                      <a:endParaRPr lang="en-US" dirty="0"/>
                    </a:p>
                    <a:p>
                      <a:r>
                        <a:rPr lang="en-US" b="1" dirty="0"/>
                        <a:t>multiplication</a:t>
                      </a:r>
                    </a:p>
                  </a:txBody>
                  <a:tcPr/>
                </a:tc>
                <a:tc>
                  <a:txBody>
                    <a:bodyPr/>
                    <a:lstStyle/>
                    <a:p>
                      <a:r>
                        <a:rPr lang="en-US" dirty="0"/>
                        <a:t>2&amp;5</a:t>
                      </a:r>
                    </a:p>
                    <a:p>
                      <a:endParaRPr lang="en-US" dirty="0"/>
                    </a:p>
                    <a:p>
                      <a:r>
                        <a:rPr lang="en-US" b="1" dirty="0"/>
                        <a:t>binary and</a:t>
                      </a:r>
                    </a:p>
                  </a:txBody>
                  <a:tcPr/>
                </a:tc>
                <a:extLst>
                  <a:ext uri="{0D108BD9-81ED-4DB2-BD59-A6C34878D82A}">
                    <a16:rowId xmlns:a16="http://schemas.microsoft.com/office/drawing/2014/main" val="10001"/>
                  </a:ext>
                </a:extLst>
              </a:tr>
              <a:tr h="1049874">
                <a:tc>
                  <a:txBody>
                    <a:bodyPr/>
                    <a:lstStyle/>
                    <a:p>
                      <a:r>
                        <a:rPr lang="en-US" dirty="0"/>
                        <a:t>unary operator in an expression</a:t>
                      </a:r>
                    </a:p>
                  </a:txBody>
                  <a:tcPr/>
                </a:tc>
                <a:tc>
                  <a:txBody>
                    <a:bodyPr/>
                    <a:lstStyle/>
                    <a:p>
                      <a:r>
                        <a:rPr lang="en-US" dirty="0"/>
                        <a:t>*</a:t>
                      </a:r>
                      <a:r>
                        <a:rPr lang="en-US" dirty="0" err="1"/>
                        <a:t>iPtr</a:t>
                      </a:r>
                      <a:r>
                        <a:rPr lang="en-US" dirty="0"/>
                        <a:t> = 5;</a:t>
                      </a:r>
                    </a:p>
                    <a:p>
                      <a:endParaRPr lang="en-US" dirty="0"/>
                    </a:p>
                    <a:p>
                      <a:r>
                        <a:rPr lang="en-US" b="1" dirty="0"/>
                        <a:t>dereference</a:t>
                      </a:r>
                    </a:p>
                  </a:txBody>
                  <a:tcPr/>
                </a:tc>
                <a:tc>
                  <a:txBody>
                    <a:bodyPr/>
                    <a:lstStyle/>
                    <a:p>
                      <a:r>
                        <a:rPr lang="en-US" dirty="0" err="1"/>
                        <a:t>iPtr</a:t>
                      </a:r>
                      <a:r>
                        <a:rPr lang="en-US" dirty="0"/>
                        <a:t> = &amp;</a:t>
                      </a:r>
                      <a:r>
                        <a:rPr lang="en-US" dirty="0" err="1"/>
                        <a:t>i</a:t>
                      </a:r>
                      <a:r>
                        <a:rPr lang="en-US" dirty="0"/>
                        <a:t>;</a:t>
                      </a:r>
                    </a:p>
                    <a:p>
                      <a:endParaRPr lang="en-US" dirty="0"/>
                    </a:p>
                    <a:p>
                      <a:r>
                        <a:rPr lang="en-US" b="1" dirty="0"/>
                        <a:t>address-of</a:t>
                      </a:r>
                    </a:p>
                  </a:txBody>
                  <a:tcPr/>
                </a:tc>
                <a:extLst>
                  <a:ext uri="{0D108BD9-81ED-4DB2-BD59-A6C34878D82A}">
                    <a16:rowId xmlns:a16="http://schemas.microsoft.com/office/drawing/2014/main" val="10002"/>
                  </a:ext>
                </a:extLst>
              </a:tr>
              <a:tr h="1499820">
                <a:tc>
                  <a:txBody>
                    <a:bodyPr/>
                    <a:lstStyle/>
                    <a:p>
                      <a:r>
                        <a:rPr lang="en-US" dirty="0"/>
                        <a:t>variable or parameter declaration</a:t>
                      </a:r>
                    </a:p>
                  </a:txBody>
                  <a:tcPr/>
                </a:tc>
                <a:tc>
                  <a:txBody>
                    <a:bodyPr/>
                    <a:lstStyle/>
                    <a:p>
                      <a:r>
                        <a:rPr lang="en-US" dirty="0" err="1"/>
                        <a:t>int</a:t>
                      </a:r>
                      <a:r>
                        <a:rPr lang="en-US" dirty="0"/>
                        <a:t> *</a:t>
                      </a:r>
                      <a:r>
                        <a:rPr lang="en-US" dirty="0" err="1"/>
                        <a:t>iPtr</a:t>
                      </a:r>
                      <a:r>
                        <a:rPr lang="en-US" dirty="0"/>
                        <a:t>;</a:t>
                      </a:r>
                    </a:p>
                    <a:p>
                      <a:r>
                        <a:rPr lang="en-US" dirty="0"/>
                        <a:t>void foo(</a:t>
                      </a:r>
                      <a:r>
                        <a:rPr lang="en-US" dirty="0" err="1"/>
                        <a:t>int</a:t>
                      </a:r>
                      <a:r>
                        <a:rPr lang="en-US" dirty="0"/>
                        <a:t> *</a:t>
                      </a:r>
                      <a:r>
                        <a:rPr lang="en-US" dirty="0" err="1"/>
                        <a:t>jPtr</a:t>
                      </a:r>
                      <a:r>
                        <a:rPr lang="en-US" dirty="0"/>
                        <a:t>)</a:t>
                      </a:r>
                    </a:p>
                    <a:p>
                      <a:endParaRPr lang="en-US" dirty="0"/>
                    </a:p>
                    <a:p>
                      <a:r>
                        <a:rPr lang="en-US" b="1" dirty="0"/>
                        <a:t>pointer</a:t>
                      </a:r>
                    </a:p>
                  </a:txBody>
                  <a:tcPr/>
                </a:tc>
                <a:tc>
                  <a:txBody>
                    <a:bodyPr/>
                    <a:lstStyle/>
                    <a:p>
                      <a:r>
                        <a:rPr lang="en-US" dirty="0"/>
                        <a:t>void foo(</a:t>
                      </a:r>
                      <a:r>
                        <a:rPr lang="en-US" dirty="0" err="1"/>
                        <a:t>int</a:t>
                      </a:r>
                      <a:r>
                        <a:rPr lang="en-US" dirty="0"/>
                        <a:t> &amp;x) {</a:t>
                      </a:r>
                    </a:p>
                    <a:p>
                      <a:r>
                        <a:rPr lang="en-US" dirty="0" err="1"/>
                        <a:t>int</a:t>
                      </a:r>
                      <a:r>
                        <a:rPr lang="en-US" dirty="0"/>
                        <a:t> y; </a:t>
                      </a:r>
                      <a:r>
                        <a:rPr lang="en-US" dirty="0" err="1"/>
                        <a:t>int</a:t>
                      </a:r>
                      <a:r>
                        <a:rPr lang="en-US" dirty="0"/>
                        <a:t> &amp;</a:t>
                      </a:r>
                      <a:r>
                        <a:rPr lang="en-US" dirty="0" err="1"/>
                        <a:t>yRef</a:t>
                      </a:r>
                      <a:r>
                        <a:rPr lang="en-US" dirty="0"/>
                        <a:t>;</a:t>
                      </a:r>
                    </a:p>
                    <a:p>
                      <a:endParaRPr lang="en-US" dirty="0"/>
                    </a:p>
                    <a:p>
                      <a:r>
                        <a:rPr lang="en-US" b="1" dirty="0"/>
                        <a:t>reference-to</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0346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a:t>
            </a:r>
            <a:br>
              <a:rPr lang="en-US" dirty="0"/>
            </a:br>
            <a:r>
              <a:rPr lang="en-US" dirty="0"/>
              <a:t>Pointers vs. Iterators</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There is a close relationship between pointers and iterators, but they are not the same thing.</a:t>
            </a:r>
          </a:p>
          <a:p>
            <a:pPr marL="0" indent="0">
              <a:buNone/>
            </a:pPr>
            <a:r>
              <a:rPr lang="en-US" dirty="0">
                <a:ea typeface="Courier" charset="0"/>
                <a:cs typeface="Courier" charset="0"/>
              </a:rPr>
              <a:t>An iterator references </a:t>
            </a:r>
            <a:r>
              <a:rPr lang="en-US" b="1" dirty="0">
                <a:ea typeface="Courier" charset="0"/>
                <a:cs typeface="Courier" charset="0"/>
              </a:rPr>
              <a:t>an item in a container</a:t>
            </a:r>
            <a:r>
              <a:rPr lang="en-US" dirty="0">
                <a:ea typeface="Courier" charset="0"/>
                <a:cs typeface="Courier" charset="0"/>
              </a:rPr>
              <a:t>. Each container</a:t>
            </a:r>
            <a:r>
              <a:rPr lang="en-US" dirty="0">
                <a:latin typeface="Courier" charset="0"/>
                <a:ea typeface="Courier" charset="0"/>
                <a:cs typeface="Courier" charset="0"/>
              </a:rPr>
              <a:t> </a:t>
            </a:r>
            <a:r>
              <a:rPr lang="en-US" dirty="0">
                <a:ea typeface="Courier" charset="0"/>
                <a:cs typeface="Courier" charset="0"/>
              </a:rPr>
              <a:t> has its own iterator types, which “know” about the structure of</a:t>
            </a:r>
            <a:r>
              <a:rPr lang="en-US" dirty="0">
                <a:latin typeface="Courier" charset="0"/>
                <a:ea typeface="Courier" charset="0"/>
                <a:cs typeface="Courier" charset="0"/>
              </a:rPr>
              <a:t> </a:t>
            </a:r>
            <a:r>
              <a:rPr lang="en-US" dirty="0">
                <a:ea typeface="Courier" charset="0"/>
                <a:cs typeface="Courier" charset="0"/>
              </a:rPr>
              <a:t> the container. For example, doing </a:t>
            </a:r>
            <a:r>
              <a:rPr lang="en-US" dirty="0">
                <a:latin typeface="Courier" charset="0"/>
                <a:ea typeface="Courier" charset="0"/>
                <a:cs typeface="Courier" charset="0"/>
              </a:rPr>
              <a:t>++</a:t>
            </a:r>
            <a:r>
              <a:rPr lang="en-US" dirty="0">
                <a:ea typeface="Courier" charset="0"/>
                <a:cs typeface="Courier" charset="0"/>
              </a:rPr>
              <a:t> on an iterator makes it reference the next item in the container.</a:t>
            </a:r>
            <a:r>
              <a:rPr lang="en-US" dirty="0">
                <a:latin typeface="Courier" charset="0"/>
                <a:ea typeface="Courier" charset="0"/>
                <a:cs typeface="Courier" charset="0"/>
              </a:rPr>
              <a:t> </a:t>
            </a:r>
            <a:endParaRPr lang="en-US" dirty="0">
              <a:ea typeface="Courier" charset="0"/>
              <a:cs typeface="Courier" charset="0"/>
            </a:endParaRPr>
          </a:p>
          <a:p>
            <a:pPr marL="0" indent="0">
              <a:buNone/>
            </a:pPr>
            <a:r>
              <a:rPr lang="en-US" dirty="0">
                <a:ea typeface="Courier" charset="0"/>
                <a:cs typeface="Courier" charset="0"/>
              </a:rPr>
              <a:t>Pointers are rather more general. A pointer can reference </a:t>
            </a:r>
            <a:r>
              <a:rPr lang="en-US" b="1" dirty="0">
                <a:ea typeface="Courier" charset="0"/>
                <a:cs typeface="Courier" charset="0"/>
              </a:rPr>
              <a:t>any </a:t>
            </a:r>
            <a:r>
              <a:rPr lang="en-US" b="1" dirty="0" err="1">
                <a:ea typeface="Courier" charset="0"/>
                <a:cs typeface="Courier" charset="0"/>
              </a:rPr>
              <a:t>Lvalue</a:t>
            </a:r>
            <a:r>
              <a:rPr lang="en-US" dirty="0">
                <a:ea typeface="Courier" charset="0"/>
                <a:cs typeface="Courier" charset="0"/>
              </a:rPr>
              <a:t>. But a pointer is rather less smart. It does not “know” anything about any nontrivial data structure.</a:t>
            </a:r>
          </a:p>
        </p:txBody>
      </p:sp>
    </p:spTree>
    <p:extLst>
      <p:ext uri="{BB962C8B-B14F-4D97-AF65-F5344CB8AC3E}">
        <p14:creationId xmlns:p14="http://schemas.microsoft.com/office/powerpoint/2010/main" val="20578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a:t>
            </a:r>
            <a:br>
              <a:rPr lang="en-US" dirty="0"/>
            </a:br>
            <a:r>
              <a:rPr lang="en-US" dirty="0"/>
              <a:t>Null Pointers</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When we declare a pointer without initializing it, the pointer does not (yet) point to anything.</a:t>
            </a:r>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 </a:t>
            </a:r>
            <a:r>
              <a:rPr lang="en-US" dirty="0" err="1">
                <a:latin typeface="Courier" charset="0"/>
                <a:ea typeface="Courier" charset="0"/>
                <a:cs typeface="Courier" charset="0"/>
              </a:rPr>
              <a:t>ip</a:t>
            </a:r>
            <a:r>
              <a:rPr lang="en-US" dirty="0">
                <a:latin typeface="Courier" charset="0"/>
                <a:ea typeface="Courier" charset="0"/>
                <a:cs typeface="Courier" charset="0"/>
              </a:rPr>
              <a:t>;  // Pointer to </a:t>
            </a:r>
            <a:r>
              <a:rPr lang="en-US" dirty="0" err="1">
                <a:latin typeface="Courier" charset="0"/>
                <a:ea typeface="Courier" charset="0"/>
                <a:cs typeface="Courier" charset="0"/>
              </a:rPr>
              <a:t>int</a:t>
            </a: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  does not point</a:t>
            </a:r>
            <a:br>
              <a:rPr lang="en-US" dirty="0">
                <a:latin typeface="Courier" charset="0"/>
                <a:ea typeface="Courier" charset="0"/>
                <a:cs typeface="Courier" charset="0"/>
              </a:rPr>
            </a:br>
            <a:r>
              <a:rPr lang="en-US" dirty="0">
                <a:latin typeface="Courier" charset="0"/>
                <a:ea typeface="Courier" charset="0"/>
                <a:cs typeface="Courier" charset="0"/>
              </a:rPr>
              <a:t>           //  to anything</a:t>
            </a:r>
          </a:p>
          <a:p>
            <a:pPr marL="0" indent="0">
              <a:buNone/>
            </a:pPr>
            <a:r>
              <a:rPr lang="en-US" dirty="0">
                <a:ea typeface="Courier" charset="0"/>
                <a:cs typeface="Courier" charset="0"/>
              </a:rPr>
              <a:t>But there is no way to check whether such a pointer points to</a:t>
            </a:r>
            <a:r>
              <a:rPr lang="en-US" dirty="0">
                <a:latin typeface="Courier" charset="0"/>
                <a:ea typeface="Courier" charset="0"/>
                <a:cs typeface="Courier" charset="0"/>
              </a:rPr>
              <a:t> </a:t>
            </a:r>
            <a:r>
              <a:rPr lang="en-US" dirty="0">
                <a:ea typeface="Courier" charset="0"/>
                <a:cs typeface="Courier" charset="0"/>
              </a:rPr>
              <a:t> anything. To make that work, every pointer type has a special </a:t>
            </a:r>
            <a:r>
              <a:rPr lang="en-US" dirty="0">
                <a:latin typeface="Courier" charset="0"/>
                <a:ea typeface="Courier" charset="0"/>
                <a:cs typeface="Courier" charset="0"/>
              </a:rPr>
              <a:t> </a:t>
            </a:r>
            <a:r>
              <a:rPr lang="en-US" dirty="0">
                <a:ea typeface="Courier" charset="0"/>
                <a:cs typeface="Courier" charset="0"/>
              </a:rPr>
              <a:t>value, called a </a:t>
            </a:r>
            <a:r>
              <a:rPr lang="en-US" b="1" dirty="0">
                <a:ea typeface="Courier" charset="0"/>
                <a:cs typeface="Courier" charset="0"/>
              </a:rPr>
              <a:t>null pointer</a:t>
            </a:r>
            <a:r>
              <a:rPr lang="en-US" dirty="0">
                <a:ea typeface="Courier" charset="0"/>
                <a:cs typeface="Courier" charset="0"/>
              </a:rPr>
              <a:t>, which does not point to anything.</a:t>
            </a:r>
            <a:r>
              <a:rPr lang="en-US" dirty="0">
                <a:latin typeface="Courier" charset="0"/>
                <a:ea typeface="Courier" charset="0"/>
                <a:cs typeface="Courier" charset="0"/>
              </a:rPr>
              <a:t> </a:t>
            </a:r>
            <a:r>
              <a:rPr lang="en-US" dirty="0">
                <a:ea typeface="Courier" charset="0"/>
                <a:cs typeface="Courier" charset="0"/>
              </a:rPr>
              <a:t> A null pointer is represented by </a:t>
            </a:r>
            <a:r>
              <a:rPr lang="en-US" dirty="0" err="1">
                <a:latin typeface="Courier" charset="0"/>
                <a:ea typeface="Courier" charset="0"/>
                <a:cs typeface="Courier" charset="0"/>
              </a:rPr>
              <a:t>nullptr</a:t>
            </a:r>
            <a:r>
              <a:rPr lang="en-US" dirty="0">
                <a:ea typeface="Courier" charset="0"/>
                <a:cs typeface="Courier" charset="0"/>
              </a:rPr>
              <a:t>.</a:t>
            </a:r>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 ip2 = </a:t>
            </a:r>
            <a:r>
              <a:rPr lang="en-US" dirty="0" err="1">
                <a:latin typeface="Courier" charset="0"/>
                <a:ea typeface="Courier" charset="0"/>
                <a:cs typeface="Courier" charset="0"/>
              </a:rPr>
              <a:t>nullptr</a:t>
            </a:r>
            <a:r>
              <a:rPr lang="en-US" dirty="0">
                <a:latin typeface="Courier" charset="0"/>
                <a:ea typeface="Courier" charset="0"/>
                <a:cs typeface="Courier" charset="0"/>
              </a:rPr>
              <a:t>;  // Pointer to </a:t>
            </a:r>
            <a:r>
              <a:rPr lang="en-US" dirty="0" err="1">
                <a:latin typeface="Courier" charset="0"/>
                <a:ea typeface="Courier" charset="0"/>
                <a:cs typeface="Courier" charset="0"/>
              </a:rPr>
              <a:t>int</a:t>
            </a:r>
            <a:r>
              <a:rPr lang="en-US" dirty="0">
                <a:latin typeface="Courier" charset="0"/>
                <a:ea typeface="Courier" charset="0"/>
                <a:cs typeface="Courier" charset="0"/>
              </a:rPr>
              <a:t>; null</a:t>
            </a:r>
            <a:br>
              <a:rPr lang="en-US" dirty="0">
                <a:latin typeface="Courier" charset="0"/>
                <a:ea typeface="Courier" charset="0"/>
                <a:cs typeface="Courier" charset="0"/>
              </a:rPr>
            </a:br>
            <a:r>
              <a:rPr lang="mr-IN"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if (ip2 == </a:t>
            </a:r>
            <a:r>
              <a:rPr lang="en-US" dirty="0" err="1">
                <a:latin typeface="Courier" charset="0"/>
                <a:ea typeface="Courier" charset="0"/>
                <a:cs typeface="Courier" charset="0"/>
              </a:rPr>
              <a:t>nullptr</a:t>
            </a:r>
            <a:r>
              <a:rPr lang="en-US" dirty="0">
                <a:latin typeface="Courier" charset="0"/>
                <a:ea typeface="Courier" charset="0"/>
                <a:cs typeface="Courier" charset="0"/>
              </a:rPr>
              <a:t>)   // Check whether ip2</a:t>
            </a:r>
            <a:br>
              <a:rPr lang="en-US" dirty="0">
                <a:latin typeface="Courier" charset="0"/>
                <a:ea typeface="Courier" charset="0"/>
                <a:cs typeface="Courier" charset="0"/>
              </a:rPr>
            </a:br>
            <a:r>
              <a:rPr lang="en-US" dirty="0">
                <a:latin typeface="Courier" charset="0"/>
                <a:ea typeface="Courier" charset="0"/>
                <a:cs typeface="Courier" charset="0"/>
              </a:rPr>
              <a:t>                      //  points to nothing</a:t>
            </a:r>
          </a:p>
        </p:txBody>
      </p:sp>
      <p:sp>
        <p:nvSpPr>
          <p:cNvPr id="4" name="Rectangle 3"/>
          <p:cNvSpPr/>
          <p:nvPr/>
        </p:nvSpPr>
        <p:spPr>
          <a:xfrm>
            <a:off x="8077200" y="5257800"/>
            <a:ext cx="3048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5" name="Straight Arrow Connector 4"/>
          <p:cNvCxnSpPr/>
          <p:nvPr/>
        </p:nvCxnSpPr>
        <p:spPr>
          <a:xfrm flipV="1">
            <a:off x="8229600" y="4876800"/>
            <a:ext cx="0" cy="533400"/>
          </a:xfrm>
          <a:prstGeom prst="straightConnector1">
            <a:avLst/>
          </a:prstGeom>
          <a:ln w="381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848600" y="5486400"/>
            <a:ext cx="762000" cy="338554"/>
          </a:xfrm>
          <a:prstGeom prst="rect">
            <a:avLst/>
          </a:prstGeom>
          <a:noFill/>
        </p:spPr>
        <p:txBody>
          <a:bodyPr wrap="square" rtlCol="0">
            <a:spAutoFit/>
          </a:bodyPr>
          <a:lstStyle/>
          <a:p>
            <a:pPr algn="ctr"/>
            <a:r>
              <a:rPr lang="en-US" sz="1600">
                <a:latin typeface="Courier" charset="0"/>
                <a:ea typeface="Courier" charset="0"/>
                <a:cs typeface="Courier" charset="0"/>
              </a:rPr>
              <a:t>ip2</a:t>
            </a:r>
            <a:endParaRPr lang="en-US" sz="1600" dirty="0">
              <a:latin typeface="Courier" charset="0"/>
              <a:ea typeface="Courier" charset="0"/>
              <a:cs typeface="Courier" charset="0"/>
            </a:endParaRPr>
          </a:p>
        </p:txBody>
      </p:sp>
      <p:cxnSp>
        <p:nvCxnSpPr>
          <p:cNvPr id="8" name="Straight Arrow Connector 7"/>
          <p:cNvCxnSpPr/>
          <p:nvPr/>
        </p:nvCxnSpPr>
        <p:spPr>
          <a:xfrm flipV="1">
            <a:off x="8153400" y="4800600"/>
            <a:ext cx="152400" cy="152400"/>
          </a:xfrm>
          <a:prstGeom prst="straightConnector1">
            <a:avLst/>
          </a:prstGeom>
          <a:ln w="254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8153400" y="4800600"/>
            <a:ext cx="152400" cy="152400"/>
          </a:xfrm>
          <a:prstGeom prst="straightConnector1">
            <a:avLst/>
          </a:prstGeom>
          <a:ln w="254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787837" y="2514600"/>
            <a:ext cx="2263140" cy="830997"/>
          </a:xfrm>
          <a:prstGeom prst="rect">
            <a:avLst/>
          </a:prstGeom>
          <a:noFill/>
          <a:ln w="15875">
            <a:solidFill>
              <a:srgbClr val="989898"/>
            </a:solidFill>
          </a:ln>
        </p:spPr>
        <p:txBody>
          <a:bodyPr wrap="square" rtlCol="0">
            <a:spAutoFit/>
          </a:bodyPr>
          <a:lstStyle/>
          <a:p>
            <a:pPr algn="ctr"/>
            <a:r>
              <a:rPr lang="en-US" sz="1600" dirty="0">
                <a:solidFill>
                  <a:srgbClr val="C00000"/>
                </a:solidFill>
              </a:rPr>
              <a:t>Never dereference a pointer that does not point to anything.</a:t>
            </a:r>
          </a:p>
        </p:txBody>
      </p:sp>
    </p:spTree>
    <p:extLst>
      <p:ext uri="{BB962C8B-B14F-4D97-AF65-F5344CB8AC3E}">
        <p14:creationId xmlns:p14="http://schemas.microsoft.com/office/powerpoint/2010/main" val="121123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a:t>
            </a:r>
            <a:br>
              <a:rPr lang="en-US" dirty="0"/>
            </a:br>
            <a:r>
              <a:rPr lang="en-US" dirty="0"/>
              <a:t>Pointers &amp; Pass by Reference</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Pointers allow for a do-it-yourself version of passing by reference.</a:t>
            </a:r>
          </a:p>
          <a:p>
            <a:pPr marL="0" indent="0">
              <a:buNone/>
            </a:pPr>
            <a:r>
              <a:rPr lang="en-US" dirty="0">
                <a:latin typeface="Courier" charset="0"/>
                <a:ea typeface="Courier" charset="0"/>
                <a:cs typeface="Courier" charset="0"/>
              </a:rPr>
              <a:t>void setTo3(</a:t>
            </a:r>
            <a:r>
              <a:rPr lang="en-US" dirty="0" err="1">
                <a:latin typeface="Courier" charset="0"/>
                <a:ea typeface="Courier" charset="0"/>
                <a:cs typeface="Courier" charset="0"/>
              </a:rPr>
              <a:t>int</a:t>
            </a:r>
            <a:r>
              <a:rPr lang="en-US" dirty="0">
                <a:latin typeface="Courier" charset="0"/>
                <a:ea typeface="Courier" charset="0"/>
                <a:cs typeface="Courier" charset="0"/>
              </a:rPr>
              <a:t> * p)</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en-US" dirty="0">
                <a:latin typeface="Courier" charset="0"/>
                <a:ea typeface="Courier" charset="0"/>
                <a:cs typeface="Courier" charset="0"/>
              </a:rPr>
              <a:t>    *p = 3;</a:t>
            </a:r>
            <a:br>
              <a:rPr lang="en-US" dirty="0">
                <a:latin typeface="Courier" charset="0"/>
                <a:ea typeface="Courier" charset="0"/>
                <a:cs typeface="Courier" charset="0"/>
              </a:rPr>
            </a:br>
            <a:r>
              <a:rPr lang="en-US" dirty="0">
                <a:latin typeface="Courier" charset="0"/>
                <a:ea typeface="Courier" charset="0"/>
                <a:cs typeface="Courier" charset="0"/>
              </a:rPr>
              <a:t>}</a:t>
            </a:r>
            <a:br>
              <a:rPr lang="en-US" dirty="0">
                <a:latin typeface="Courier" charset="0"/>
                <a:ea typeface="Courier" charset="0"/>
                <a:cs typeface="Courier" charset="0"/>
              </a:rPr>
            </a:br>
            <a:r>
              <a:rPr lang="mr-IN" dirty="0">
                <a:latin typeface="Courier" charset="0"/>
                <a:ea typeface="Courier" charset="0"/>
                <a:cs typeface="Courier" charset="0"/>
              </a:rPr>
              <a:t>…</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n;</a:t>
            </a:r>
            <a:br>
              <a:rPr lang="en-US" dirty="0">
                <a:latin typeface="Courier" charset="0"/>
                <a:ea typeface="Courier" charset="0"/>
                <a:cs typeface="Courier" charset="0"/>
              </a:rPr>
            </a:br>
            <a:r>
              <a:rPr lang="en-US" dirty="0">
                <a:latin typeface="Courier" charset="0"/>
                <a:ea typeface="Courier" charset="0"/>
                <a:cs typeface="Courier" charset="0"/>
              </a:rPr>
              <a:t>setTo3(&amp;n);  // Set n to 3</a:t>
            </a:r>
          </a:p>
          <a:p>
            <a:pPr marL="0" indent="0">
              <a:buNone/>
            </a:pPr>
            <a:r>
              <a:rPr lang="en-US" dirty="0">
                <a:ea typeface="Courier" charset="0"/>
                <a:cs typeface="Courier" charset="0"/>
              </a:rPr>
              <a:t>Punchline: This is essentially how passing by reference is implemented internally.</a:t>
            </a:r>
          </a:p>
        </p:txBody>
      </p:sp>
      <p:sp>
        <p:nvSpPr>
          <p:cNvPr id="9" name="Rectangle 8"/>
          <p:cNvSpPr/>
          <p:nvPr/>
        </p:nvSpPr>
        <p:spPr>
          <a:xfrm>
            <a:off x="7086600" y="2557046"/>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3</a:t>
            </a:r>
          </a:p>
        </p:txBody>
      </p:sp>
      <p:sp>
        <p:nvSpPr>
          <p:cNvPr id="10" name="Rectangle 9"/>
          <p:cNvSpPr/>
          <p:nvPr/>
        </p:nvSpPr>
        <p:spPr>
          <a:xfrm>
            <a:off x="7162800" y="3623846"/>
            <a:ext cx="3048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12" name="Straight Arrow Connector 11"/>
          <p:cNvCxnSpPr/>
          <p:nvPr/>
        </p:nvCxnSpPr>
        <p:spPr>
          <a:xfrm flipV="1">
            <a:off x="7315200" y="3014246"/>
            <a:ext cx="0" cy="7620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010400" y="2252246"/>
            <a:ext cx="457200" cy="338554"/>
          </a:xfrm>
          <a:prstGeom prst="rect">
            <a:avLst/>
          </a:prstGeom>
          <a:noFill/>
        </p:spPr>
        <p:txBody>
          <a:bodyPr wrap="square" rtlCol="0">
            <a:spAutoFit/>
          </a:bodyPr>
          <a:lstStyle/>
          <a:p>
            <a:r>
              <a:rPr lang="en-US" sz="1600" dirty="0">
                <a:latin typeface="Courier" charset="0"/>
                <a:ea typeface="Courier" charset="0"/>
                <a:cs typeface="Courier" charset="0"/>
              </a:rPr>
              <a:t>n</a:t>
            </a:r>
          </a:p>
        </p:txBody>
      </p:sp>
      <p:sp>
        <p:nvSpPr>
          <p:cNvPr id="14" name="TextBox 13"/>
          <p:cNvSpPr txBox="1"/>
          <p:nvPr/>
        </p:nvSpPr>
        <p:spPr>
          <a:xfrm>
            <a:off x="7086600" y="3852446"/>
            <a:ext cx="457200" cy="338554"/>
          </a:xfrm>
          <a:prstGeom prst="rect">
            <a:avLst/>
          </a:prstGeom>
          <a:noFill/>
        </p:spPr>
        <p:txBody>
          <a:bodyPr wrap="square" rtlCol="0">
            <a:spAutoFit/>
          </a:bodyPr>
          <a:lstStyle/>
          <a:p>
            <a:r>
              <a:rPr lang="en-US" sz="1600" dirty="0">
                <a:latin typeface="Courier" charset="0"/>
                <a:ea typeface="Courier" charset="0"/>
                <a:cs typeface="Courier" charset="0"/>
              </a:rPr>
              <a:t>p</a:t>
            </a:r>
          </a:p>
        </p:txBody>
      </p:sp>
    </p:spTree>
    <p:extLst>
      <p:ext uri="{BB962C8B-B14F-4D97-AF65-F5344CB8AC3E}">
        <p14:creationId xmlns:p14="http://schemas.microsoft.com/office/powerpoint/2010/main" val="149464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Files I/II [1/3]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Open a file for output using </a:t>
            </a:r>
            <a:r>
              <a:rPr lang="en-US" dirty="0" err="1">
                <a:latin typeface="Courier" charset="0"/>
                <a:ea typeface="Courier" charset="0"/>
                <a:cs typeface="Courier" charset="0"/>
              </a:rPr>
              <a:t>ofstream</a:t>
            </a:r>
            <a:r>
              <a:rPr lang="en-US" dirty="0">
                <a:ea typeface="Courier" charset="0"/>
                <a:cs typeface="Courier" charset="0"/>
              </a:rPr>
              <a:t>, or for input using </a:t>
            </a:r>
            <a:r>
              <a:rPr lang="en-US" dirty="0" err="1">
                <a:latin typeface="Courier" charset="0"/>
                <a:ea typeface="Courier" charset="0"/>
                <a:cs typeface="Courier" charset="0"/>
              </a:rPr>
              <a:t>ifstream</a:t>
            </a:r>
            <a:r>
              <a:rPr lang="en-US" dirty="0">
                <a:ea typeface="Courier" charset="0"/>
                <a:cs typeface="Courier" charset="0"/>
              </a:rPr>
              <a:t>, both declared in </a:t>
            </a:r>
            <a:r>
              <a:rPr lang="en-US" dirty="0">
                <a:latin typeface="Courier" charset="0"/>
                <a:ea typeface="Courier" charset="0"/>
                <a:cs typeface="Courier" charset="0"/>
              </a:rPr>
              <a:t>&lt;</a:t>
            </a:r>
            <a:r>
              <a:rPr lang="en-US" dirty="0" err="1">
                <a:latin typeface="Courier" charset="0"/>
                <a:ea typeface="Courier" charset="0"/>
                <a:cs typeface="Courier" charset="0"/>
              </a:rPr>
              <a:t>fstream</a:t>
            </a:r>
            <a:r>
              <a:rPr lang="en-US" dirty="0">
                <a:latin typeface="Courier" charset="0"/>
                <a:ea typeface="Courier" charset="0"/>
                <a:cs typeface="Courier" charset="0"/>
              </a:rPr>
              <a:t>&gt;</a:t>
            </a:r>
            <a:r>
              <a:rPr lang="en-US" dirty="0">
                <a:ea typeface="Courier" charset="0"/>
                <a:cs typeface="Courier" charset="0"/>
              </a:rPr>
              <a:t>.</a:t>
            </a:r>
          </a:p>
          <a:p>
            <a:pPr marL="0" indent="0">
              <a:buNone/>
            </a:pPr>
            <a:r>
              <a:rPr lang="en-US" dirty="0">
                <a:latin typeface="Courier"/>
                <a:ea typeface="Courier" charset="0"/>
                <a:cs typeface="Courier" charset="0"/>
              </a:rPr>
              <a:t>#include &lt;</a:t>
            </a:r>
            <a:r>
              <a:rPr lang="en-US" dirty="0" err="1">
                <a:latin typeface="Courier"/>
                <a:ea typeface="Courier" charset="0"/>
                <a:cs typeface="Courier" charset="0"/>
              </a:rPr>
              <a:t>fstream</a:t>
            </a:r>
            <a:r>
              <a:rPr lang="en-US" dirty="0">
                <a:latin typeface="Courier"/>
                <a:ea typeface="Courier" charset="0"/>
                <a:cs typeface="Courier" charset="0"/>
              </a:rPr>
              <a:t>&gt;</a:t>
            </a:r>
            <a:br>
              <a:rPr lang="en-US" dirty="0">
                <a:latin typeface="Courier"/>
                <a:ea typeface="Courier" charset="0"/>
                <a:cs typeface="Courier" charset="0"/>
              </a:rPr>
            </a:br>
            <a:r>
              <a:rPr lang="en-US" dirty="0">
                <a:latin typeface="Courier"/>
                <a:ea typeface="Courier" charset="0"/>
                <a:cs typeface="Courier" charset="0"/>
              </a:rPr>
              <a:t>using </a:t>
            </a:r>
            <a:r>
              <a:rPr lang="en-US" dirty="0" err="1">
                <a:latin typeface="Courier"/>
                <a:ea typeface="Courier" charset="0"/>
                <a:cs typeface="Courier" charset="0"/>
              </a:rPr>
              <a:t>std</a:t>
            </a:r>
            <a:r>
              <a:rPr lang="en-US" dirty="0">
                <a:latin typeface="Courier"/>
                <a:ea typeface="Courier" charset="0"/>
                <a:cs typeface="Courier" charset="0"/>
              </a:rPr>
              <a:t>::</a:t>
            </a:r>
            <a:r>
              <a:rPr lang="en-US" dirty="0" err="1">
                <a:latin typeface="Courier"/>
                <a:ea typeface="Courier" charset="0"/>
                <a:cs typeface="Courier" charset="0"/>
              </a:rPr>
              <a:t>ofstream</a:t>
            </a:r>
            <a:r>
              <a:rPr lang="en-US" dirty="0">
                <a:latin typeface="Courier"/>
                <a:ea typeface="Courier" charset="0"/>
                <a:cs typeface="Courier" charset="0"/>
              </a:rPr>
              <a:t>;</a:t>
            </a:r>
            <a:br>
              <a:rPr lang="en-US" dirty="0">
                <a:latin typeface="Courier"/>
                <a:ea typeface="Courier" charset="0"/>
                <a:cs typeface="Courier" charset="0"/>
              </a:rPr>
            </a:br>
            <a:r>
              <a:rPr lang="en-US" dirty="0">
                <a:latin typeface="Courier"/>
                <a:ea typeface="Courier" charset="0"/>
                <a:cs typeface="Courier" charset="0"/>
              </a:rPr>
              <a:t>…</a:t>
            </a:r>
            <a:br>
              <a:rPr lang="en-US" dirty="0">
                <a:latin typeface="Courier"/>
                <a:ea typeface="Courier" charset="0"/>
                <a:cs typeface="Courier" charset="0"/>
              </a:rPr>
            </a:br>
            <a:r>
              <a:rPr lang="en-US" dirty="0" err="1">
                <a:latin typeface="Courier"/>
                <a:ea typeface="Courier" charset="0"/>
                <a:cs typeface="Courier" charset="0"/>
              </a:rPr>
              <a:t>ofstream</a:t>
            </a:r>
            <a:r>
              <a:rPr lang="en-US" dirty="0">
                <a:latin typeface="Courier"/>
                <a:ea typeface="Courier" charset="0"/>
                <a:cs typeface="Courier" charset="0"/>
              </a:rPr>
              <a:t> </a:t>
            </a:r>
            <a:r>
              <a:rPr lang="en-US" dirty="0" err="1">
                <a:latin typeface="Courier"/>
                <a:ea typeface="Courier" charset="0"/>
                <a:cs typeface="Courier" charset="0"/>
              </a:rPr>
              <a:t>fout</a:t>
            </a:r>
            <a:r>
              <a:rPr lang="en-US" dirty="0">
                <a:latin typeface="Courier"/>
                <a:ea typeface="Courier" charset="0"/>
                <a:cs typeface="Courier" charset="0"/>
              </a:rPr>
              <a:t>("abc.txt");</a:t>
            </a:r>
            <a:br>
              <a:rPr lang="en-US" dirty="0">
                <a:latin typeface="Courier"/>
                <a:ea typeface="Courier" charset="0"/>
                <a:cs typeface="Courier" charset="0"/>
              </a:rPr>
            </a:br>
            <a:r>
              <a:rPr lang="en-US" dirty="0">
                <a:latin typeface="Courier"/>
                <a:ea typeface="Courier" charset="0"/>
                <a:cs typeface="Courier" charset="0"/>
              </a:rPr>
              <a:t>if (!</a:t>
            </a:r>
            <a:r>
              <a:rPr lang="en-US" dirty="0" err="1">
                <a:latin typeface="Courier"/>
                <a:ea typeface="Courier" charset="0"/>
                <a:cs typeface="Courier" charset="0"/>
              </a:rPr>
              <a:t>fout</a:t>
            </a:r>
            <a:r>
              <a:rPr lang="en-US" dirty="0">
                <a:latin typeface="Courier"/>
                <a:ea typeface="Courier" charset="0"/>
                <a:cs typeface="Courier" charset="0"/>
              </a:rPr>
              <a:t>) {</a:t>
            </a:r>
            <a:br>
              <a:rPr lang="en-US" dirty="0">
                <a:latin typeface="Courier"/>
                <a:ea typeface="Courier" charset="0"/>
                <a:cs typeface="Courier" charset="0"/>
              </a:rPr>
            </a:br>
            <a:r>
              <a:rPr lang="en-US" dirty="0">
                <a:latin typeface="Courier"/>
                <a:ea typeface="Courier" charset="0"/>
                <a:cs typeface="Courier" charset="0"/>
              </a:rPr>
              <a:t>    </a:t>
            </a:r>
            <a:r>
              <a:rPr lang="en-US" dirty="0" err="1">
                <a:latin typeface="Courier"/>
                <a:ea typeface="Courier" charset="0"/>
                <a:cs typeface="Courier" charset="0"/>
              </a:rPr>
              <a:t>cout</a:t>
            </a:r>
            <a:r>
              <a:rPr lang="en-US" dirty="0">
                <a:latin typeface="Courier"/>
                <a:ea typeface="Courier" charset="0"/>
                <a:cs typeface="Courier" charset="0"/>
              </a:rPr>
              <a:t> &lt;&lt; "Error opening file" &lt;&lt; </a:t>
            </a:r>
            <a:r>
              <a:rPr lang="en-US" dirty="0" err="1">
                <a:latin typeface="Courier"/>
                <a:ea typeface="Courier" charset="0"/>
                <a:cs typeface="Courier" charset="0"/>
              </a:rPr>
              <a:t>endl</a:t>
            </a:r>
            <a:r>
              <a:rPr lang="en-US" dirty="0">
                <a:latin typeface="Courier"/>
                <a:ea typeface="Courier" charset="0"/>
                <a:cs typeface="Courier" charset="0"/>
              </a:rPr>
              <a:t>;</a:t>
            </a:r>
            <a:br>
              <a:rPr lang="en-US" dirty="0">
                <a:latin typeface="Courier"/>
                <a:ea typeface="Courier" charset="0"/>
                <a:cs typeface="Courier" charset="0"/>
              </a:rPr>
            </a:br>
            <a:r>
              <a:rPr lang="en-US" dirty="0">
                <a:latin typeface="Courier"/>
                <a:ea typeface="Courier" charset="0"/>
                <a:cs typeface="Courier" charset="0"/>
              </a:rPr>
              <a:t>    …</a:t>
            </a:r>
            <a:br>
              <a:rPr lang="en-US" dirty="0">
                <a:latin typeface="Courier"/>
                <a:ea typeface="Courier" charset="0"/>
                <a:cs typeface="Courier" charset="0"/>
              </a:rPr>
            </a:br>
            <a:r>
              <a:rPr lang="en-US" dirty="0">
                <a:latin typeface="Courier"/>
                <a:ea typeface="Courier" charset="0"/>
                <a:cs typeface="Courier" charset="0"/>
              </a:rPr>
              <a:t>}</a:t>
            </a:r>
          </a:p>
          <a:p>
            <a:pPr marL="0" indent="0">
              <a:buNone/>
            </a:pPr>
            <a:r>
              <a:rPr lang="en-US" dirty="0">
                <a:ea typeface="Courier" charset="0"/>
                <a:cs typeface="Courier" charset="0"/>
              </a:rPr>
              <a:t>Always check for errors just after opening a file. If there was an error, then do not continue using the stream.</a:t>
            </a:r>
          </a:p>
        </p:txBody>
      </p:sp>
    </p:spTree>
    <p:extLst>
      <p:ext uri="{BB962C8B-B14F-4D97-AF65-F5344CB8AC3E}">
        <p14:creationId xmlns:p14="http://schemas.microsoft.com/office/powerpoint/2010/main" val="53231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Files I/II [2/3]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Once a file is open, an </a:t>
            </a:r>
            <a:r>
              <a:rPr lang="en-US" dirty="0" err="1">
                <a:latin typeface="Courier"/>
                <a:ea typeface="Courier" charset="0"/>
                <a:cs typeface="Courier" charset="0"/>
              </a:rPr>
              <a:t>ofstream</a:t>
            </a:r>
            <a:r>
              <a:rPr lang="en-US" dirty="0">
                <a:ea typeface="Courier" charset="0"/>
                <a:cs typeface="Courier" charset="0"/>
              </a:rPr>
              <a:t> can be used like any output stream (e.g., </a:t>
            </a:r>
            <a:r>
              <a:rPr lang="en-US" dirty="0" err="1">
                <a:latin typeface="Courier"/>
                <a:ea typeface="Courier" charset="0"/>
                <a:cs typeface="Courier" charset="0"/>
              </a:rPr>
              <a:t>cout</a:t>
            </a:r>
            <a:r>
              <a:rPr lang="en-US" dirty="0">
                <a:ea typeface="Courier" charset="0"/>
                <a:cs typeface="Courier" charset="0"/>
              </a:rPr>
              <a:t>), and an </a:t>
            </a:r>
            <a:r>
              <a:rPr lang="en-US" dirty="0" err="1">
                <a:latin typeface="Courier"/>
                <a:ea typeface="Courier" charset="0"/>
                <a:cs typeface="Courier" charset="0"/>
              </a:rPr>
              <a:t>ifstream</a:t>
            </a:r>
            <a:r>
              <a:rPr lang="en-US" dirty="0">
                <a:ea typeface="Courier" charset="0"/>
                <a:cs typeface="Courier" charset="0"/>
              </a:rPr>
              <a:t> can be used like an input stream (e.g., </a:t>
            </a:r>
            <a:r>
              <a:rPr lang="en-US" dirty="0" err="1">
                <a:latin typeface="Courier"/>
                <a:ea typeface="Courier" charset="0"/>
                <a:cs typeface="Courier" charset="0"/>
              </a:rPr>
              <a:t>cin</a:t>
            </a:r>
            <a:r>
              <a:rPr lang="en-US" dirty="0">
                <a:ea typeface="Courier" charset="0"/>
                <a:cs typeface="Courier" charset="0"/>
              </a:rPr>
              <a:t>).</a:t>
            </a:r>
          </a:p>
          <a:p>
            <a:pPr marL="0" indent="0">
              <a:buNone/>
            </a:pPr>
            <a:r>
              <a:rPr lang="en-US" dirty="0" err="1">
                <a:latin typeface="Courier"/>
                <a:ea typeface="Courier" charset="0"/>
                <a:cs typeface="Courier" charset="0"/>
              </a:rPr>
              <a:t>fout</a:t>
            </a:r>
            <a:r>
              <a:rPr lang="en-US" dirty="0">
                <a:latin typeface="Courier"/>
                <a:ea typeface="Courier" charset="0"/>
                <a:cs typeface="Courier" charset="0"/>
              </a:rPr>
              <a:t> &lt;&lt; </a:t>
            </a:r>
            <a:r>
              <a:rPr lang="en-US" dirty="0" err="1">
                <a:latin typeface="Courier"/>
                <a:ea typeface="Courier" charset="0"/>
                <a:cs typeface="Courier" charset="0"/>
              </a:rPr>
              <a:t>abc</a:t>
            </a:r>
            <a:r>
              <a:rPr lang="en-US" dirty="0">
                <a:latin typeface="Courier"/>
                <a:ea typeface="Courier" charset="0"/>
                <a:cs typeface="Courier" charset="0"/>
              </a:rPr>
              <a:t> &lt;&lt; </a:t>
            </a:r>
            <a:r>
              <a:rPr lang="en-US" dirty="0" err="1">
                <a:latin typeface="Courier"/>
                <a:ea typeface="Courier" charset="0"/>
                <a:cs typeface="Courier" charset="0"/>
              </a:rPr>
              <a:t>endl</a:t>
            </a:r>
            <a:r>
              <a:rPr lang="en-US" dirty="0">
                <a:latin typeface="Courier"/>
                <a:ea typeface="Courier" charset="0"/>
                <a:cs typeface="Courier" charset="0"/>
              </a:rPr>
              <a:t>;</a:t>
            </a:r>
          </a:p>
          <a:p>
            <a:pPr marL="0" indent="0">
              <a:buNone/>
            </a:pPr>
            <a:r>
              <a:rPr lang="en-US" dirty="0">
                <a:ea typeface="Courier" charset="0"/>
                <a:cs typeface="Courier" charset="0"/>
              </a:rPr>
              <a:t>The main difference is error checking. File operations may be unsuccessful, and we need to check for this.</a:t>
            </a:r>
          </a:p>
          <a:p>
            <a:pPr marL="0" indent="0">
              <a:buNone/>
            </a:pPr>
            <a:r>
              <a:rPr lang="en-US" dirty="0">
                <a:ea typeface="Courier" charset="0"/>
                <a:cs typeface="Courier" charset="0"/>
              </a:rPr>
              <a:t>Remember that we open a file </a:t>
            </a:r>
            <a:r>
              <a:rPr lang="en-US" b="1" i="1" dirty="0">
                <a:ea typeface="Courier" charset="0"/>
                <a:cs typeface="Courier" charset="0"/>
              </a:rPr>
              <a:t>once</a:t>
            </a:r>
            <a:r>
              <a:rPr lang="en-US" dirty="0">
                <a:ea typeface="Courier" charset="0"/>
                <a:cs typeface="Courier" charset="0"/>
              </a:rPr>
              <a:t>. We can then write to it or read from it many times.</a:t>
            </a:r>
          </a:p>
          <a:p>
            <a:pPr marL="0" indent="0">
              <a:buNone/>
            </a:pPr>
            <a:r>
              <a:rPr lang="en-US" dirty="0">
                <a:ea typeface="Courier" charset="0"/>
                <a:cs typeface="Courier" charset="0"/>
              </a:rPr>
              <a:t>A file stream automatically does a </a:t>
            </a:r>
            <a:r>
              <a:rPr lang="en-US" b="1" dirty="0">
                <a:ea typeface="Courier" charset="0"/>
                <a:cs typeface="Courier" charset="0"/>
              </a:rPr>
              <a:t>close</a:t>
            </a:r>
            <a:r>
              <a:rPr lang="en-US" dirty="0">
                <a:ea typeface="Courier" charset="0"/>
                <a:cs typeface="Courier" charset="0"/>
              </a:rPr>
              <a:t> when it goes away.</a:t>
            </a:r>
          </a:p>
        </p:txBody>
      </p:sp>
    </p:spTree>
    <p:extLst>
      <p:ext uri="{BB962C8B-B14F-4D97-AF65-F5344CB8AC3E}">
        <p14:creationId xmlns:p14="http://schemas.microsoft.com/office/powerpoint/2010/main" val="91770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Files I/II [3/3]</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When our program does input, it transfers data that comes from a source we </a:t>
            </a:r>
            <a:r>
              <a:rPr lang="en-US" i="1" dirty="0">
                <a:ea typeface="Courier" charset="0"/>
                <a:cs typeface="Courier" charset="0"/>
              </a:rPr>
              <a:t>should not trust</a:t>
            </a:r>
            <a:r>
              <a:rPr lang="en-US" dirty="0">
                <a:ea typeface="Courier" charset="0"/>
                <a:cs typeface="Courier" charset="0"/>
              </a:rPr>
              <a:t>: the outside world. This makes error handling and verification of values much more important for input than for output.</a:t>
            </a:r>
          </a:p>
          <a:p>
            <a:pPr marL="0" indent="0">
              <a:buNone/>
            </a:pPr>
            <a:r>
              <a:rPr lang="en-US" b="1" dirty="0">
                <a:ea typeface="Courier" charset="0"/>
                <a:cs typeface="Courier" charset="0"/>
              </a:rPr>
              <a:t>Rule 1. When doing input, always check for stream errors; where appropriate, also check for valid data.</a:t>
            </a:r>
            <a:endParaRPr lang="en-US" dirty="0">
              <a:ea typeface="Courier" charset="0"/>
              <a:cs typeface="Courier" charset="0"/>
            </a:endParaRPr>
          </a:p>
          <a:p>
            <a:pPr marL="0" indent="0">
              <a:buNone/>
            </a:pPr>
            <a:r>
              <a:rPr lang="en-US" b="1" dirty="0">
                <a:ea typeface="Courier" charset="0"/>
                <a:cs typeface="Courier" charset="0"/>
              </a:rPr>
              <a:t>Rule 2. Code should only check for EOF (end-of-file) when it has </a:t>
            </a:r>
            <a:r>
              <a:rPr lang="en-US" b="1" i="1" dirty="0">
                <a:ea typeface="Courier" charset="0"/>
                <a:cs typeface="Courier" charset="0"/>
              </a:rPr>
              <a:t>already</a:t>
            </a:r>
            <a:r>
              <a:rPr lang="en-US" b="1" dirty="0">
                <a:ea typeface="Courier" charset="0"/>
                <a:cs typeface="Courier" charset="0"/>
              </a:rPr>
              <a:t> determined that an error occurred when attempting to read from a stream.</a:t>
            </a:r>
          </a:p>
        </p:txBody>
      </p:sp>
    </p:spTree>
    <p:extLst>
      <p:ext uri="{BB962C8B-B14F-4D97-AF65-F5344CB8AC3E}">
        <p14:creationId xmlns:p14="http://schemas.microsoft.com/office/powerpoint/2010/main" val="196640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a:t>
            </a:r>
            <a:br>
              <a:rPr lang="en-US" dirty="0"/>
            </a:br>
            <a:r>
              <a:rPr lang="en-US" dirty="0"/>
              <a:t>Concerning Internals</a:t>
            </a:r>
          </a:p>
        </p:txBody>
      </p:sp>
      <p:sp>
        <p:nvSpPr>
          <p:cNvPr id="3" name="Content Placeholder 2"/>
          <p:cNvSpPr>
            <a:spLocks noGrp="1"/>
          </p:cNvSpPr>
          <p:nvPr>
            <p:ph idx="1"/>
          </p:nvPr>
        </p:nvSpPr>
        <p:spPr/>
        <p:txBody>
          <a:bodyPr/>
          <a:lstStyle/>
          <a:p>
            <a:pPr marL="0" indent="0">
              <a:buNone/>
            </a:pPr>
            <a:r>
              <a:rPr lang="en-US" dirty="0"/>
              <a:t>One way programming languages differ is in how close they place a programmer to the internal details of the computer. Some languages require a programmer to know about the architecture of the machine and the structure of a running program; others insulate the programmer from these issues.</a:t>
            </a:r>
          </a:p>
          <a:p>
            <a:pPr marL="0" indent="0">
              <a:buNone/>
            </a:pPr>
            <a:r>
              <a:rPr lang="en-US" dirty="0"/>
              <a:t>The C++ programming language is somewhat unusual in that it allows us to choose. We can look at raw memory, see how our data are represented, and alter this representation directly. But we are not required to do so.</a:t>
            </a:r>
          </a:p>
          <a:p>
            <a:pPr marL="0" indent="0">
              <a:buNone/>
            </a:pPr>
            <a:r>
              <a:rPr lang="en-US" dirty="0"/>
              <a:t>So far we have been placing some distance between our programs and the machines they run on. We have been storing data, but not worrying too much about where it is stored and how it is represented. Now we step a bit closer.</a:t>
            </a:r>
          </a:p>
        </p:txBody>
      </p:sp>
    </p:spTree>
    <p:extLst>
      <p:ext uri="{BB962C8B-B14F-4D97-AF65-F5344CB8AC3E}">
        <p14:creationId xmlns:p14="http://schemas.microsoft.com/office/powerpoint/2010/main" val="135656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a:t>
            </a:r>
            <a:br>
              <a:rPr lang="en-US" dirty="0"/>
            </a:br>
            <a:r>
              <a:rPr lang="en-US" dirty="0"/>
              <a:t>Pointers — Introduction</a:t>
            </a:r>
          </a:p>
        </p:txBody>
      </p:sp>
      <p:sp>
        <p:nvSpPr>
          <p:cNvPr id="3" name="Content Placeholder 2"/>
          <p:cNvSpPr>
            <a:spLocks noGrp="1"/>
          </p:cNvSpPr>
          <p:nvPr>
            <p:ph idx="1"/>
          </p:nvPr>
        </p:nvSpPr>
        <p:spPr/>
        <p:txBody>
          <a:bodyPr/>
          <a:lstStyle/>
          <a:p>
            <a:pPr marL="0" indent="0">
              <a:buNone/>
            </a:pPr>
            <a:r>
              <a:rPr lang="en-US" dirty="0"/>
              <a:t>A </a:t>
            </a:r>
            <a:r>
              <a:rPr lang="en-US" b="1" dirty="0"/>
              <a:t>pointer</a:t>
            </a:r>
            <a:r>
              <a:rPr lang="en-US" dirty="0"/>
              <a:t> is a piece of data that tells where in memory some other piece of data is stored. Visually, we often represent a pointer as an arrow pointing at that other piece of data; this is the origin of the term “pointer”.</a:t>
            </a:r>
          </a:p>
          <a:p>
            <a:pPr marL="0" indent="0">
              <a:buNone/>
            </a:pPr>
            <a:r>
              <a:rPr lang="en-US" dirty="0"/>
              <a:t>The type of a pointer indicates what type of data it points at. To</a:t>
            </a:r>
            <a:r>
              <a:rPr lang="en-US" dirty="0">
                <a:latin typeface="Courier" charset="0"/>
                <a:ea typeface="Courier" charset="0"/>
                <a:cs typeface="Courier" charset="0"/>
              </a:rPr>
              <a:t> </a:t>
            </a:r>
            <a:r>
              <a:rPr lang="en-US" dirty="0"/>
              <a:t> make a pointer type, we place a asterisk (</a:t>
            </a:r>
            <a:r>
              <a:rPr lang="en-US" dirty="0">
                <a:latin typeface="Courier" charset="0"/>
                <a:ea typeface="Courier" charset="0"/>
                <a:cs typeface="Courier" charset="0"/>
              </a:rPr>
              <a:t>*</a:t>
            </a:r>
            <a:r>
              <a:rPr lang="en-US" dirty="0"/>
              <a:t>) after the pointed-at type. For example “</a:t>
            </a:r>
            <a:r>
              <a:rPr lang="en-US" dirty="0" err="1">
                <a:latin typeface="Courier" charset="0"/>
                <a:ea typeface="Courier" charset="0"/>
                <a:cs typeface="Courier" charset="0"/>
              </a:rPr>
              <a:t>int</a:t>
            </a:r>
            <a:r>
              <a:rPr lang="en-US" dirty="0">
                <a:latin typeface="Courier" charset="0"/>
                <a:ea typeface="Courier" charset="0"/>
                <a:cs typeface="Courier" charset="0"/>
              </a:rPr>
              <a:t> *</a:t>
            </a:r>
            <a:r>
              <a:rPr lang="en-US" dirty="0"/>
              <a:t>” means pointer-to-</a:t>
            </a:r>
            <a:r>
              <a:rPr lang="en-US" dirty="0">
                <a:latin typeface="Courier" charset="0"/>
                <a:ea typeface="Courier" charset="0"/>
                <a:cs typeface="Courier" charset="0"/>
              </a:rPr>
              <a:t>int</a:t>
            </a:r>
            <a:r>
              <a:rPr lang="en-US" dirty="0"/>
              <a:t>.</a:t>
            </a:r>
            <a:br>
              <a:rPr lang="en-US" dirty="0"/>
            </a:br>
            <a:endParaRPr lang="en-US" dirty="0"/>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 </a:t>
            </a:r>
            <a:r>
              <a:rPr lang="en-US" dirty="0" err="1">
                <a:latin typeface="Courier" charset="0"/>
                <a:ea typeface="Courier" charset="0"/>
                <a:cs typeface="Courier" charset="0"/>
              </a:rPr>
              <a:t>ip</a:t>
            </a:r>
            <a:r>
              <a:rPr lang="en-US" dirty="0">
                <a:latin typeface="Courier" charset="0"/>
                <a:ea typeface="Courier" charset="0"/>
                <a:cs typeface="Courier" charset="0"/>
              </a:rPr>
              <a:t>;     // Pointer to </a:t>
            </a:r>
            <a:r>
              <a:rPr lang="en-US" dirty="0" err="1">
                <a:latin typeface="Courier" charset="0"/>
                <a:ea typeface="Courier" charset="0"/>
                <a:cs typeface="Courier" charset="0"/>
              </a:rPr>
              <a:t>int</a:t>
            </a:r>
            <a:br>
              <a:rPr lang="en-US" dirty="0">
                <a:latin typeface="Courier" charset="0"/>
                <a:ea typeface="Courier" charset="0"/>
                <a:cs typeface="Courier" charset="0"/>
              </a:rPr>
            </a:br>
            <a:r>
              <a:rPr lang="en-US" dirty="0">
                <a:latin typeface="Courier" charset="0"/>
                <a:ea typeface="Courier" charset="0"/>
                <a:cs typeface="Courier" charset="0"/>
              </a:rPr>
              <a:t>double * </a:t>
            </a:r>
            <a:r>
              <a:rPr lang="en-US" dirty="0" err="1">
                <a:latin typeface="Courier" charset="0"/>
                <a:ea typeface="Courier" charset="0"/>
                <a:cs typeface="Courier" charset="0"/>
              </a:rPr>
              <a:t>dp</a:t>
            </a:r>
            <a:r>
              <a:rPr lang="en-US" dirty="0">
                <a:latin typeface="Courier" charset="0"/>
                <a:ea typeface="Courier" charset="0"/>
                <a:cs typeface="Courier" charset="0"/>
              </a:rPr>
              <a:t>;  // Pointer to double</a:t>
            </a:r>
            <a:br>
              <a:rPr lang="en-US" dirty="0">
                <a:latin typeface="Courier" charset="0"/>
                <a:ea typeface="Courier" charset="0"/>
                <a:cs typeface="Courier" charset="0"/>
              </a:rPr>
            </a:br>
            <a:r>
              <a:rPr lang="en-US" dirty="0">
                <a:latin typeface="Courier" charset="0"/>
                <a:ea typeface="Courier" charset="0"/>
                <a:cs typeface="Courier" charset="0"/>
              </a:rPr>
              <a:t>char * </a:t>
            </a:r>
            <a:r>
              <a:rPr lang="en-US" dirty="0" err="1">
                <a:latin typeface="Courier" charset="0"/>
                <a:ea typeface="Courier" charset="0"/>
                <a:cs typeface="Courier" charset="0"/>
              </a:rPr>
              <a:t>cp</a:t>
            </a:r>
            <a:r>
              <a:rPr lang="en-US" dirty="0">
                <a:latin typeface="Courier" charset="0"/>
                <a:ea typeface="Courier" charset="0"/>
                <a:cs typeface="Courier" charset="0"/>
              </a:rPr>
              <a:t>;    // Pointer to char</a:t>
            </a:r>
          </a:p>
        </p:txBody>
      </p:sp>
    </p:spTree>
    <p:extLst>
      <p:ext uri="{BB962C8B-B14F-4D97-AF65-F5344CB8AC3E}">
        <p14:creationId xmlns:p14="http://schemas.microsoft.com/office/powerpoint/2010/main" val="1746787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887506"/>
          </a:xfrm>
        </p:spPr>
        <p:txBody>
          <a:bodyPr/>
          <a:lstStyle/>
          <a:p>
            <a:r>
              <a:rPr lang="en-US" dirty="0"/>
              <a:t>Internals I </a:t>
            </a:r>
            <a:br>
              <a:rPr lang="en-US" dirty="0"/>
            </a:br>
            <a:r>
              <a:rPr lang="en-US" dirty="0"/>
              <a:t>A note on operators</a:t>
            </a:r>
          </a:p>
        </p:txBody>
      </p:sp>
      <p:sp>
        <p:nvSpPr>
          <p:cNvPr id="3" name="Content Placeholder 2"/>
          <p:cNvSpPr>
            <a:spLocks noGrp="1"/>
          </p:cNvSpPr>
          <p:nvPr>
            <p:ph idx="1"/>
          </p:nvPr>
        </p:nvSpPr>
        <p:spPr>
          <a:xfrm>
            <a:off x="498474" y="1905000"/>
            <a:ext cx="7556313" cy="4221163"/>
          </a:xfrm>
        </p:spPr>
        <p:txBody>
          <a:bodyPr/>
          <a:lstStyle/>
          <a:p>
            <a:pPr marL="0" indent="0">
              <a:buNone/>
            </a:pPr>
            <a:r>
              <a:rPr lang="en-US" dirty="0"/>
              <a:t>Symbols are often re-used in C++ and can mean different things. For instance, we've already seen * used for multiplication. The compiler knows the difference based on </a:t>
            </a:r>
            <a:r>
              <a:rPr lang="en-US" b="1" dirty="0"/>
              <a:t>context</a:t>
            </a:r>
            <a:r>
              <a:rPr lang="en-US" dirty="0"/>
              <a:t>. Used in a variable declaration, * means "pointer-to." Used in an arithmetic expression as a binary operator, * means "multiply the right and left hand sides."</a:t>
            </a:r>
          </a:p>
          <a:p>
            <a:pPr marL="0" indent="0">
              <a:buNone/>
            </a:pPr>
            <a:r>
              <a:rPr lang="en-US" dirty="0"/>
              <a:t>We've seen at least one other operator that can do different things depending on context. Consider the two expressions   </a:t>
            </a:r>
            <a:r>
              <a:rPr lang="en-US" dirty="0">
                <a:latin typeface="Courier"/>
                <a:cs typeface="Courier"/>
              </a:rPr>
              <a:t>(x * -5)</a:t>
            </a:r>
            <a:r>
              <a:rPr lang="en-US" dirty="0"/>
              <a:t> and </a:t>
            </a:r>
            <a:r>
              <a:rPr lang="en-US" dirty="0">
                <a:latin typeface="Courier"/>
                <a:cs typeface="Courier"/>
              </a:rPr>
              <a:t>(3-4)</a:t>
            </a:r>
            <a:r>
              <a:rPr lang="en-US" dirty="0"/>
              <a:t>. In the first, the minus sign is a </a:t>
            </a:r>
            <a:r>
              <a:rPr lang="en-US" b="1" dirty="0"/>
              <a:t>unary</a:t>
            </a:r>
            <a:r>
              <a:rPr lang="en-US" dirty="0"/>
              <a:t> operator, which means "negate the following expression," while in the second it is a binary operator meaning "subtract the right hand side from the left hand side."</a:t>
            </a:r>
          </a:p>
        </p:txBody>
      </p:sp>
    </p:spTree>
    <p:extLst>
      <p:ext uri="{BB962C8B-B14F-4D97-AF65-F5344CB8AC3E}">
        <p14:creationId xmlns:p14="http://schemas.microsoft.com/office/powerpoint/2010/main" val="188522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a:t>
            </a:r>
            <a:br>
              <a:rPr lang="en-US" dirty="0"/>
            </a:br>
            <a:r>
              <a:rPr lang="en-US" dirty="0"/>
              <a:t>Pointers — Address-Of [1/2]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A pointer is not much good unless is points at something. To</a:t>
            </a:r>
            <a:r>
              <a:rPr lang="en-US" dirty="0">
                <a:latin typeface="Courier" charset="0"/>
                <a:ea typeface="Courier" charset="0"/>
                <a:cs typeface="Courier" charset="0"/>
              </a:rPr>
              <a:t> </a:t>
            </a:r>
            <a:r>
              <a:rPr lang="en-US" dirty="0">
                <a:ea typeface="Courier" charset="0"/>
                <a:cs typeface="Courier" charset="0"/>
              </a:rPr>
              <a:t> get a pointer to any </a:t>
            </a:r>
            <a:r>
              <a:rPr lang="en-US" dirty="0" err="1">
                <a:ea typeface="Courier" charset="0"/>
                <a:cs typeface="Courier" charset="0"/>
              </a:rPr>
              <a:t>Lvalue</a:t>
            </a:r>
            <a:r>
              <a:rPr lang="en-US" dirty="0">
                <a:ea typeface="Courier" charset="0"/>
                <a:cs typeface="Courier" charset="0"/>
              </a:rPr>
              <a:t>, place an ampersand (“</a:t>
            </a:r>
            <a:r>
              <a:rPr lang="en-US" dirty="0">
                <a:latin typeface="Courier" charset="0"/>
                <a:ea typeface="Courier" charset="0"/>
                <a:cs typeface="Courier" charset="0"/>
              </a:rPr>
              <a:t>&amp;</a:t>
            </a:r>
            <a:r>
              <a:rPr lang="en-US" dirty="0">
                <a:ea typeface="Courier" charset="0"/>
                <a:cs typeface="Courier" charset="0"/>
              </a:rPr>
              <a:t>”) to the left of the </a:t>
            </a:r>
            <a:r>
              <a:rPr lang="en-US" dirty="0" err="1">
                <a:ea typeface="Courier" charset="0"/>
                <a:cs typeface="Courier" charset="0"/>
              </a:rPr>
              <a:t>Lvalue</a:t>
            </a:r>
            <a:r>
              <a:rPr lang="en-US" dirty="0">
                <a:ea typeface="Courier" charset="0"/>
                <a:cs typeface="Courier" charset="0"/>
              </a:rPr>
              <a:t>. So, if (say), </a:t>
            </a:r>
            <a:r>
              <a:rPr lang="en-US" dirty="0">
                <a:latin typeface="Courier" charset="0"/>
                <a:ea typeface="Courier" charset="0"/>
                <a:cs typeface="Courier" charset="0"/>
              </a:rPr>
              <a:t>n</a:t>
            </a:r>
            <a:r>
              <a:rPr lang="en-US" dirty="0">
                <a:ea typeface="Courier" charset="0"/>
                <a:cs typeface="Courier" charset="0"/>
              </a:rPr>
              <a:t> is an </a:t>
            </a:r>
            <a:r>
              <a:rPr lang="en-US" dirty="0" err="1">
                <a:latin typeface="Courier" charset="0"/>
                <a:ea typeface="Courier" charset="0"/>
                <a:cs typeface="Courier" charset="0"/>
              </a:rPr>
              <a:t>int</a:t>
            </a:r>
            <a:r>
              <a:rPr lang="en-US" dirty="0">
                <a:ea typeface="Courier" charset="0"/>
                <a:cs typeface="Courier" charset="0"/>
              </a:rPr>
              <a:t> variable, then </a:t>
            </a:r>
            <a:r>
              <a:rPr lang="en-US" dirty="0">
                <a:latin typeface="Courier" charset="0"/>
                <a:ea typeface="Courier" charset="0"/>
                <a:cs typeface="Courier" charset="0"/>
              </a:rPr>
              <a:t>&amp;n</a:t>
            </a:r>
            <a:r>
              <a:rPr lang="en-US" dirty="0">
                <a:ea typeface="Courier" charset="0"/>
                <a:cs typeface="Courier" charset="0"/>
              </a:rPr>
              <a:t> is a pointer to </a:t>
            </a:r>
            <a:r>
              <a:rPr lang="en-US" dirty="0">
                <a:latin typeface="Courier" charset="0"/>
                <a:ea typeface="Courier" charset="0"/>
                <a:cs typeface="Courier" charset="0"/>
              </a:rPr>
              <a:t>n</a:t>
            </a:r>
            <a:r>
              <a:rPr lang="en-US" dirty="0">
                <a:ea typeface="Courier" charset="0"/>
                <a:cs typeface="Courier" charset="0"/>
              </a:rPr>
              <a:t>. Then we can set a pointer variable equal to this.</a:t>
            </a:r>
          </a:p>
          <a:p>
            <a:pPr marL="0" indent="0">
              <a:buNone/>
            </a:pPr>
            <a:r>
              <a:rPr lang="en-US" dirty="0" err="1">
                <a:latin typeface="Courier" charset="0"/>
                <a:ea typeface="Courier" charset="0"/>
                <a:cs typeface="Courier" charset="0"/>
              </a:rPr>
              <a:t>int</a:t>
            </a:r>
            <a:r>
              <a:rPr lang="en-US" dirty="0">
                <a:latin typeface="Courier" charset="0"/>
                <a:ea typeface="Courier" charset="0"/>
                <a:cs typeface="Courier" charset="0"/>
              </a:rPr>
              <a:t> n = 6;     // </a:t>
            </a:r>
            <a:r>
              <a:rPr lang="en-US" dirty="0" err="1">
                <a:latin typeface="Courier" charset="0"/>
                <a:ea typeface="Courier" charset="0"/>
                <a:cs typeface="Courier" charset="0"/>
              </a:rPr>
              <a:t>int</a:t>
            </a:r>
            <a:r>
              <a:rPr lang="en-US" dirty="0">
                <a:latin typeface="Courier" charset="0"/>
                <a:ea typeface="Courier" charset="0"/>
                <a:cs typeface="Courier" charset="0"/>
              </a:rPr>
              <a:t> variable</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 p = &amp;n;  // p now points to n</a:t>
            </a:r>
          </a:p>
          <a:p>
            <a:pPr marL="0" indent="0">
              <a:buNone/>
            </a:pPr>
            <a:r>
              <a:rPr lang="en-US" dirty="0">
                <a:ea typeface="Courier" charset="0"/>
                <a:cs typeface="Courier" charset="0"/>
              </a:rPr>
              <a:t>The type of a pointer and what it points to must match.</a:t>
            </a:r>
          </a:p>
          <a:p>
            <a:pPr marL="0" indent="0">
              <a:buNone/>
            </a:pPr>
            <a:r>
              <a:rPr lang="en-US" dirty="0">
                <a:latin typeface="Courier" charset="0"/>
                <a:ea typeface="Courier" charset="0"/>
                <a:cs typeface="Courier" charset="0"/>
              </a:rPr>
              <a:t>double d = 6.2;</a:t>
            </a:r>
            <a:br>
              <a:rPr lang="en-US" dirty="0">
                <a:latin typeface="Courier" charset="0"/>
                <a:ea typeface="Courier" charset="0"/>
                <a:cs typeface="Courier" charset="0"/>
              </a:rPr>
            </a:br>
            <a:r>
              <a:rPr lang="en-US" dirty="0" err="1">
                <a:latin typeface="Courier" charset="0"/>
                <a:ea typeface="Courier" charset="0"/>
                <a:cs typeface="Courier" charset="0"/>
              </a:rPr>
              <a:t>int</a:t>
            </a:r>
            <a:r>
              <a:rPr lang="en-US" dirty="0">
                <a:latin typeface="Courier" charset="0"/>
                <a:ea typeface="Courier" charset="0"/>
                <a:cs typeface="Courier" charset="0"/>
              </a:rPr>
              <a:t> * q = &amp;d;  // Does not compile!</a:t>
            </a:r>
          </a:p>
          <a:p>
            <a:pPr marL="0" indent="0">
              <a:buNone/>
            </a:pPr>
            <a:r>
              <a:rPr lang="en-US" dirty="0">
                <a:ea typeface="Courier" charset="0"/>
                <a:cs typeface="Courier" charset="0"/>
              </a:rPr>
              <a:t>The pointer value returned by the ampersand operator is</a:t>
            </a:r>
            <a:r>
              <a:rPr lang="en-US" dirty="0">
                <a:latin typeface="Courier" charset="0"/>
                <a:ea typeface="Courier" charset="0"/>
                <a:cs typeface="Courier" charset="0"/>
              </a:rPr>
              <a:t> </a:t>
            </a:r>
            <a:r>
              <a:rPr lang="en-US" dirty="0">
                <a:ea typeface="Courier" charset="0"/>
                <a:cs typeface="Courier" charset="0"/>
              </a:rPr>
              <a:t> called the </a:t>
            </a:r>
            <a:r>
              <a:rPr lang="en-US" b="1" dirty="0">
                <a:ea typeface="Courier" charset="0"/>
                <a:cs typeface="Courier" charset="0"/>
              </a:rPr>
              <a:t>address</a:t>
            </a:r>
            <a:r>
              <a:rPr lang="en-US" dirty="0">
                <a:ea typeface="Courier" charset="0"/>
                <a:cs typeface="Courier" charset="0"/>
              </a:rPr>
              <a:t> of the variable. So </a:t>
            </a:r>
            <a:r>
              <a:rPr lang="en-US" dirty="0">
                <a:latin typeface="Courier" charset="0"/>
                <a:ea typeface="Courier" charset="0"/>
                <a:cs typeface="Courier" charset="0"/>
              </a:rPr>
              <a:t>&amp;n</a:t>
            </a:r>
            <a:r>
              <a:rPr lang="en-US" dirty="0">
                <a:ea typeface="Courier" charset="0"/>
                <a:cs typeface="Courier" charset="0"/>
              </a:rPr>
              <a:t> is the address of n. Thus, </a:t>
            </a:r>
            <a:r>
              <a:rPr lang="en-US" dirty="0">
                <a:latin typeface="Courier" charset="0"/>
                <a:ea typeface="Courier" charset="0"/>
                <a:cs typeface="Courier" charset="0"/>
              </a:rPr>
              <a:t>&amp;</a:t>
            </a:r>
            <a:r>
              <a:rPr lang="en-US" dirty="0">
                <a:ea typeface="Courier" charset="0"/>
                <a:cs typeface="Courier" charset="0"/>
              </a:rPr>
              <a:t> is called the </a:t>
            </a:r>
            <a:r>
              <a:rPr lang="en-US" b="1" dirty="0">
                <a:ea typeface="Courier" charset="0"/>
                <a:cs typeface="Courier" charset="0"/>
              </a:rPr>
              <a:t>address-of operator</a:t>
            </a:r>
            <a:r>
              <a:rPr lang="en-US" dirty="0">
                <a:ea typeface="Courier" charset="0"/>
                <a:cs typeface="Courier" charset="0"/>
              </a:rPr>
              <a:t>.</a:t>
            </a:r>
          </a:p>
        </p:txBody>
      </p:sp>
      <p:sp>
        <p:nvSpPr>
          <p:cNvPr id="4" name="Rectangle 3"/>
          <p:cNvSpPr/>
          <p:nvPr/>
        </p:nvSpPr>
        <p:spPr>
          <a:xfrm>
            <a:off x="8153400" y="2819400"/>
            <a:ext cx="457200" cy="4572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6</a:t>
            </a:r>
          </a:p>
        </p:txBody>
      </p:sp>
      <p:sp>
        <p:nvSpPr>
          <p:cNvPr id="5" name="Rectangle 4"/>
          <p:cNvSpPr/>
          <p:nvPr/>
        </p:nvSpPr>
        <p:spPr>
          <a:xfrm>
            <a:off x="8229600" y="3886200"/>
            <a:ext cx="304800" cy="304800"/>
          </a:xfrm>
          <a:prstGeom prst="rect">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a:solidFill>
                <a:schemeClr val="tx1"/>
              </a:solidFill>
              <a:latin typeface="Courier" charset="0"/>
              <a:ea typeface="Courier" charset="0"/>
              <a:cs typeface="Courier" charset="0"/>
            </a:endParaRPr>
          </a:p>
        </p:txBody>
      </p:sp>
      <p:cxnSp>
        <p:nvCxnSpPr>
          <p:cNvPr id="6" name="Straight Arrow Connector 5"/>
          <p:cNvCxnSpPr/>
          <p:nvPr/>
        </p:nvCxnSpPr>
        <p:spPr>
          <a:xfrm flipV="1">
            <a:off x="8382000" y="3276600"/>
            <a:ext cx="0" cy="76200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077200" y="2514600"/>
            <a:ext cx="457200" cy="338554"/>
          </a:xfrm>
          <a:prstGeom prst="rect">
            <a:avLst/>
          </a:prstGeom>
          <a:noFill/>
        </p:spPr>
        <p:txBody>
          <a:bodyPr wrap="square" rtlCol="0">
            <a:spAutoFit/>
          </a:bodyPr>
          <a:lstStyle/>
          <a:p>
            <a:r>
              <a:rPr lang="en-US" sz="1600" dirty="0">
                <a:latin typeface="Courier" charset="0"/>
                <a:ea typeface="Courier" charset="0"/>
                <a:cs typeface="Courier" charset="0"/>
              </a:rPr>
              <a:t>n</a:t>
            </a:r>
          </a:p>
        </p:txBody>
      </p:sp>
      <p:sp>
        <p:nvSpPr>
          <p:cNvPr id="8" name="TextBox 7"/>
          <p:cNvSpPr txBox="1"/>
          <p:nvPr/>
        </p:nvSpPr>
        <p:spPr>
          <a:xfrm>
            <a:off x="8153400" y="4114800"/>
            <a:ext cx="457200" cy="338554"/>
          </a:xfrm>
          <a:prstGeom prst="rect">
            <a:avLst/>
          </a:prstGeom>
          <a:noFill/>
        </p:spPr>
        <p:txBody>
          <a:bodyPr wrap="square" rtlCol="0">
            <a:spAutoFit/>
          </a:bodyPr>
          <a:lstStyle/>
          <a:p>
            <a:r>
              <a:rPr lang="en-US" sz="1600" dirty="0">
                <a:latin typeface="Courier" charset="0"/>
                <a:ea typeface="Courier" charset="0"/>
                <a:cs typeface="Courier" charset="0"/>
              </a:rPr>
              <a:t>p</a:t>
            </a:r>
          </a:p>
        </p:txBody>
      </p:sp>
    </p:spTree>
    <p:extLst>
      <p:ext uri="{BB962C8B-B14F-4D97-AF65-F5344CB8AC3E}">
        <p14:creationId xmlns:p14="http://schemas.microsoft.com/office/powerpoint/2010/main" val="52845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 I</a:t>
            </a:r>
            <a:br>
              <a:rPr lang="en-US" dirty="0"/>
            </a:br>
            <a:r>
              <a:rPr lang="en-US" dirty="0"/>
              <a:t>Pointers — Address-Of [2/2]</a:t>
            </a:r>
          </a:p>
        </p:txBody>
      </p:sp>
      <p:sp>
        <p:nvSpPr>
          <p:cNvPr id="3" name="Content Placeholder 2"/>
          <p:cNvSpPr>
            <a:spLocks noGrp="1"/>
          </p:cNvSpPr>
          <p:nvPr>
            <p:ph idx="1"/>
          </p:nvPr>
        </p:nvSpPr>
        <p:spPr/>
        <p:txBody>
          <a:bodyPr/>
          <a:lstStyle/>
          <a:p>
            <a:pPr marL="0" indent="0">
              <a:buNone/>
            </a:pPr>
            <a:r>
              <a:rPr lang="en-US" dirty="0">
                <a:ea typeface="Courier" charset="0"/>
                <a:cs typeface="Courier" charset="0"/>
              </a:rPr>
              <a:t>Note that the use of  “</a:t>
            </a:r>
            <a:r>
              <a:rPr lang="en-US" dirty="0">
                <a:latin typeface="Courier" charset="0"/>
                <a:ea typeface="Courier" charset="0"/>
                <a:cs typeface="Courier" charset="0"/>
              </a:rPr>
              <a:t>&amp;</a:t>
            </a:r>
            <a:r>
              <a:rPr lang="en-US" dirty="0">
                <a:ea typeface="Courier" charset="0"/>
                <a:cs typeface="Courier" charset="0"/>
              </a:rPr>
              <a:t>” as the address-of operator is very different from its use in a parameter declaration, where it</a:t>
            </a:r>
            <a:r>
              <a:rPr lang="en-US" dirty="0">
                <a:latin typeface="Courier" charset="0"/>
                <a:ea typeface="Courier" charset="0"/>
                <a:cs typeface="Courier" charset="0"/>
              </a:rPr>
              <a:t> </a:t>
            </a:r>
            <a:r>
              <a:rPr lang="en-US" dirty="0">
                <a:ea typeface="Courier" charset="0"/>
                <a:cs typeface="Courier" charset="0"/>
              </a:rPr>
              <a:t> means “make this a reference (alias) to something”.</a:t>
            </a:r>
            <a:r>
              <a:rPr lang="en-US" dirty="0">
                <a:latin typeface="Courier" charset="0"/>
                <a:ea typeface="Courier" charset="0"/>
                <a:cs typeface="Courier" charset="0"/>
              </a:rPr>
              <a:t> </a:t>
            </a:r>
            <a:endParaRPr lang="en-US" dirty="0">
              <a:ea typeface="Courier" charset="0"/>
              <a:cs typeface="Courier" charset="0"/>
            </a:endParaRPr>
          </a:p>
          <a:p>
            <a:pPr marL="0" indent="0">
              <a:buNone/>
            </a:pPr>
            <a:r>
              <a:rPr lang="en-US" dirty="0">
                <a:ea typeface="Courier" charset="0"/>
                <a:cs typeface="Courier" charset="0"/>
              </a:rPr>
              <a:t>This is very important, and sometimes confusing. Make sure you understand the difference.</a:t>
            </a:r>
          </a:p>
          <a:p>
            <a:pPr marL="0" indent="0">
              <a:buNone/>
            </a:pPr>
            <a:r>
              <a:rPr lang="en-US" dirty="0">
                <a:latin typeface="Courier" charset="0"/>
                <a:ea typeface="Courier" charset="0"/>
                <a:cs typeface="Courier" charset="0"/>
              </a:rPr>
              <a:t>void </a:t>
            </a:r>
            <a:r>
              <a:rPr lang="en-US" dirty="0" err="1">
                <a:latin typeface="Courier" charset="0"/>
                <a:ea typeface="Courier" charset="0"/>
                <a:cs typeface="Courier" charset="0"/>
              </a:rPr>
              <a:t>ff</a:t>
            </a:r>
            <a:r>
              <a:rPr lang="en-US" dirty="0">
                <a:latin typeface="Courier" charset="0"/>
                <a:ea typeface="Courier" charset="0"/>
                <a:cs typeface="Courier" charset="0"/>
              </a:rPr>
              <a:t>(</a:t>
            </a:r>
            <a:r>
              <a:rPr lang="en-US" dirty="0" err="1">
                <a:latin typeface="Courier" charset="0"/>
                <a:ea typeface="Courier" charset="0"/>
                <a:cs typeface="Courier" charset="0"/>
              </a:rPr>
              <a:t>int</a:t>
            </a:r>
            <a:r>
              <a:rPr lang="en-US" dirty="0">
                <a:latin typeface="Courier" charset="0"/>
                <a:ea typeface="Courier" charset="0"/>
                <a:cs typeface="Courier" charset="0"/>
              </a:rPr>
              <a:t> &amp; x) {    // </a:t>
            </a:r>
            <a:r>
              <a:rPr lang="en-US" dirty="0" err="1">
                <a:latin typeface="Courier" charset="0"/>
                <a:ea typeface="Courier" charset="0"/>
                <a:cs typeface="Courier" charset="0"/>
              </a:rPr>
              <a:t>ff</a:t>
            </a:r>
            <a:r>
              <a:rPr lang="en-US" dirty="0">
                <a:latin typeface="Courier" charset="0"/>
                <a:ea typeface="Courier" charset="0"/>
                <a:cs typeface="Courier" charset="0"/>
              </a:rPr>
              <a:t> takes x by reference</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y;</a:t>
            </a:r>
            <a:br>
              <a:rPr lang="en-US" dirty="0">
                <a:latin typeface="Courier" charset="0"/>
                <a:ea typeface="Courier" charset="0"/>
                <a:cs typeface="Courier" charset="0"/>
              </a:rPr>
            </a:br>
            <a:r>
              <a:rPr lang="en-US" dirty="0">
                <a:latin typeface="Courier" charset="0"/>
                <a:ea typeface="Courier" charset="0"/>
                <a:cs typeface="Courier" charset="0"/>
              </a:rPr>
              <a:t>    </a:t>
            </a:r>
            <a:r>
              <a:rPr lang="en-US" dirty="0" err="1">
                <a:latin typeface="Courier" charset="0"/>
                <a:ea typeface="Courier" charset="0"/>
                <a:cs typeface="Courier" charset="0"/>
              </a:rPr>
              <a:t>int</a:t>
            </a:r>
            <a:r>
              <a:rPr lang="en-US" dirty="0">
                <a:latin typeface="Courier" charset="0"/>
                <a:ea typeface="Courier" charset="0"/>
                <a:cs typeface="Courier" charset="0"/>
              </a:rPr>
              <a:t> * </a:t>
            </a:r>
            <a:r>
              <a:rPr lang="en-US" dirty="0" err="1">
                <a:latin typeface="Courier" charset="0"/>
                <a:ea typeface="Courier" charset="0"/>
                <a:cs typeface="Courier" charset="0"/>
              </a:rPr>
              <a:t>yptr</a:t>
            </a:r>
            <a:r>
              <a:rPr lang="en-US" dirty="0">
                <a:latin typeface="Courier" charset="0"/>
                <a:ea typeface="Courier" charset="0"/>
                <a:cs typeface="Courier" charset="0"/>
              </a:rPr>
              <a:t> = &amp;y;  // </a:t>
            </a:r>
            <a:r>
              <a:rPr lang="en-US" dirty="0" err="1">
                <a:latin typeface="Courier" charset="0"/>
                <a:ea typeface="Courier" charset="0"/>
                <a:cs typeface="Courier" charset="0"/>
              </a:rPr>
              <a:t>yptr</a:t>
            </a:r>
            <a:r>
              <a:rPr lang="en-US" dirty="0">
                <a:latin typeface="Courier" charset="0"/>
                <a:ea typeface="Courier" charset="0"/>
                <a:cs typeface="Courier" charset="0"/>
              </a:rPr>
              <a:t> points to y</a:t>
            </a:r>
            <a:br>
              <a:rPr lang="en-US" dirty="0">
                <a:latin typeface="Courier" charset="0"/>
                <a:ea typeface="Courier" charset="0"/>
                <a:cs typeface="Courier" charset="0"/>
              </a:rPr>
            </a:br>
            <a:r>
              <a:rPr lang="en-US" dirty="0">
                <a:latin typeface="Courier" charset="0"/>
                <a:ea typeface="Courier" charset="0"/>
                <a:cs typeface="Courier" charset="0"/>
              </a:rPr>
              <a:t>    auto yptr2 = &amp;y;  // Another pointer to y</a:t>
            </a:r>
            <a:br>
              <a:rPr lang="en-US" dirty="0">
                <a:latin typeface="Courier" charset="0"/>
                <a:ea typeface="Courier" charset="0"/>
                <a:cs typeface="Courier" charset="0"/>
              </a:rPr>
            </a:br>
            <a:r>
              <a:rPr lang="en-US" dirty="0">
                <a:latin typeface="Courier" charset="0"/>
                <a:ea typeface="Courier" charset="0"/>
                <a:cs typeface="Courier" charset="0"/>
              </a:rPr>
              <a:t>    </a:t>
            </a:r>
            <a:r>
              <a:rPr lang="mr-IN" dirty="0">
                <a:latin typeface="Courier" charset="0"/>
                <a:ea typeface="Courier" charset="0"/>
                <a:cs typeface="Courier" charset="0"/>
              </a:rPr>
              <a: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73146780"/>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3512</TotalTime>
  <Words>1101</Words>
  <Application>Microsoft Macintosh PowerPoint</Application>
  <PresentationFormat>On-screen Show (4:3)</PresentationFormat>
  <Paragraphs>101</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Courier</vt:lpstr>
      <vt:lpstr>Rockwell</vt:lpstr>
      <vt:lpstr>Wingdings</vt:lpstr>
      <vt:lpstr>Advantage</vt:lpstr>
      <vt:lpstr>CS 201 </vt:lpstr>
      <vt:lpstr>Review Files I/II [1/3]</vt:lpstr>
      <vt:lpstr>Review Files I/II [2/3]</vt:lpstr>
      <vt:lpstr>Review Files I/II [3/3]</vt:lpstr>
      <vt:lpstr>Internals I Concerning Internals</vt:lpstr>
      <vt:lpstr>Internals I Pointers — Introduction</vt:lpstr>
      <vt:lpstr>Internals I  A note on operators</vt:lpstr>
      <vt:lpstr>Internals I Pointers — Address-Of [1/2]</vt:lpstr>
      <vt:lpstr>Internals I Pointers — Address-Of [2/2]</vt:lpstr>
      <vt:lpstr>Internals I Pointers — Dereferencing</vt:lpstr>
      <vt:lpstr>Internals I  “Declaration mimics use”</vt:lpstr>
      <vt:lpstr>Internals I  Context and re-use of operator symbols</vt:lpstr>
      <vt:lpstr>Internals I Pointers vs. Iterators</vt:lpstr>
      <vt:lpstr>Internals I Null Pointers</vt:lpstr>
      <vt:lpstr>Internals I Pointers &amp; Pass by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473</cp:revision>
  <dcterms:created xsi:type="dcterms:W3CDTF">2017-08-28T16:16:28Z</dcterms:created>
  <dcterms:modified xsi:type="dcterms:W3CDTF">2018-11-14T17:21:05Z</dcterms:modified>
</cp:coreProperties>
</file>