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5" r:id="rId2"/>
    <p:sldId id="983" r:id="rId3"/>
    <p:sldId id="984" r:id="rId4"/>
    <p:sldId id="1029" r:id="rId5"/>
    <p:sldId id="988" r:id="rId6"/>
    <p:sldId id="1024" r:id="rId7"/>
    <p:sldId id="1009" r:id="rId8"/>
    <p:sldId id="1015" r:id="rId9"/>
    <p:sldId id="1016" r:id="rId10"/>
    <p:sldId id="991" r:id="rId11"/>
    <p:sldId id="1018" r:id="rId12"/>
    <p:sldId id="992" r:id="rId13"/>
    <p:sldId id="1019" r:id="rId14"/>
    <p:sldId id="102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D9FF"/>
    <a:srgbClr val="3B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33"/>
    <p:restoredTop sz="94708"/>
  </p:normalViewPr>
  <p:slideViewPr>
    <p:cSldViewPr snapToObjects="1">
      <p:cViewPr varScale="1">
        <p:scale>
          <a:sx n="88" d="100"/>
          <a:sy n="88" d="100"/>
        </p:scale>
        <p:origin x="9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39182-2479-1345-8296-6A63D33451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A189-65D8-0241-A6DC-946B0E6D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3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3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6370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52600"/>
            <a:ext cx="7556313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201</a:t>
            </a:r>
            <a:br>
              <a:rPr lang="en-US" dirty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Internals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4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II</a:t>
            </a:r>
            <a:br>
              <a:rPr lang="en-US" dirty="0"/>
            </a:br>
            <a:r>
              <a:rPr lang="en-US" dirty="0"/>
              <a:t>Pointer Arithmetic [1/4]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pointer points to an array item, we can move the pointer around in the array, making it point to other array items. This is called </a:t>
            </a:r>
            <a:r>
              <a:rPr lang="en-US" b="1" dirty="0"/>
              <a:t>pointer arithmetic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To make a pointer that points to a later array item, add an integer to the pointer.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[100];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* ip1 = &amp;(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[8]);  // ip1 points to item 8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ip2 = ip1 + 10;    // ip2 points to item 18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ip3 = ip1 + 50;    // ip3 points to item 58</a:t>
            </a:r>
          </a:p>
        </p:txBody>
      </p:sp>
    </p:spTree>
    <p:extLst>
      <p:ext uri="{BB962C8B-B14F-4D97-AF65-F5344CB8AC3E}">
        <p14:creationId xmlns:p14="http://schemas.microsoft.com/office/powerpoint/2010/main" val="201453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II</a:t>
            </a:r>
            <a:br>
              <a:rPr lang="en-US" dirty="0"/>
            </a:br>
            <a:r>
              <a:rPr lang="en-US" dirty="0"/>
              <a:t>Pointer Arithmetic [2/4]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make a pointer that points to an earlier array item, subtract an integer from the pointer.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ip4 = &amp;(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[10]);  // ip4 points to item 10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ip5 = ip4 - 5;     // ip5 points to item 5</a:t>
            </a:r>
          </a:p>
          <a:p>
            <a:pPr marL="0" indent="0">
              <a:buNone/>
            </a:pPr>
            <a:r>
              <a:rPr lang="en-US" dirty="0"/>
              <a:t>The similarities between pointer arithmetic and iterator arithmetic are obvious. In fact, </a:t>
            </a:r>
            <a:r>
              <a:rPr lang="en-US" i="1" dirty="0"/>
              <a:t>a pointer is a kind of iterator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Recall that each kind of container has associated iterator types. For a built-in array, the associated iterators are pointers!</a:t>
            </a:r>
          </a:p>
        </p:txBody>
      </p:sp>
    </p:spTree>
    <p:extLst>
      <p:ext uri="{BB962C8B-B14F-4D97-AF65-F5344CB8AC3E}">
        <p14:creationId xmlns:p14="http://schemas.microsoft.com/office/powerpoint/2010/main" val="339528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II</a:t>
            </a:r>
            <a:br>
              <a:rPr lang="en-US" dirty="0"/>
            </a:br>
            <a:r>
              <a:rPr lang="en-US" dirty="0"/>
              <a:t>Pointer Arithmetic [3/4]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compound-assignment operators and the increment &amp; decrement operators work as we would expect.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// p is a pointer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p = p+6;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p += 6;  // Same effect as previous line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p = p+1;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p += 1;  // Same effect as previous line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++p;     // Also the same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p = p-1;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p -= 1;  // Same effect as previous line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--p;     // Also the same</a:t>
            </a:r>
          </a:p>
        </p:txBody>
      </p:sp>
    </p:spTree>
    <p:extLst>
      <p:ext uri="{BB962C8B-B14F-4D97-AF65-F5344CB8AC3E}">
        <p14:creationId xmlns:p14="http://schemas.microsoft.com/office/powerpoint/2010/main" val="210083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II</a:t>
            </a:r>
            <a:br>
              <a:rPr lang="en-US" dirty="0"/>
            </a:br>
            <a:r>
              <a:rPr lang="en-US" dirty="0"/>
              <a:t>Pointer Arithmetic [4/4]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one more pointer-arithmetic operation. When two pointers point to items </a:t>
            </a:r>
            <a:r>
              <a:rPr lang="en-US" b="1" dirty="0"/>
              <a:t>in the same array</a:t>
            </a:r>
            <a:r>
              <a:rPr lang="en-US" dirty="0"/>
              <a:t>, subtract one from the other to get a number: the </a:t>
            </a:r>
            <a:r>
              <a:rPr lang="en-US" b="1" dirty="0"/>
              <a:t>distance</a:t>
            </a:r>
            <a:r>
              <a:rPr lang="en-US" dirty="0"/>
              <a:t> between the pointers.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[100];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ip1 = &amp;(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[10]);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ip2 = &amp;(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[15]);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ip2 - ip1;  //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is 5</a:t>
            </a:r>
          </a:p>
          <a:p>
            <a:pPr marL="0" indent="0">
              <a:buNone/>
            </a:pPr>
            <a:r>
              <a:rPr lang="en-US" dirty="0"/>
              <a:t>This also works for other kinds of iterators.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v(20);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b = begin(v);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e = end(v);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auto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distv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e - b;  //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distv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is 20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4343400"/>
            <a:ext cx="2362200" cy="1077218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Only subtract pointers/iterators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that reference items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i="1" dirty="0">
                <a:solidFill>
                  <a:srgbClr val="C00000"/>
                </a:solidFill>
              </a:rPr>
              <a:t>in the same container</a:t>
            </a:r>
            <a:r>
              <a:rPr lang="en-US" sz="1600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47762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II</a:t>
            </a:r>
            <a:br>
              <a:rPr lang="en-US" dirty="0"/>
            </a:br>
            <a:r>
              <a:rPr lang="en-US" dirty="0"/>
              <a:t>Double-Quoted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said that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/>
              <a:t> object and a double-quoted string have different types. So, just what is a double-quoted string?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&lt;&lt; "Hello, world!"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/>
              <a:t>Answer. It is an array of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characters in the array are those in the double-quoted string, plus one more, a </a:t>
            </a:r>
            <a:r>
              <a:rPr lang="en-US" b="1" dirty="0"/>
              <a:t>null character</a:t>
            </a:r>
            <a:r>
              <a:rPr lang="en-US" dirty="0"/>
              <a:t>, which has numeric value zero (</a:t>
            </a:r>
            <a:r>
              <a:rPr lang="en-US" i="1" dirty="0"/>
              <a:t>not</a:t>
            </a:r>
            <a:r>
              <a:rPr lang="en-US" dirty="0"/>
              <a:t> the zero digit!). The marks the end of the string.</a:t>
            </a:r>
          </a:p>
          <a:p>
            <a:pPr marL="0" indent="0">
              <a:buNone/>
            </a:pPr>
            <a:r>
              <a:rPr lang="en-US" dirty="0"/>
              <a:t>C++ has a special backslash escape for a null character: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'\0'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3962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H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962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3962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l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3962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3962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0" y="3962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endParaRPr lang="en-US" sz="2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7200" y="3962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24400" y="3962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95600" y="39624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81600" y="3962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0" y="3962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53200" y="3962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8800" y="39624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0400" y="3962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\0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2849643" y="1722357"/>
            <a:ext cx="168114" cy="2362200"/>
          </a:xfrm>
          <a:prstGeom prst="leftBrace">
            <a:avLst>
              <a:gd name="adj1" fmla="val 53745"/>
              <a:gd name="adj2" fmla="val 9229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257800" y="3014246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What is this thing?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962400" y="3048000"/>
            <a:ext cx="152400" cy="1524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114800" y="3200400"/>
            <a:ext cx="1143000" cy="0"/>
          </a:xfrm>
          <a:prstGeom prst="line">
            <a:avLst/>
          </a:prstGeom>
          <a:ln w="15875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Internals I — Pointers [1/3]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pointer</a:t>
            </a:r>
            <a:r>
              <a:rPr lang="en-US" dirty="0"/>
              <a:t> is a piece of data that tells where in memory some other piece of data is stored. Visually, we often represent a pointer as an arrow pointing at that other piece of data; this is the origin of the term “pointer”.</a:t>
            </a:r>
          </a:p>
          <a:p>
            <a:pPr marL="0" indent="0">
              <a:buNone/>
            </a:pPr>
            <a:r>
              <a:rPr lang="en-US" dirty="0"/>
              <a:t>The type of a pointer indicates what type of data it points at. 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 make a pointer type, we place a asterisk 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/>
              <a:t>) after the pointed-at type. For example “</a:t>
            </a:r>
            <a:r>
              <a:rPr lang="en-US" dirty="0" err="1">
                <a:latin typeface="Courier" charset="0"/>
              </a:rPr>
              <a:t>i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dirty="0"/>
              <a:t>” means pointer-to-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    // Pointer to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double *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 // Pointer to double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char *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   // Pointer to char</a:t>
            </a:r>
          </a:p>
        </p:txBody>
      </p:sp>
    </p:spTree>
    <p:extLst>
      <p:ext uri="{BB962C8B-B14F-4D97-AF65-F5344CB8AC3E}">
        <p14:creationId xmlns:p14="http://schemas.microsoft.com/office/powerpoint/2010/main" val="174678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Internals I — Pointers [2/3]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</a:rPr>
              <a:t>To get a pointer to any </a:t>
            </a:r>
            <a:r>
              <a:rPr lang="en-US" dirty="0" err="1">
                <a:ea typeface="Courier" charset="0"/>
                <a:cs typeface="Courier" charset="0"/>
              </a:rPr>
              <a:t>Lvalue</a:t>
            </a:r>
            <a:r>
              <a:rPr lang="en-US" dirty="0">
                <a:ea typeface="Courier" charset="0"/>
                <a:cs typeface="Courier" charset="0"/>
              </a:rPr>
              <a:t>, place an ampersand (“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&amp;</a:t>
            </a:r>
            <a:r>
              <a:rPr lang="en-US" dirty="0">
                <a:ea typeface="Courier" charset="0"/>
                <a:cs typeface="Courier" charset="0"/>
              </a:rPr>
              <a:t>”) to the left of the </a:t>
            </a:r>
            <a:r>
              <a:rPr lang="en-US" dirty="0" err="1">
                <a:ea typeface="Courier" charset="0"/>
                <a:cs typeface="Courier" charset="0"/>
              </a:rPr>
              <a:t>Lvalue</a:t>
            </a:r>
            <a:r>
              <a:rPr lang="en-US" dirty="0">
                <a:ea typeface="Courier" charset="0"/>
                <a:cs typeface="Courier" charset="0"/>
              </a:rPr>
              <a:t>. So, if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>
                <a:ea typeface="Courier" charset="0"/>
                <a:cs typeface="Courier" charset="0"/>
              </a:rPr>
              <a:t> is a variable, then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&amp;n</a:t>
            </a:r>
            <a:r>
              <a:rPr lang="en-US" dirty="0">
                <a:ea typeface="Courier" charset="0"/>
                <a:cs typeface="Courier" charset="0"/>
              </a:rPr>
              <a:t> is a pointer to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>
                <a:ea typeface="Courier" charset="0"/>
                <a:cs typeface="Courier" charset="0"/>
              </a:rPr>
              <a:t>. Then we can set a pointer variable equal to this.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 = 6;     //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variable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* p = &amp;n;  // p now points to n</a:t>
            </a:r>
          </a:p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</a:rPr>
              <a:t>The type of a pointer and what it points to must match.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double d = 6.2;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* q = &amp;d;  // Does not compile!</a:t>
            </a:r>
          </a:p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</a:rPr>
              <a:t>The pointer value returned by the ampersand operator is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ea typeface="Courier" charset="0"/>
                <a:cs typeface="Courier" charset="0"/>
              </a:rPr>
              <a:t> called the </a:t>
            </a:r>
            <a:r>
              <a:rPr lang="en-US" b="1" dirty="0">
                <a:ea typeface="Courier" charset="0"/>
                <a:cs typeface="Courier" charset="0"/>
              </a:rPr>
              <a:t>address</a:t>
            </a:r>
            <a:r>
              <a:rPr lang="en-US" dirty="0">
                <a:ea typeface="Courier" charset="0"/>
                <a:cs typeface="Courier" charset="0"/>
              </a:rPr>
              <a:t> of the variable. So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&amp;n</a:t>
            </a:r>
            <a:r>
              <a:rPr lang="en-US" dirty="0">
                <a:ea typeface="Courier" charset="0"/>
                <a:cs typeface="Courier" charset="0"/>
              </a:rPr>
              <a:t> is the address of n. Thus,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&amp;</a:t>
            </a:r>
            <a:r>
              <a:rPr lang="en-US" dirty="0">
                <a:ea typeface="Courier" charset="0"/>
                <a:cs typeface="Courier" charset="0"/>
              </a:rPr>
              <a:t> is called the </a:t>
            </a:r>
            <a:r>
              <a:rPr lang="en-US" b="1" dirty="0">
                <a:ea typeface="Courier" charset="0"/>
                <a:cs typeface="Courier" charset="0"/>
              </a:rPr>
              <a:t>address-of operator</a:t>
            </a:r>
            <a:r>
              <a:rPr lang="en-US" dirty="0">
                <a:ea typeface="Courier" charset="0"/>
                <a:cs typeface="Courier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543800" y="2709446"/>
            <a:ext cx="4572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0" y="3776246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772400" y="3166646"/>
            <a:ext cx="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67600" y="2404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3800" y="4004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5284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Internals I — Pointers [3/3]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</a:rPr>
              <a:t>Get the value a pointer references by placing a star operator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ea typeface="Courier" charset="0"/>
                <a:cs typeface="Courier" charset="0"/>
              </a:rPr>
              <a:t> 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>
                <a:ea typeface="Courier" charset="0"/>
                <a:cs typeface="Courier" charset="0"/>
              </a:rPr>
              <a:t>) to its left. This is </a:t>
            </a:r>
            <a:r>
              <a:rPr lang="en-US" b="1" dirty="0">
                <a:ea typeface="Courier" charset="0"/>
                <a:cs typeface="Courier" charset="0"/>
              </a:rPr>
              <a:t>dereferencing</a:t>
            </a:r>
            <a:r>
              <a:rPr lang="en-US" dirty="0">
                <a:ea typeface="Courier" charset="0"/>
                <a:cs typeface="Courier" charset="0"/>
              </a:rPr>
              <a:t> the pointer.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= 2;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&amp;x;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6;      // Set what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points to (x) to 6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&lt;&lt; x;    // Prints 6</a:t>
            </a:r>
          </a:p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</a:rPr>
              <a:t>Pointers and iterators are similar, but not identical.</a:t>
            </a:r>
          </a:p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</a:rPr>
              <a:t>An iterator references </a:t>
            </a:r>
            <a:r>
              <a:rPr lang="en-US" b="1" dirty="0">
                <a:ea typeface="Courier" charset="0"/>
                <a:cs typeface="Courier" charset="0"/>
              </a:rPr>
              <a:t>an item in a container</a:t>
            </a:r>
            <a:r>
              <a:rPr lang="en-US" dirty="0">
                <a:ea typeface="Courier" charset="0"/>
                <a:cs typeface="Courier" charset="0"/>
              </a:rPr>
              <a:t>. Iterator types “know” about the structure of the container. </a:t>
            </a:r>
          </a:p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</a:rPr>
              <a:t>Pointers are more general, but less smart. A pointer can reference </a:t>
            </a:r>
            <a:r>
              <a:rPr lang="en-US" b="1" dirty="0">
                <a:ea typeface="Courier" charset="0"/>
                <a:cs typeface="Courier" charset="0"/>
              </a:rPr>
              <a:t>any </a:t>
            </a:r>
            <a:r>
              <a:rPr lang="en-US" b="1" dirty="0" err="1">
                <a:ea typeface="Courier" charset="0"/>
                <a:cs typeface="Courier" charset="0"/>
              </a:rPr>
              <a:t>Lvalue</a:t>
            </a:r>
            <a:r>
              <a:rPr lang="en-US" dirty="0">
                <a:ea typeface="Courier" charset="0"/>
                <a:cs typeface="Courier" charset="0"/>
              </a:rPr>
              <a:t>, but it does not “know” anything about any nontrivial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277516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Internals I — Null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</a:rPr>
              <a:t>When we declare a pointer without initializing it, the pointer does not (yet) point to anything.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 // Pointer to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//  does not point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//  to anything</a:t>
            </a:r>
          </a:p>
          <a:p>
            <a:pPr marL="0" indent="0">
              <a:buNone/>
            </a:pPr>
            <a:r>
              <a:rPr lang="en-US" dirty="0">
                <a:ea typeface="Courier" charset="0"/>
                <a:cs typeface="Courier" charset="0"/>
              </a:rPr>
              <a:t>But there is no way to check whether such a pointer points 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ea typeface="Courier" charset="0"/>
                <a:cs typeface="Courier" charset="0"/>
              </a:rPr>
              <a:t> anything. To make that work, every pointer type has a special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ea typeface="Courier" charset="0"/>
                <a:cs typeface="Courier" charset="0"/>
              </a:rPr>
              <a:t> value, called a </a:t>
            </a:r>
            <a:r>
              <a:rPr lang="en-US" b="1" dirty="0">
                <a:ea typeface="Courier" charset="0"/>
                <a:cs typeface="Courier" charset="0"/>
              </a:rPr>
              <a:t>null pointer</a:t>
            </a:r>
            <a:r>
              <a:rPr lang="en-US" dirty="0">
                <a:ea typeface="Courier" charset="0"/>
                <a:cs typeface="Courier" charset="0"/>
              </a:rPr>
              <a:t>, which does not point to anything.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ea typeface="Courier" charset="0"/>
                <a:cs typeface="Courier" charset="0"/>
              </a:rPr>
              <a:t> A null pointer is represented by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nullptr</a:t>
            </a:r>
            <a:r>
              <a:rPr lang="en-US" dirty="0">
                <a:ea typeface="Courier" charset="0"/>
                <a:cs typeface="Courier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* ip2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nullptr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 // Pointer to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null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if (ip2 ==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nullptr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   // Check whether ip2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       //  points to nothing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077200" y="5257800"/>
            <a:ext cx="304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229600" y="487680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48600" y="5486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urier" charset="0"/>
                <a:ea typeface="Courier" charset="0"/>
                <a:cs typeface="Courier" charset="0"/>
              </a:rPr>
              <a:t>ip2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53400" y="4800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153400" y="4800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87837" y="2514600"/>
            <a:ext cx="2263140" cy="830997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Never dereference a pointer that does not point to anything.</a:t>
            </a:r>
          </a:p>
        </p:txBody>
      </p:sp>
    </p:spTree>
    <p:extLst>
      <p:ext uri="{BB962C8B-B14F-4D97-AF65-F5344CB8AC3E}">
        <p14:creationId xmlns:p14="http://schemas.microsoft.com/office/powerpoint/2010/main" val="121123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II</a:t>
            </a:r>
            <a:br>
              <a:rPr lang="en-US" dirty="0"/>
            </a:br>
            <a:r>
              <a:rPr lang="en-US" dirty="0"/>
              <a:t>Arrays — Introduction [1/2]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556313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C++ built-in </a:t>
            </a:r>
            <a:r>
              <a:rPr lang="en-US" b="1" dirty="0"/>
              <a:t>array</a:t>
            </a:r>
            <a:r>
              <a:rPr lang="en-US" dirty="0"/>
              <a:t> is a data structure holding an arbitrary number of items, all of the same type, in some order. The items in an array are stored in contiguous memory.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 course, we already know about something that meets that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 description: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. There are two big differences between an array and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Arrays are built into the core C++ language.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is not; it is part of the Standard Library.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/>
          </a:p>
          <a:p>
            <a:pPr lvl="1"/>
            <a:r>
              <a:rPr lang="en-US" dirty="0"/>
              <a:t>Arrays include only very basic functionality. For example, they are not resizable, they have no member functions, and they cannot be assigned.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895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2895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Courier" charset="0"/>
                <a:cs typeface="Courier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2895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Courier" charset="0"/>
                <a:cs typeface="Courier" charset="0"/>
              </a:rPr>
              <a:t>25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2895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Courier" charset="0"/>
                <a:cs typeface="Courier" charset="0"/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2895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Courier" charset="0"/>
                <a:cs typeface="Courier" charset="0"/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0" y="2895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Courier" charset="0"/>
                <a:cs typeface="Courier" charset="0"/>
              </a:rPr>
              <a:t>46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2895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24400" y="2895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Courier" charset="0"/>
                <a:cs typeface="Courier" charset="0"/>
              </a:rPr>
              <a:t>19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95600" y="28956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Courier" charset="0"/>
                <a:cs typeface="Courier" charset="0"/>
              </a:rPr>
              <a:t>-8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81600" y="2895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0" y="2895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Courier" charset="0"/>
                <a:cs typeface="Courier" charset="0"/>
              </a:rPr>
              <a:t>21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53200" y="2895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Courier" charset="0"/>
                <a:cs typeface="Courier" charset="0"/>
              </a:rPr>
              <a:t>19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8800" y="28956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0400" y="2895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Courier" charset="0"/>
                <a:cs typeface="Courier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8165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II</a:t>
            </a:r>
            <a:br>
              <a:rPr lang="en-US" dirty="0"/>
            </a:br>
            <a:r>
              <a:rPr lang="en-US" dirty="0"/>
              <a:t>Arrays — Introduction [2/2]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generally do not recommend using C++ built-in arrays;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(or some other Standard Library container) is better for nearly all purposes.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So, why discuss arrays? Here are three reasons. </a:t>
            </a:r>
          </a:p>
          <a:p>
            <a:pPr lvl="1"/>
            <a:r>
              <a:rPr lang="en-US" dirty="0"/>
              <a:t>First,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is written in C++. How does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store its data, internally? Answer: in an array.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/>
          </a:p>
          <a:p>
            <a:pPr lvl="1"/>
            <a:r>
              <a:rPr lang="en-US" dirty="0"/>
              <a:t>Second, arrays are the fundamental way we place multiple items in contiguous memory. This allows us to alter a pointer to point to different array items; we discuss this shortly.</a:t>
            </a:r>
          </a:p>
          <a:p>
            <a:pPr lvl="1"/>
            <a:r>
              <a:rPr lang="en-US" dirty="0"/>
              <a:t>Third, you do not always get a choice. For example, if you need to use a library that takes a dataset in the form of an array, then you need to know how arrays work.</a:t>
            </a:r>
          </a:p>
          <a:p>
            <a:pPr marL="0" indent="0">
              <a:buNone/>
            </a:pPr>
            <a:r>
              <a:rPr lang="en-US" dirty="0"/>
              <a:t>Let me emphasize: </a:t>
            </a:r>
            <a:r>
              <a:rPr lang="en-US" i="1" dirty="0"/>
              <a:t>when you have a choice</a:t>
            </a:r>
            <a:r>
              <a:rPr lang="en-US" dirty="0"/>
              <a:t>, avoid using built-in arrays! Nonetheless, it is helpful to know how arrays work.</a:t>
            </a:r>
          </a:p>
        </p:txBody>
      </p:sp>
    </p:spTree>
    <p:extLst>
      <p:ext uri="{BB962C8B-B14F-4D97-AF65-F5344CB8AC3E}">
        <p14:creationId xmlns:p14="http://schemas.microsoft.com/office/powerpoint/2010/main" val="120305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II</a:t>
            </a:r>
            <a:br>
              <a:rPr lang="en-US" dirty="0"/>
            </a:br>
            <a:r>
              <a:rPr lang="en-US" dirty="0"/>
              <a:t>Arrays — Declaration [1/2]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declaration of an array of 17 items, each of type </a:t>
            </a:r>
            <a:r>
              <a:rPr lang="en-US" dirty="0">
                <a:latin typeface="Courier"/>
              </a:rPr>
              <a:t>int</a:t>
            </a:r>
            <a:r>
              <a:rPr lang="en-US" dirty="0"/>
              <a:t>. The array is named “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iarr</a:t>
            </a:r>
            <a:r>
              <a:rPr lang="en-US" dirty="0"/>
              <a:t>”.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iarr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[17];</a:t>
            </a:r>
          </a:p>
          <a:p>
            <a:pPr marL="0" indent="0">
              <a:buNone/>
            </a:pPr>
            <a:r>
              <a:rPr lang="en-US" dirty="0"/>
              <a:t>Array declarations always follow this pattern: item type, name, size in brackets. (Declaration mimics use again!)</a:t>
            </a:r>
          </a:p>
          <a:p>
            <a:pPr marL="0" indent="0">
              <a:buNone/>
            </a:pPr>
            <a:r>
              <a:rPr lang="en-US" dirty="0"/>
              <a:t>Arrays have the bracket operator, which works just like the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bracket operator. Valid indices range from 0 to </a:t>
            </a:r>
            <a:r>
              <a:rPr lang="en-US" i="1" dirty="0"/>
              <a:t>size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1. Out-of-range indices should not be used.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(auto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17; ++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iarr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461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II</a:t>
            </a:r>
            <a:br>
              <a:rPr lang="en-US" dirty="0"/>
            </a:br>
            <a:r>
              <a:rPr lang="en-US" dirty="0"/>
              <a:t>Arrays — Declaration [2/2]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code on the previous slide is not DRY. In particular,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17</a:t>
            </a:r>
            <a:r>
              <a:rPr lang="en-US" dirty="0"/>
              <a:t>” appears twice.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With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, we can solve this problem by calling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dirty="0"/>
              <a:t> member function to get the size. But arrays have no member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 functions. What to do?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Solution. Put the size in a variable. This must be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/>
              <a:t>, or it is not allowed between the brackets in an array declaration.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arrsize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17;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iarr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arrsize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(auto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arrsize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++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iarr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6780072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3592</TotalTime>
  <Words>840</Words>
  <Application>Microsoft Macintosh PowerPoint</Application>
  <PresentationFormat>On-screen Show (4:3)</PresentationFormat>
  <Paragraphs>107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Courier</vt:lpstr>
      <vt:lpstr>Rockwell</vt:lpstr>
      <vt:lpstr>Wingdings</vt:lpstr>
      <vt:lpstr>Advantage</vt:lpstr>
      <vt:lpstr>CS 201 </vt:lpstr>
      <vt:lpstr>Review Internals I — Pointers [1/3]</vt:lpstr>
      <vt:lpstr>Review Internals I — Pointers [2/3]</vt:lpstr>
      <vt:lpstr>Review Internals I — Pointers [3/3]</vt:lpstr>
      <vt:lpstr>Review Internals I — Null Pointers</vt:lpstr>
      <vt:lpstr>Internals II Arrays — Introduction [1/2]</vt:lpstr>
      <vt:lpstr>Internals II Arrays — Introduction [2/2]</vt:lpstr>
      <vt:lpstr>Internals II Arrays — Declaration [1/2]</vt:lpstr>
      <vt:lpstr>Internals II Arrays — Declaration [2/2]</vt:lpstr>
      <vt:lpstr>Internals II Pointer Arithmetic [1/4]</vt:lpstr>
      <vt:lpstr>Internals II Pointer Arithmetic [2/4]</vt:lpstr>
      <vt:lpstr>Internals II Pointer Arithmetic [3/4]</vt:lpstr>
      <vt:lpstr>Internals II Pointer Arithmetic [4/4]</vt:lpstr>
      <vt:lpstr>Internals II Double-Quoted 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</dc:title>
  <dc:creator>Chris Hartman</dc:creator>
  <cp:lastModifiedBy>Chris Hartman</cp:lastModifiedBy>
  <cp:revision>487</cp:revision>
  <dcterms:created xsi:type="dcterms:W3CDTF">2017-08-28T16:16:28Z</dcterms:created>
  <dcterms:modified xsi:type="dcterms:W3CDTF">2018-11-15T23:48:52Z</dcterms:modified>
</cp:coreProperties>
</file>