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5" r:id="rId2"/>
    <p:sldId id="983" r:id="rId3"/>
    <p:sldId id="988" r:id="rId4"/>
    <p:sldId id="1042" r:id="rId5"/>
    <p:sldId id="991" r:id="rId6"/>
    <p:sldId id="1043" r:id="rId7"/>
    <p:sldId id="1047" r:id="rId8"/>
    <p:sldId id="1060" r:id="rId9"/>
    <p:sldId id="1062" r:id="rId10"/>
    <p:sldId id="1065" r:id="rId11"/>
    <p:sldId id="1052" r:id="rId12"/>
    <p:sldId id="1055" r:id="rId13"/>
    <p:sldId id="1057" r:id="rId14"/>
    <p:sldId id="10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9FF"/>
    <a:srgbClr val="3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3"/>
    <p:restoredTop sz="94708"/>
  </p:normalViewPr>
  <p:slideViewPr>
    <p:cSldViewPr snapToObjects="1">
      <p:cViewPr varScale="1">
        <p:scale>
          <a:sx n="88" d="100"/>
          <a:sy n="88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201</a:t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Internals III</a:t>
            </a:r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>
                <a:ea typeface="Courier" charset="0"/>
                <a:cs typeface="Courier" charset="0"/>
              </a:rPr>
              <a:t> [3/3]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things to watch out for.</a:t>
            </a:r>
          </a:p>
          <a:p>
            <a:pPr lvl="1"/>
            <a:r>
              <a:rPr lang="en-US" dirty="0"/>
              <a:t>Do not do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without later doing a corresponding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do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 on a pointer returned by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, or a null pointer.</a:t>
            </a:r>
          </a:p>
          <a:p>
            <a:pPr lvl="1"/>
            <a:r>
              <a:rPr lang="en-US" dirty="0"/>
              <a:t>Do not do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 on the same pointer twice.</a:t>
            </a:r>
          </a:p>
          <a:p>
            <a:pPr marL="0" indent="0">
              <a:buNone/>
            </a:pPr>
            <a:r>
              <a:rPr lang="en-US" dirty="0"/>
              <a:t>The C++ Standard specifies that code violating the second or third point above has </a:t>
            </a:r>
            <a:r>
              <a:rPr lang="en-US" b="1" dirty="0"/>
              <a:t>undefined behavior</a:t>
            </a:r>
            <a:r>
              <a:rPr lang="en-US" dirty="0"/>
              <a:t>—meaning it may do </a:t>
            </a:r>
            <a:r>
              <a:rPr lang="en-US" i="1" dirty="0"/>
              <a:t>anything at all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So, it </a:t>
            </a:r>
            <a:r>
              <a:rPr lang="en-US" i="1" dirty="0"/>
              <a:t>might</a:t>
            </a:r>
            <a:r>
              <a:rPr lang="en-US" dirty="0"/>
              <a:t> erase your hard disk and send a threatening e-mail to the president. (This is, of course, extremely unlikely, but such behavior would not be a violation of the C++ Standard.)</a:t>
            </a:r>
          </a:p>
          <a:p>
            <a:pPr marL="0" indent="0">
              <a:buNone/>
            </a:pPr>
            <a:r>
              <a:rPr lang="en-US" dirty="0"/>
              <a:t>A more likely effect is to crash the program.</a:t>
            </a:r>
          </a:p>
        </p:txBody>
      </p:sp>
    </p:spTree>
    <p:extLst>
      <p:ext uri="{BB962C8B-B14F-4D97-AF65-F5344CB8AC3E}">
        <p14:creationId xmlns:p14="http://schemas.microsoft.com/office/powerpoint/2010/main" val="153791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Constructor </a:t>
            </a:r>
            <a:r>
              <a:rPr lang="en-US" dirty="0" err="1"/>
              <a:t>Arg’s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discussed </a:t>
            </a:r>
            <a:r>
              <a:rPr lang="en-US" b="1" dirty="0"/>
              <a:t>constructor arguments</a:t>
            </a:r>
            <a:r>
              <a:rPr lang="en-US" dirty="0"/>
              <a:t>, which are placed in braces or parentheses after a variable, in its declaration.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line;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{line};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(line); // this also works</a:t>
            </a:r>
          </a:p>
          <a:p>
            <a:pPr marL="0" indent="0">
              <a:buNone/>
            </a:pPr>
            <a:r>
              <a:rPr lang="en-US" dirty="0"/>
              <a:t>We can pass constructor arguments when we use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; they are placed in braces or parentheses after the type.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{line};</a:t>
            </a:r>
          </a:p>
          <a:p>
            <a:pPr marL="0" indent="0">
              <a:buNone/>
            </a:pPr>
            <a:r>
              <a:rPr lang="en-US" dirty="0"/>
              <a:t>The above does not affect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. It will look the same.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962400" y="2743200"/>
            <a:ext cx="609600" cy="3810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5146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en-US" sz="1600" dirty="0">
                <a:solidFill>
                  <a:srgbClr val="C00000"/>
                </a:solidFill>
              </a:rPr>
              <a:t> is a </a:t>
            </a:r>
            <a:r>
              <a:rPr lang="en-US" sz="1600" b="1" dirty="0">
                <a:solidFill>
                  <a:srgbClr val="C00000"/>
                </a:solidFill>
              </a:rPr>
              <a:t>constructor argument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74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Arrays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do dynamic allocation with an array. We put the size of the array in brackets after the type.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[30];</a:t>
            </a:r>
          </a:p>
          <a:p>
            <a:pPr marL="0" indent="0">
              <a:buNone/>
            </a:pPr>
            <a:r>
              <a:rPr lang="en-US" dirty="0"/>
              <a:t>On success, a pointer to the first item in the array is returned. Such a pointer can be used much like the array itself. In particular, we can do a look-up using the bracket operator.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[2] = 5;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[2];</a:t>
            </a:r>
          </a:p>
        </p:txBody>
      </p:sp>
    </p:spTree>
    <p:extLst>
      <p:ext uri="{BB962C8B-B14F-4D97-AF65-F5344CB8AC3E}">
        <p14:creationId xmlns:p14="http://schemas.microsoft.com/office/powerpoint/2010/main" val="17750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Arrays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 dynamically allocate an array, the deallocation looks just a bit different. We put a pair of brackets—with nothing between them—just after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 []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It is important that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 matches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. If the latter used the array form, then the former should as well. So we have two more things to watch out for.</a:t>
            </a:r>
          </a:p>
          <a:p>
            <a:pPr lvl="1"/>
            <a:r>
              <a:rPr lang="en-US" dirty="0"/>
              <a:t>Do not do an array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with a non-array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 not do a non-array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with an array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Breaking these rules results, again, in </a:t>
            </a:r>
            <a:r>
              <a:rPr lang="en-US" i="1" dirty="0"/>
              <a:t>undefined behavior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dynamic allocation with </a:t>
            </a:r>
            <a:r>
              <a:rPr lang="en-US" dirty="0">
                <a:latin typeface="Courier"/>
              </a:rPr>
              <a:t>new</a:t>
            </a:r>
            <a:r>
              <a:rPr lang="en-US" dirty="0"/>
              <a:t>, which returns a pointer.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* </a:t>
            </a:r>
            <a:r>
              <a:rPr lang="en-US" dirty="0" err="1">
                <a:latin typeface="Courier"/>
              </a:rPr>
              <a:t>ip</a:t>
            </a:r>
            <a:r>
              <a:rPr lang="en-US" dirty="0">
                <a:latin typeface="Courier"/>
              </a:rPr>
              <a:t> = new 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vector&lt;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&gt; * </a:t>
            </a:r>
            <a:r>
              <a:rPr lang="en-US" dirty="0" err="1">
                <a:latin typeface="Courier"/>
              </a:rPr>
              <a:t>vp</a:t>
            </a:r>
            <a:r>
              <a:rPr lang="en-US" dirty="0">
                <a:latin typeface="Courier"/>
              </a:rPr>
              <a:t> = new vector&lt;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&gt;(20);</a:t>
            </a:r>
          </a:p>
          <a:p>
            <a:pPr marL="0" indent="0">
              <a:buNone/>
            </a:pPr>
            <a:r>
              <a:rPr lang="en-US" dirty="0"/>
              <a:t>Later,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the pointer. We may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a null pointer.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delete </a:t>
            </a:r>
            <a:r>
              <a:rPr lang="en-US" dirty="0" err="1">
                <a:latin typeface="Courier"/>
              </a:rPr>
              <a:t>ip</a:t>
            </a:r>
            <a:r>
              <a:rPr lang="en-US" dirty="0">
                <a:latin typeface="Courier"/>
              </a:rPr>
              <a:t>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delete </a:t>
            </a:r>
            <a:r>
              <a:rPr lang="en-US" dirty="0" err="1">
                <a:latin typeface="Courier"/>
              </a:rPr>
              <a:t>vp</a:t>
            </a:r>
            <a:r>
              <a:rPr lang="en-US" dirty="0">
                <a:latin typeface="Courier"/>
              </a:rPr>
              <a:t>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string * np = </a:t>
            </a:r>
            <a:r>
              <a:rPr lang="en-US" dirty="0" err="1">
                <a:latin typeface="Courier"/>
              </a:rPr>
              <a:t>nullptr</a:t>
            </a:r>
            <a:r>
              <a:rPr lang="en-US" dirty="0">
                <a:latin typeface="Courier"/>
              </a:rPr>
              <a:t>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delete np;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new</a:t>
            </a:r>
            <a:r>
              <a:rPr lang="en-US" dirty="0"/>
              <a:t> &amp;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have array forms. These must match!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double * dap = new double[20];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delete [] dap;</a:t>
            </a:r>
          </a:p>
        </p:txBody>
      </p:sp>
    </p:spTree>
    <p:extLst>
      <p:ext uri="{BB962C8B-B14F-4D97-AF65-F5344CB8AC3E}">
        <p14:creationId xmlns:p14="http://schemas.microsoft.com/office/powerpoint/2010/main" val="60834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 —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piece of data that tells where in memory some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other piece of data is stored. The type of a pointer indicates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what type of data it points at. For example, “</a:t>
            </a:r>
            <a:r>
              <a:rPr lang="en-US" dirty="0" err="1">
                <a:latin typeface="Courier" charset="0"/>
              </a:rPr>
              <a:t>i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/>
              <a:t>” means pointer-to-</a:t>
            </a:r>
            <a:r>
              <a:rPr lang="en-US" dirty="0">
                <a:latin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Get a pointer to any </a:t>
            </a:r>
            <a:r>
              <a:rPr lang="en-US" dirty="0" err="1">
                <a:ea typeface="Courier" charset="0"/>
                <a:cs typeface="Courier" charset="0"/>
              </a:rPr>
              <a:t>Lvalue</a:t>
            </a:r>
            <a:r>
              <a:rPr lang="en-US" dirty="0">
                <a:ea typeface="Courier" charset="0"/>
                <a:cs typeface="Courier" charset="0"/>
              </a:rPr>
              <a:t> with the </a:t>
            </a:r>
            <a:r>
              <a:rPr lang="en-US" b="1" dirty="0">
                <a:ea typeface="Courier" charset="0"/>
                <a:cs typeface="Courier" charset="0"/>
              </a:rPr>
              <a:t>address-of operator</a:t>
            </a:r>
            <a:r>
              <a:rPr lang="en-US" dirty="0">
                <a:ea typeface="Courier" charset="0"/>
                <a:cs typeface="Courier" charset="0"/>
              </a:rPr>
              <a:t> (“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dirty="0">
                <a:ea typeface="Courier" charset="0"/>
                <a:cs typeface="Courier" charset="0"/>
              </a:rPr>
              <a:t>”).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n;         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variable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p = &amp;n;  // p now points to n</a:t>
            </a:r>
          </a:p>
          <a:p>
            <a:pPr marL="0" indent="0">
              <a:buNone/>
            </a:pPr>
            <a:r>
              <a:rPr lang="en-US" b="1" dirty="0">
                <a:ea typeface="Courier" charset="0"/>
                <a:cs typeface="Courier" charset="0"/>
              </a:rPr>
              <a:t>Dereference</a:t>
            </a:r>
            <a:r>
              <a:rPr lang="en-US" dirty="0">
                <a:ea typeface="Courier" charset="0"/>
                <a:cs typeface="Courier" charset="0"/>
              </a:rPr>
              <a:t> a pointer (get the value it references) with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>
                <a:ea typeface="Courier" charset="0"/>
                <a:cs typeface="Courier" charset="0"/>
              </a:rPr>
              <a:t>”.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*p = 2;      // Set what p points to (n) to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n;   // Prints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*p;  // Also prints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077200" y="4157246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3400" y="5224046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05800" y="4614446"/>
            <a:ext cx="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53400" y="3852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5452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4678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 — Null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An uninitialized pointer does not (yet) point to anything.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Pointer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//  does not point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//  to anything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But there is no way to check whether such a pointer points 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anything. To make that work, every pointer type has a special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value, called a </a:t>
            </a:r>
            <a:r>
              <a:rPr lang="en-US" b="1" dirty="0">
                <a:ea typeface="Courier" charset="0"/>
                <a:cs typeface="Courier" charset="0"/>
              </a:rPr>
              <a:t>null pointer</a:t>
            </a:r>
            <a:r>
              <a:rPr lang="en-US" dirty="0">
                <a:ea typeface="Courier" charset="0"/>
                <a:cs typeface="Courier" charset="0"/>
              </a:rPr>
              <a:t>, which does not point to anything.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A null pointer is represented by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en-US" dirty="0"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ip2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Pointer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null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(ip2 ==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// Check whether ip2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  //  points to nothing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077200" y="5257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29600" y="48768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48600" y="5486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urier" charset="0"/>
                <a:ea typeface="Courier" charset="0"/>
                <a:cs typeface="Courier" charset="0"/>
              </a:rPr>
              <a:t>ip2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4800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53400" y="4800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7837" y="2286000"/>
            <a:ext cx="226314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Never dereference a pointer that does not point to anything.</a:t>
            </a:r>
          </a:p>
        </p:txBody>
      </p:sp>
    </p:spTree>
    <p:extLst>
      <p:ext uri="{BB962C8B-B14F-4D97-AF65-F5344CB8AC3E}">
        <p14:creationId xmlns:p14="http://schemas.microsoft.com/office/powerpoint/2010/main" val="12112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II —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556313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C++ built-in </a:t>
            </a:r>
            <a:r>
              <a:rPr lang="en-US" b="1" dirty="0"/>
              <a:t>array</a:t>
            </a:r>
            <a:r>
              <a:rPr lang="en-US" dirty="0"/>
              <a:t> is rather like a low-feature vector. It is not resizable or assignable, and it has no member functions.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size = 17;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[size];  // Array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holding 17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Like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, an array has a bracket operator.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size; ++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C++ arrays are needed relatively rarely. But knowledge of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internals (e.g.,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wraps an array) is good to have.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II —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pointer points to an array item, we can move the pointer around in the array, using </a:t>
            </a:r>
            <a:r>
              <a:rPr lang="en-US" b="1" dirty="0"/>
              <a:t>pointer arithmetic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[100];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ip1 = &amp;(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[5]);  // ip1 points to item 8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ip2 = ip1 + 10;    // ip2 points to item 15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ip2 += 4;               // Now item 19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++ip2;                  // And now item 20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ip3 = ip2 - 10;    // ip3 points to item 10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ip3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ip1;  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is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/>
              <a:t>All of these arithmetic operations also work 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iterators.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4648200"/>
            <a:ext cx="2362200" cy="1077218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Only subtract pointers/iterators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that reference items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i="1" dirty="0">
                <a:solidFill>
                  <a:srgbClr val="C00000"/>
                </a:solidFill>
              </a:rPr>
              <a:t>in the same container</a:t>
            </a:r>
            <a:r>
              <a:rPr lang="en-US" sz="1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453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said that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is built around an array. But the arrays we have seen are not good enough, since their 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cannot be specified while a program is running. To do this, we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need something called </a:t>
            </a:r>
            <a:r>
              <a:rPr lang="en-US" i="1" dirty="0"/>
              <a:t>dynamic allocation</a:t>
            </a:r>
            <a:r>
              <a:rPr lang="en-US" dirty="0"/>
              <a:t>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computer programming, </a:t>
            </a:r>
            <a:r>
              <a:rPr lang="en-US" b="1" dirty="0"/>
              <a:t>dynamic</a:t>
            </a:r>
            <a:r>
              <a:rPr lang="en-US" dirty="0"/>
              <a:t> refers to things that happen while a program is running. (Things that happen before this are </a:t>
            </a:r>
            <a:r>
              <a:rPr lang="en-US" b="1" dirty="0"/>
              <a:t>static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b="1" dirty="0"/>
              <a:t>Allocation</a:t>
            </a:r>
            <a:r>
              <a:rPr lang="en-US" dirty="0"/>
              <a:t> means requesting and receiving control of a portion of computer memory. The opposite, giving up control of this memory, is </a:t>
            </a:r>
            <a:r>
              <a:rPr lang="en-US" b="1" dirty="0"/>
              <a:t>deallocation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b="1" dirty="0"/>
              <a:t>dynamic allocation</a:t>
            </a:r>
            <a:r>
              <a:rPr lang="en-US" dirty="0"/>
              <a:t> is getting control of a portion of memory at runtime.</a:t>
            </a:r>
          </a:p>
        </p:txBody>
      </p:sp>
    </p:spTree>
    <p:extLst>
      <p:ext uri="{BB962C8B-B14F-4D97-AF65-F5344CB8AC3E}">
        <p14:creationId xmlns:p14="http://schemas.microsoft.com/office/powerpoint/2010/main" val="35130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C++, we do dynamic allocation using the keyword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. This is followed by the type we wish to allocate memory for.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Memory is allocated, and a value of the given type is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constructed. On success,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returns a pointer to the value.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new string;</a:t>
            </a:r>
          </a:p>
          <a:p>
            <a:pPr marL="0" indent="0">
              <a:buNone/>
            </a:pPr>
            <a:r>
              <a:rPr lang="en-US" dirty="0"/>
              <a:t>After executing the above code, we have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. Pointer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/>
              <a:t> points to it. But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 itself has no name; we can only access it through the pointer.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"Hello!";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(*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).size();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048000" y="5791200"/>
            <a:ext cx="3048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76800" y="5410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Parentheses </a:t>
            </a:r>
            <a:r>
              <a:rPr lang="en-US" sz="1600" dirty="0">
                <a:solidFill>
                  <a:srgbClr val="C00000"/>
                </a:solidFill>
              </a:rPr>
              <a:t>are required, since dot (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dirty="0">
                <a:solidFill>
                  <a:srgbClr val="C00000"/>
                </a:solidFill>
              </a:rPr>
              <a:t>) has higher precedence than star (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1600" dirty="0">
                <a:solidFill>
                  <a:srgbClr val="C00000"/>
                </a:solidFill>
              </a:rPr>
              <a:t>).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52800" y="5943600"/>
            <a:ext cx="1524000" cy="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>
                <a:latin typeface="+mn-lt"/>
                <a:ea typeface="Courier" charset="0"/>
                <a:cs typeface="Courier" charset="0"/>
              </a:rPr>
              <a:t> [1/3]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 are done using dynamically allocated memory </a:t>
            </a:r>
            <a:r>
              <a:rPr lang="en-US" dirty="0">
                <a:latin typeface="Courier"/>
              </a:rPr>
              <a:t> </a:t>
            </a:r>
            <a:r>
              <a:rPr lang="en-US" dirty="0"/>
              <a:t>obtained using </a:t>
            </a:r>
            <a:r>
              <a:rPr lang="en-US" dirty="0">
                <a:latin typeface="Courier"/>
              </a:rPr>
              <a:t>new</a:t>
            </a:r>
            <a:r>
              <a:rPr lang="en-US" dirty="0"/>
              <a:t>, we must </a:t>
            </a:r>
            <a:r>
              <a:rPr lang="en-US" b="1" dirty="0"/>
              <a:t>deallocate</a:t>
            </a:r>
            <a:r>
              <a:rPr lang="en-US" dirty="0"/>
              <a:t> it ourselves. We do this with the keyword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, which is followed by the pointer returned by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There are a couple of important points to make here.</a:t>
            </a:r>
          </a:p>
          <a:p>
            <a:pPr lvl="1"/>
            <a:r>
              <a:rPr lang="en-US" dirty="0"/>
              <a:t>First, the above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 does </a:t>
            </a:r>
            <a:r>
              <a:rPr lang="en-US" i="1" dirty="0"/>
              <a:t>nothing at all</a:t>
            </a:r>
            <a:r>
              <a:rPr lang="en-US" dirty="0"/>
              <a:t> to pointer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sp</a:t>
            </a:r>
            <a:r>
              <a:rPr lang="en-US" dirty="0"/>
              <a:t>. Its only action is to destroy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 it points to and deallocate the memory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 used.</a:t>
            </a:r>
          </a:p>
          <a:p>
            <a:pPr lvl="1"/>
            <a:r>
              <a:rPr lang="en-US" dirty="0"/>
              <a:t>Second, whenever we do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, we </a:t>
            </a:r>
            <a:r>
              <a:rPr lang="en-US" i="1" dirty="0"/>
              <a:t>must</a:t>
            </a:r>
            <a:r>
              <a:rPr lang="en-US" dirty="0"/>
              <a:t> eventually do the corresponding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—and we must do it </a:t>
            </a:r>
            <a:r>
              <a:rPr lang="en-US" i="1" dirty="0"/>
              <a:t>only once</a:t>
            </a:r>
            <a:r>
              <a:rPr lang="en-US" dirty="0"/>
              <a:t>. If we allocate without deallocating, then we have created a </a:t>
            </a:r>
            <a:r>
              <a:rPr lang="en-US" b="1" dirty="0"/>
              <a:t>memory</a:t>
            </a:r>
            <a:r>
              <a:rPr lang="en-US" dirty="0">
                <a:latin typeface="Courier"/>
              </a:rPr>
              <a:t> </a:t>
            </a:r>
            <a:r>
              <a:rPr lang="en-US" b="1" dirty="0"/>
              <a:t> leak</a:t>
            </a:r>
            <a:r>
              <a:rPr lang="en-US" dirty="0"/>
              <a:t> (and that is </a:t>
            </a:r>
            <a:r>
              <a:rPr lang="en-US" i="1" dirty="0"/>
              <a:t>BAD</a:t>
            </a:r>
            <a:r>
              <a:rPr lang="en-US" dirty="0"/>
              <a:t>).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III</a:t>
            </a:r>
            <a:br>
              <a:rPr lang="en-US" dirty="0"/>
            </a:br>
            <a:r>
              <a:rPr lang="en-US" dirty="0"/>
              <a:t>Dynamic Allocation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>
                <a:latin typeface="+mn-lt"/>
                <a:ea typeface="Courier" charset="0"/>
                <a:cs typeface="Courier" charset="0"/>
              </a:rPr>
              <a:t> [2/3]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C++ Standard specifies that doing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on a null pointer has no effect.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So, say we have a collection of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/>
              <a:t>pointers, where some were obtained via </a:t>
            </a:r>
            <a:r>
              <a:rPr lang="en-US" dirty="0">
                <a:latin typeface="Courier"/>
              </a:rPr>
              <a:t>new</a:t>
            </a:r>
            <a:r>
              <a:rPr lang="en-US" dirty="0"/>
              <a:t>, and others are null pointers. When we are done with these pointers, we can</a:t>
            </a:r>
            <a:r>
              <a:rPr lang="en-US" dirty="0">
                <a:latin typeface="Courier"/>
              </a:rPr>
              <a:t> </a:t>
            </a:r>
            <a:r>
              <a:rPr lang="en-US" dirty="0"/>
              <a:t> simply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them all, without worrying about which actually point to something.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vector&lt;string *&gt; v(20, </a:t>
            </a:r>
            <a:r>
              <a:rPr lang="en-US" dirty="0" err="1">
                <a:latin typeface="Courier"/>
              </a:rPr>
              <a:t>nullptr</a:t>
            </a:r>
            <a:r>
              <a:rPr lang="en-US" dirty="0">
                <a:latin typeface="Courier"/>
              </a:rPr>
              <a:t>);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v[5] = new string;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v[16] = new string;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…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for (auto </a:t>
            </a:r>
            <a:r>
              <a:rPr lang="en-US" dirty="0" err="1">
                <a:latin typeface="Courier"/>
              </a:rPr>
              <a:t>sp</a:t>
            </a:r>
            <a:r>
              <a:rPr lang="en-US" dirty="0">
                <a:latin typeface="Courier"/>
              </a:rPr>
              <a:t> : v)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delete </a:t>
            </a:r>
            <a:r>
              <a:rPr lang="en-US" dirty="0" err="1">
                <a:latin typeface="Courier"/>
              </a:rPr>
              <a:t>sp</a:t>
            </a:r>
            <a:r>
              <a:rPr lang="en-US" dirty="0">
                <a:latin typeface="Courier"/>
              </a:rPr>
              <a:t>;  // No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120348"/>
            <a:ext cx="2590800" cy="584775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 is </a:t>
            </a:r>
            <a:r>
              <a:rPr lang="en-US" sz="1600" i="1" dirty="0">
                <a:solidFill>
                  <a:srgbClr val="C00000"/>
                </a:solidFill>
              </a:rPr>
              <a:t>not</a:t>
            </a:r>
            <a:r>
              <a:rPr lang="en-US" sz="1600" dirty="0">
                <a:solidFill>
                  <a:srgbClr val="C00000"/>
                </a:solidFill>
              </a:rPr>
              <a:t> okay to </a:t>
            </a:r>
            <a:r>
              <a:rPr lang="en-US" sz="1600" dirty="0">
                <a:solidFill>
                  <a:srgbClr val="C00000"/>
                </a:solidFill>
                <a:latin typeface="Courier"/>
              </a:rPr>
              <a:t>delete</a:t>
            </a:r>
            <a:r>
              <a:rPr lang="en-US" sz="1600" dirty="0">
                <a:solidFill>
                  <a:srgbClr val="C00000"/>
                </a:solidFill>
              </a:rPr>
              <a:t> an uninitialized pointer!</a:t>
            </a:r>
            <a:r>
              <a:rPr lang="en-US" sz="1600" dirty="0">
                <a:solidFill>
                  <a:srgbClr val="C00000"/>
                </a:solidFill>
                <a:latin typeface="Courier"/>
              </a:rPr>
              <a:t> 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7152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3704</TotalTime>
  <Words>926</Words>
  <Application>Microsoft Macintosh PowerPoint</Application>
  <PresentationFormat>On-screen Show (4:3)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</vt:lpstr>
      <vt:lpstr>Rockwell</vt:lpstr>
      <vt:lpstr>Wingdings</vt:lpstr>
      <vt:lpstr>Advantage</vt:lpstr>
      <vt:lpstr>CS 201 </vt:lpstr>
      <vt:lpstr>Review Internals I — Pointers</vt:lpstr>
      <vt:lpstr>Review Internals I — Null Pointers</vt:lpstr>
      <vt:lpstr>Review Internals II — Arrays</vt:lpstr>
      <vt:lpstr>Review Internals II — Pointer Arithmetic</vt:lpstr>
      <vt:lpstr>Internals III Dynamic Allocation — Introduction</vt:lpstr>
      <vt:lpstr>Internals III Dynamic Allocation — new</vt:lpstr>
      <vt:lpstr>Internals III Dynamic Allocation — delete [1/3]</vt:lpstr>
      <vt:lpstr>Internals III Dynamic Allocation — delete [2/3]</vt:lpstr>
      <vt:lpstr>Internals III Dynamic Allocation — delete [3/3]</vt:lpstr>
      <vt:lpstr>Internals III Dynamic Allocation — Constructor Arg’s</vt:lpstr>
      <vt:lpstr>Internals III Dynamic Allocation — Arrays [1/2]</vt:lpstr>
      <vt:lpstr>Internals III Dynamic Allocation — Arrays [2/2]</vt:lpstr>
      <vt:lpstr>Internals III Dynamic Allocation —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Hartman;Glenn G. Chappell</dc:creator>
  <cp:lastModifiedBy>Chris Hartman</cp:lastModifiedBy>
  <cp:revision>503</cp:revision>
  <dcterms:created xsi:type="dcterms:W3CDTF">2017-08-28T16:16:28Z</dcterms:created>
  <dcterms:modified xsi:type="dcterms:W3CDTF">2018-11-19T17:30:12Z</dcterms:modified>
</cp:coreProperties>
</file>