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5" r:id="rId2"/>
    <p:sldId id="1059" r:id="rId3"/>
    <p:sldId id="1067" r:id="rId4"/>
    <p:sldId id="1171" r:id="rId5"/>
    <p:sldId id="1172" r:id="rId6"/>
    <p:sldId id="1173" r:id="rId7"/>
    <p:sldId id="1155" r:id="rId8"/>
    <p:sldId id="1176" r:id="rId9"/>
    <p:sldId id="1183" r:id="rId10"/>
    <p:sldId id="1167" r:id="rId11"/>
    <p:sldId id="1177" r:id="rId12"/>
    <p:sldId id="1165" r:id="rId13"/>
    <p:sldId id="1178" r:id="rId14"/>
    <p:sldId id="11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D9FF"/>
    <a:srgbClr val="3B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64"/>
    <p:restoredTop sz="94682"/>
  </p:normalViewPr>
  <p:slideViewPr>
    <p:cSldViewPr snapToObjects="1">
      <p:cViewPr varScale="1">
        <p:scale>
          <a:sx n="88" d="100"/>
          <a:sy n="88" d="100"/>
        </p:scale>
        <p:origin x="9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201</a:t>
            </a:r>
            <a:br>
              <a:rPr lang="en-US" dirty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 I</a:t>
            </a:r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</a:t>
            </a:r>
            <a:br>
              <a:rPr lang="en-US" dirty="0"/>
            </a:br>
            <a:r>
              <a:rPr lang="en-US" dirty="0"/>
              <a:t>Data Members [2/3]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members of a class work just like members of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: again, each object contains its own copy of each data member. Modifying a data member of one object has no effect on a data member of another object.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Zebra 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…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private: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_age;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string _name;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Zebra zz1;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Zebra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philTheZebra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3505200"/>
            <a:ext cx="990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_age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3505200"/>
            <a:ext cx="990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_name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3505200"/>
            <a:ext cx="1981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4800600"/>
            <a:ext cx="990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_age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2600" y="4800600"/>
            <a:ext cx="9906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_name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00600"/>
            <a:ext cx="1981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3124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zz1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philTheZebra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2819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This is 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zz1._name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248400" y="3124200"/>
            <a:ext cx="15240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0600" y="5757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This is </a:t>
            </a:r>
            <a:r>
              <a:rPr lang="en-US" sz="160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philTheZebra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._age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4953000" y="5410200"/>
            <a:ext cx="152400" cy="3810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5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</a:t>
            </a:r>
            <a:br>
              <a:rPr lang="en-US" dirty="0"/>
            </a:br>
            <a:r>
              <a:rPr lang="en-US" dirty="0"/>
              <a:t>Member Functions [1/4]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also declare functions inside a class; these are </a:t>
            </a:r>
            <a:r>
              <a:rPr lang="en-US" b="1" dirty="0"/>
              <a:t>member functions</a:t>
            </a:r>
            <a:r>
              <a:rPr lang="en-US" dirty="0"/>
              <a:t>. For the most part, member functions can be defined just like ordinary global functions. Make a member function </a:t>
            </a:r>
            <a:r>
              <a:rPr lang="en-US" i="1" dirty="0"/>
              <a:t>public</a:t>
            </a:r>
            <a:r>
              <a:rPr lang="en-US" dirty="0"/>
              <a:t>, if you want to be able to use it outside the class.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Zebra 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printMulti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n) 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n; ++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"Hi! I'm a zebra."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652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</a:t>
            </a:r>
            <a:br>
              <a:rPr lang="en-US" dirty="0"/>
            </a:br>
            <a:r>
              <a:rPr lang="en-US" dirty="0"/>
              <a:t>Member Functions [2/4]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class Zebra {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public: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void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printMulti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n) {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for 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&lt; n; ++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&lt;&lt; "Hi! I'm a zebra." &lt;&lt;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void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printMsg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 {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&lt;&lt; "A word from your local zebra: ";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getMsg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 &lt;&lt;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private: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string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getMsg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 {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return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Yo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!";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8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</a:t>
            </a:r>
            <a:br>
              <a:rPr lang="en-US" dirty="0"/>
            </a:br>
            <a:r>
              <a:rPr lang="en-US" dirty="0"/>
              <a:t>Member Functions [3/4]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Call a member function using an object of the class and the dot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/>
              <a:t>) operator. Here are calls to 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Zebra</a:t>
            </a:r>
            <a:r>
              <a:rPr lang="en-US" dirty="0"/>
              <a:t> member functions.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Zebra zz1;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zz1.printMulti(8);  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Prints "Hi! I'm a zebra." eight times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zz1.printMsg();     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Prints "A word from your local zebra: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Yo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!"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Q. Can we call a private member function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   directly, from outside the class?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s = zz1.getMsg();  // DOES NOT COMPILE!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// A. No.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2438400" y="5638800"/>
            <a:ext cx="1676400" cy="228600"/>
          </a:xfrm>
          <a:prstGeom prst="line">
            <a:avLst/>
          </a:prstGeom>
          <a:ln w="50800">
            <a:solidFill>
              <a:srgbClr val="C00000">
                <a:alpha val="39000"/>
              </a:srgb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2438400" y="5638800"/>
            <a:ext cx="1676400" cy="228600"/>
          </a:xfrm>
          <a:prstGeom prst="line">
            <a:avLst/>
          </a:prstGeom>
          <a:ln w="50800">
            <a:solidFill>
              <a:srgbClr val="C00000">
                <a:alpha val="39000"/>
              </a:srgb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8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</a:t>
            </a:r>
            <a:br>
              <a:rPr lang="en-US" dirty="0"/>
            </a:br>
            <a:r>
              <a:rPr lang="en-US" dirty="0"/>
              <a:t>Member Functions [4/4]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member function can access a data member of the </a:t>
            </a:r>
            <a:r>
              <a:rPr lang="en-US" b="1" dirty="0"/>
              <a:t>current object</a:t>
            </a:r>
            <a:r>
              <a:rPr lang="en-US" dirty="0"/>
              <a:t>—the object the member function was called on—simply by using the name of the member, with no dot operator.</a:t>
            </a:r>
          </a:p>
          <a:p>
            <a:pPr lvl="1"/>
            <a:r>
              <a:rPr lang="en-US" dirty="0"/>
              <a:t>Earlier, member function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printMsg</a:t>
            </a:r>
            <a:r>
              <a:rPr lang="en-US" dirty="0"/>
              <a:t> called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getMsg</a:t>
            </a:r>
            <a:r>
              <a:rPr lang="en-US" dirty="0"/>
              <a:t> in this way.</a:t>
            </a:r>
          </a:p>
          <a:p>
            <a:pPr lvl="1"/>
            <a:r>
              <a:rPr lang="en-US" dirty="0"/>
              <a:t>Below, the same method is used to access data member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_age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Zebra 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"I am " &lt;&lt; _age &lt;&lt; " year";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if (_age != 1)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"s";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" old."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35814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member of current object. If the function was called as 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zz1.printAge()</a:t>
            </a:r>
            <a:r>
              <a:rPr lang="en-US" sz="1600" dirty="0">
                <a:solidFill>
                  <a:srgbClr val="C00000"/>
                </a:solidFill>
              </a:rPr>
              <a:t>, then this refers to 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zz1._age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0" y="4343400"/>
            <a:ext cx="76200" cy="3810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3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Internals III [1/2]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</a:t>
            </a:r>
            <a:r>
              <a:rPr lang="en-US" b="1" dirty="0"/>
              <a:t>dynamic allocation</a:t>
            </a:r>
            <a:r>
              <a:rPr lang="en-US" dirty="0"/>
              <a:t> with </a:t>
            </a:r>
            <a:r>
              <a:rPr lang="en-US" dirty="0">
                <a:latin typeface="Courier"/>
              </a:rPr>
              <a:t>new</a:t>
            </a:r>
            <a:r>
              <a:rPr lang="en-US" dirty="0"/>
              <a:t>, which returns a pointer.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string * </a:t>
            </a:r>
            <a:r>
              <a:rPr lang="en-US" dirty="0" err="1">
                <a:latin typeface="Courier"/>
              </a:rPr>
              <a:t>sp</a:t>
            </a:r>
            <a:r>
              <a:rPr lang="en-US" dirty="0">
                <a:latin typeface="Courier"/>
              </a:rPr>
              <a:t> = new string;</a:t>
            </a:r>
          </a:p>
          <a:p>
            <a:pPr marL="0" indent="0">
              <a:buNone/>
            </a:pPr>
            <a:r>
              <a:rPr lang="en-US" dirty="0"/>
              <a:t>The result is a value with no name, which can only be accessed through the pointer.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*</a:t>
            </a:r>
            <a:r>
              <a:rPr lang="en-US" dirty="0" err="1">
                <a:latin typeface="Courier"/>
              </a:rPr>
              <a:t>sp</a:t>
            </a:r>
            <a:r>
              <a:rPr lang="en-US" dirty="0">
                <a:latin typeface="Courier"/>
              </a:rPr>
              <a:t> = "Hello";</a:t>
            </a:r>
            <a:br>
              <a:rPr lang="en-US" dirty="0">
                <a:latin typeface="Courier"/>
              </a:rPr>
            </a:br>
            <a:r>
              <a:rPr lang="en-US" dirty="0" err="1">
                <a:latin typeface="Courier"/>
              </a:rPr>
              <a:t>cout</a:t>
            </a:r>
            <a:r>
              <a:rPr lang="en-US" dirty="0">
                <a:latin typeface="Courier"/>
              </a:rPr>
              <a:t> &lt;&lt; (*</a:t>
            </a:r>
            <a:r>
              <a:rPr lang="en-US" dirty="0" err="1">
                <a:latin typeface="Courier"/>
              </a:rPr>
              <a:t>sp</a:t>
            </a:r>
            <a:r>
              <a:rPr lang="en-US" dirty="0">
                <a:latin typeface="Courier"/>
              </a:rPr>
              <a:t>).size() &lt;&lt; </a:t>
            </a:r>
            <a:r>
              <a:rPr lang="en-US" dirty="0" err="1">
                <a:latin typeface="Courier"/>
              </a:rPr>
              <a:t>endl</a:t>
            </a:r>
            <a:r>
              <a:rPr lang="en-US" dirty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dirty="0"/>
              <a:t>Later, </a:t>
            </a:r>
            <a:r>
              <a:rPr lang="en-US" dirty="0">
                <a:latin typeface="Courier"/>
              </a:rPr>
              <a:t>delete</a:t>
            </a:r>
            <a:r>
              <a:rPr lang="en-US" dirty="0"/>
              <a:t> the pointer. We may </a:t>
            </a:r>
            <a:r>
              <a:rPr lang="en-US" dirty="0">
                <a:latin typeface="Courier"/>
              </a:rPr>
              <a:t>delete</a:t>
            </a:r>
            <a:r>
              <a:rPr lang="en-US" dirty="0"/>
              <a:t> a null pointer.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delete </a:t>
            </a:r>
            <a:r>
              <a:rPr lang="en-US" dirty="0" err="1">
                <a:latin typeface="Courier"/>
              </a:rPr>
              <a:t>sp</a:t>
            </a:r>
            <a:r>
              <a:rPr lang="en-US" dirty="0">
                <a:latin typeface="Courier"/>
              </a:rPr>
              <a:t>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string * np = </a:t>
            </a:r>
            <a:r>
              <a:rPr lang="en-US" dirty="0" err="1">
                <a:latin typeface="Courier"/>
              </a:rPr>
              <a:t>nullptr</a:t>
            </a:r>
            <a:r>
              <a:rPr lang="en-US" dirty="0">
                <a:latin typeface="Courier"/>
              </a:rPr>
              <a:t>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delete np;</a:t>
            </a:r>
          </a:p>
        </p:txBody>
      </p:sp>
    </p:spTree>
    <p:extLst>
      <p:ext uri="{BB962C8B-B14F-4D97-AF65-F5344CB8AC3E}">
        <p14:creationId xmlns:p14="http://schemas.microsoft.com/office/powerpoint/2010/main" val="150426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Internals III [2/2]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Constructor arguments</a:t>
            </a:r>
            <a:r>
              <a:rPr lang="en-US" dirty="0"/>
              <a:t> may be passed.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vector&lt;</a:t>
            </a: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&gt; * </a:t>
            </a:r>
            <a:r>
              <a:rPr lang="en-US" dirty="0" err="1">
                <a:latin typeface="Courier"/>
              </a:rPr>
              <a:t>vp</a:t>
            </a:r>
            <a:r>
              <a:rPr lang="en-US" dirty="0">
                <a:latin typeface="Courier"/>
              </a:rPr>
              <a:t> = new vector&lt;</a:t>
            </a: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&gt;(20);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new</a:t>
            </a:r>
            <a:r>
              <a:rPr lang="en-US" dirty="0"/>
              <a:t> &amp; </a:t>
            </a:r>
            <a:r>
              <a:rPr lang="en-US" dirty="0">
                <a:latin typeface="Courier"/>
              </a:rPr>
              <a:t>delete</a:t>
            </a:r>
            <a:r>
              <a:rPr lang="en-US" dirty="0"/>
              <a:t> have array forms. The array form of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 returns a pointer to the first item in the array.</a:t>
            </a:r>
            <a:r>
              <a:rPr lang="en-US" dirty="0">
                <a:latin typeface="Courier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</a:rPr>
              <a:t>double * dap = new double[20];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delete [] dap;</a:t>
            </a:r>
          </a:p>
          <a:p>
            <a:pPr marL="0" indent="0">
              <a:buNone/>
            </a:pPr>
            <a:r>
              <a:rPr lang="en-US" dirty="0"/>
              <a:t>The kind of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 &amp;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 used must match! Doing (for example) array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dirty="0"/>
              <a:t> on a pointer gotten from non-array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dirty="0"/>
              <a:t> results in </a:t>
            </a:r>
            <a:r>
              <a:rPr lang="en-US" b="1" dirty="0"/>
              <a:t>undefined behavior</a:t>
            </a:r>
            <a:r>
              <a:rPr lang="en-US" dirty="0"/>
              <a:t>. </a:t>
            </a:r>
            <a:r>
              <a:rPr lang="en-US" dirty="0">
                <a:sym typeface="Wingdings"/>
              </a:rPr>
              <a:t>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051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</a:t>
            </a:r>
            <a:br>
              <a:rPr lang="en-US" dirty="0"/>
            </a:br>
            <a:r>
              <a:rPr lang="en-US" dirty="0"/>
              <a:t>Introduction to Classes [1/4]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primary way of creating new types in C++ is through the use of </a:t>
            </a:r>
            <a:r>
              <a:rPr lang="en-US" i="1" dirty="0"/>
              <a:t>classes</a:t>
            </a:r>
            <a:r>
              <a:rPr lang="en-US" dirty="0"/>
              <a:t>. A </a:t>
            </a:r>
            <a:r>
              <a:rPr lang="en-US" b="1" dirty="0"/>
              <a:t>class</a:t>
            </a:r>
            <a:r>
              <a:rPr lang="en-US" dirty="0"/>
              <a:t> is a variation on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that allows us to create “smart data”: we can package together multiple pieces of data along with functions that make use of the data. Such packaging is the basis of </a:t>
            </a:r>
            <a:r>
              <a:rPr lang="en-US" b="1" dirty="0"/>
              <a:t>object-oriented programming</a:t>
            </a:r>
            <a:r>
              <a:rPr lang="en-US" dirty="0"/>
              <a:t> (</a:t>
            </a:r>
            <a:r>
              <a:rPr lang="en-US" b="1" dirty="0"/>
              <a:t>OOP</a:t>
            </a:r>
            <a:r>
              <a:rPr lang="en-US" dirty="0"/>
              <a:t>)—the primary topic of CS 202.</a:t>
            </a:r>
          </a:p>
          <a:p>
            <a:pPr marL="0" indent="0">
              <a:buNone/>
            </a:pPr>
            <a:r>
              <a:rPr lang="en-US" dirty="0"/>
              <a:t>We define a new class by starting with the keyword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/>
              <a:t>”, then the name of the class and a left brace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/>
              <a:t>). This is followed by declarations of the members of the class (we discuss these shortly). It all ends with a right brace and a semicolon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};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9303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</a:t>
            </a:r>
            <a:br>
              <a:rPr lang="en-US" dirty="0"/>
            </a:br>
            <a:r>
              <a:rPr lang="en-US" dirty="0"/>
              <a:t>Introduction to Classes [2/4]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rules for names of classes are the same as the rules for any other identifier. By convention, the names of classes we define begin with an UPPER-CASE letter.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Zebra 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// Members of class Zebra are declared here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…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dirty="0"/>
              <a:t>Defining a class creates a new type. No new values are created yet. For example, the above class definition defines a new type named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Zebra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86041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</a:t>
            </a:r>
            <a:br>
              <a:rPr lang="en-US" dirty="0"/>
            </a:br>
            <a:r>
              <a:rPr lang="en-US" dirty="0"/>
              <a:t>Introduction to Classes [3/4]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make a variable of class type the same way we make a variable of any type. Below is an example.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Zebra x;  // Variable x of type Zebra</a:t>
            </a:r>
          </a:p>
          <a:p>
            <a:pPr marL="0" indent="0">
              <a:buNone/>
            </a:pPr>
            <a:r>
              <a:rPr lang="en-US" dirty="0"/>
              <a:t>A variable or other value, whose type is a class, is an 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All of the following variables are examples of objects whose types are classes found in the C++ Standard Library.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ofstream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Now we begin to make our own classes.</a:t>
            </a:r>
          </a:p>
        </p:txBody>
      </p:sp>
    </p:spTree>
    <p:extLst>
      <p:ext uri="{BB962C8B-B14F-4D97-AF65-F5344CB8AC3E}">
        <p14:creationId xmlns:p14="http://schemas.microsoft.com/office/powerpoint/2010/main" val="62655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</a:t>
            </a:r>
            <a:br>
              <a:rPr lang="en-US" dirty="0"/>
            </a:br>
            <a:r>
              <a:rPr lang="en-US" dirty="0"/>
              <a:t>Introduction to Classes [4/4]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makes classes and objects interesting is their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Recall that a </a:t>
            </a:r>
            <a:r>
              <a:rPr lang="en-US" b="1" dirty="0"/>
              <a:t>member</a:t>
            </a:r>
            <a:r>
              <a:rPr lang="en-US" dirty="0"/>
              <a:t> is something declared inside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or class.</a:t>
            </a:r>
          </a:p>
          <a:p>
            <a:pPr lvl="1"/>
            <a:r>
              <a:rPr lang="en-US" b="1" dirty="0"/>
              <a:t>Member</a:t>
            </a:r>
            <a:r>
              <a:rPr lang="en-US" dirty="0"/>
              <a:t>: declared inside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/class.</a:t>
            </a:r>
          </a:p>
          <a:p>
            <a:pPr lvl="1"/>
            <a:r>
              <a:rPr lang="en-US" b="1" dirty="0"/>
              <a:t>Local</a:t>
            </a:r>
            <a:r>
              <a:rPr lang="en-US" dirty="0"/>
              <a:t>: declared inside a function.</a:t>
            </a:r>
          </a:p>
          <a:p>
            <a:pPr lvl="1"/>
            <a:r>
              <a:rPr lang="en-US" b="1" dirty="0"/>
              <a:t>Global</a:t>
            </a:r>
            <a:r>
              <a:rPr lang="en-US" dirty="0"/>
              <a:t>: neither of the above.</a:t>
            </a:r>
          </a:p>
        </p:txBody>
      </p:sp>
    </p:spTree>
    <p:extLst>
      <p:ext uri="{BB962C8B-B14F-4D97-AF65-F5344CB8AC3E}">
        <p14:creationId xmlns:p14="http://schemas.microsoft.com/office/powerpoint/2010/main" val="5963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</a:t>
            </a:r>
            <a:br>
              <a:rPr lang="en-US" dirty="0"/>
            </a:br>
            <a:r>
              <a:rPr lang="en-US" dirty="0"/>
              <a:t>Access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restrict access to members of a class.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 members are accessible everywhere. Begin a list of public members with the access specifier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public:</a:t>
            </a:r>
            <a:r>
              <a:rPr lang="en-US" dirty="0"/>
              <a:t>”.</a:t>
            </a:r>
          </a:p>
          <a:p>
            <a:pPr lvl="1"/>
            <a:r>
              <a:rPr lang="en-US" b="1" dirty="0"/>
              <a:t>Private</a:t>
            </a:r>
            <a:r>
              <a:rPr lang="en-US" dirty="0"/>
              <a:t> members of a class are only accessible to functions in that class—and some other specially designated functions. Begin a list of private members with the access specifier.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private: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/>
              <a:t>The default access specifier for a class is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dirty="0"/>
              <a:t>. Structs actually have access specifiers also, which default to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class Zebra {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public: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// Public members of Zebra declared here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…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private: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// Private members declared here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…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9526" y="5638800"/>
            <a:ext cx="2209800" cy="1077218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Typically</a:t>
            </a:r>
            <a:r>
              <a:rPr lang="en-US" sz="1600">
                <a:solidFill>
                  <a:srgbClr val="C00000"/>
                </a:solidFill>
              </a:rPr>
              <a:t>, we </a:t>
            </a:r>
            <a:r>
              <a:rPr lang="en-US" sz="1600" dirty="0">
                <a:solidFill>
                  <a:srgbClr val="C00000"/>
                </a:solidFill>
              </a:rPr>
              <a:t>indent everything in a class definition, except the access specifiers.</a:t>
            </a:r>
          </a:p>
        </p:txBody>
      </p:sp>
    </p:spTree>
    <p:extLst>
      <p:ext uri="{BB962C8B-B14F-4D97-AF65-F5344CB8AC3E}">
        <p14:creationId xmlns:p14="http://schemas.microsoft.com/office/powerpoint/2010/main" val="196307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</a:t>
            </a:r>
            <a:br>
              <a:rPr lang="en-US" dirty="0"/>
            </a:br>
            <a:r>
              <a:rPr lang="en-US" dirty="0"/>
              <a:t>Data Members [1/3]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in a struct, a variable declared inside a class is called a </a:t>
            </a:r>
            <a:r>
              <a:rPr lang="en-US" b="1" dirty="0"/>
              <a:t>data member</a:t>
            </a:r>
            <a:r>
              <a:rPr lang="en-US" dirty="0"/>
              <a:t>. Each object of a class gets its own copy of each data member.</a:t>
            </a:r>
          </a:p>
          <a:p>
            <a:pPr marL="0" indent="0">
              <a:buNone/>
            </a:pPr>
            <a:r>
              <a:rPr lang="en-US" dirty="0"/>
              <a:t>It is good practice to make data members </a:t>
            </a:r>
            <a:r>
              <a:rPr lang="en-US" i="1" dirty="0"/>
              <a:t>private</a:t>
            </a:r>
            <a:r>
              <a:rPr lang="en-US" dirty="0"/>
              <a:t>. If the outside world needs to deal with data members, then access can be provided through </a:t>
            </a:r>
            <a:r>
              <a:rPr lang="en-US" i="1" dirty="0"/>
              <a:t>member functions</a:t>
            </a:r>
            <a:r>
              <a:rPr lang="en-US" dirty="0"/>
              <a:t> which we will see next.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Zebra 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…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private: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_age;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string _name;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315361"/>
            <a:ext cx="4267200" cy="1569660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 is helpful to mark the names of data members, so we can easily recognize them. Here, I start their names with “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_</a:t>
            </a:r>
            <a:r>
              <a:rPr lang="en-US" sz="1600" dirty="0">
                <a:solidFill>
                  <a:srgbClr val="C00000"/>
                </a:solidFill>
              </a:rPr>
              <a:t>”. Some programmers use “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m_</a:t>
            </a:r>
            <a:r>
              <a:rPr lang="en-US" sz="1600" dirty="0">
                <a:solidFill>
                  <a:srgbClr val="C00000"/>
                </a:solidFill>
              </a:rPr>
              <a:t>” or end them with “_”. Choose your own favorite way to distinguish these names.</a:t>
            </a:r>
          </a:p>
        </p:txBody>
      </p:sp>
    </p:spTree>
    <p:extLst>
      <p:ext uri="{BB962C8B-B14F-4D97-AF65-F5344CB8AC3E}">
        <p14:creationId xmlns:p14="http://schemas.microsoft.com/office/powerpoint/2010/main" val="200362231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4267</TotalTime>
  <Words>857</Words>
  <Application>Microsoft Macintosh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Courier</vt:lpstr>
      <vt:lpstr>Rockwell</vt:lpstr>
      <vt:lpstr>Wingdings</vt:lpstr>
      <vt:lpstr>Advantage</vt:lpstr>
      <vt:lpstr>CS 201 </vt:lpstr>
      <vt:lpstr>Review Internals III [1/2]</vt:lpstr>
      <vt:lpstr>Review Internals III [2/2]</vt:lpstr>
      <vt:lpstr>Classes I Introduction to Classes [1/4]</vt:lpstr>
      <vt:lpstr>Classes I Introduction to Classes [2/4]</vt:lpstr>
      <vt:lpstr>Classes I Introduction to Classes [3/4]</vt:lpstr>
      <vt:lpstr>Classes I Introduction to Classes [4/4]</vt:lpstr>
      <vt:lpstr>Classes I Access Specifiers</vt:lpstr>
      <vt:lpstr>Classes I Data Members [1/3]</vt:lpstr>
      <vt:lpstr>Classes I Data Members [2/3]</vt:lpstr>
      <vt:lpstr>Classes I Member Functions [1/4]</vt:lpstr>
      <vt:lpstr>Classes I Member Functions [2/4]</vt:lpstr>
      <vt:lpstr>Classes I Member Functions [3/4]</vt:lpstr>
      <vt:lpstr>Classes I Member Functions [4/4]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Hartman;Glenn G. Chappell</dc:creator>
  <cp:lastModifiedBy>Chris Hartman</cp:lastModifiedBy>
  <cp:revision>563</cp:revision>
  <dcterms:created xsi:type="dcterms:W3CDTF">2017-08-28T16:16:28Z</dcterms:created>
  <dcterms:modified xsi:type="dcterms:W3CDTF">2018-11-26T19:37:16Z</dcterms:modified>
</cp:coreProperties>
</file>