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5" r:id="rId2"/>
    <p:sldId id="1225" r:id="rId3"/>
    <p:sldId id="1226" r:id="rId4"/>
    <p:sldId id="1187" r:id="rId5"/>
    <p:sldId id="1188" r:id="rId6"/>
    <p:sldId id="1190" r:id="rId7"/>
    <p:sldId id="1189" r:id="rId8"/>
    <p:sldId id="1229" r:id="rId9"/>
    <p:sldId id="1230" r:id="rId10"/>
    <p:sldId id="1235" r:id="rId11"/>
    <p:sldId id="1237" r:id="rId12"/>
    <p:sldId id="1293" r:id="rId13"/>
    <p:sldId id="1294" r:id="rId14"/>
    <p:sldId id="1295" r:id="rId15"/>
    <p:sldId id="1244" r:id="rId16"/>
    <p:sldId id="1246" r:id="rId17"/>
    <p:sldId id="1251" r:id="rId18"/>
    <p:sldId id="1256" r:id="rId19"/>
    <p:sldId id="1260" r:id="rId20"/>
    <p:sldId id="1265" r:id="rId21"/>
    <p:sldId id="1267" r:id="rId22"/>
    <p:sldId id="1268" r:id="rId23"/>
    <p:sldId id="1270" r:id="rId24"/>
    <p:sldId id="1271" r:id="rId25"/>
    <p:sldId id="1277" r:id="rId26"/>
    <p:sldId id="1278" r:id="rId27"/>
    <p:sldId id="1208" r:id="rId28"/>
    <p:sldId id="1280" r:id="rId29"/>
    <p:sldId id="1218" r:id="rId30"/>
    <p:sldId id="1283" r:id="rId31"/>
    <p:sldId id="1287" r:id="rId32"/>
    <p:sldId id="1291" r:id="rId33"/>
    <p:sldId id="1292" r:id="rId34"/>
    <p:sldId id="1222" r:id="rId35"/>
    <p:sldId id="122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2"/>
    <p:restoredTop sz="94684"/>
  </p:normalViewPr>
  <p:slideViewPr>
    <p:cSldViewPr snapToObjects="1">
      <p:cViewPr varScale="1">
        <p:scale>
          <a:sx n="123" d="100"/>
          <a:sy n="123" d="100"/>
        </p:scale>
        <p:origin x="4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11/28/18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19</a:t>
            </a:fld>
            <a:endParaRPr lang="en-US"/>
          </a:p>
        </p:txBody>
      </p:sp>
    </p:spTree>
    <p:extLst>
      <p:ext uri="{BB962C8B-B14F-4D97-AF65-F5344CB8AC3E}">
        <p14:creationId xmlns:p14="http://schemas.microsoft.com/office/powerpoint/2010/main" val="6204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11/28/18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11/28/18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r>
              <a:rPr lang="en-US" sz="1800" dirty="0"/>
              <a:t>Friday, April 20, 2018</a:t>
            </a:r>
          </a:p>
        </p:txBody>
      </p:sp>
      <p:sp>
        <p:nvSpPr>
          <p:cNvPr id="3" name="Subtitle 2"/>
          <p:cNvSpPr>
            <a:spLocks noGrp="1"/>
          </p:cNvSpPr>
          <p:nvPr>
            <p:ph type="subTitle" idx="1"/>
          </p:nvPr>
        </p:nvSpPr>
        <p:spPr/>
        <p:txBody>
          <a:bodyPr/>
          <a:lstStyle/>
          <a:p>
            <a:r>
              <a:rPr lang="en-US" dirty="0"/>
              <a:t>Classes II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Introduction</a:t>
            </a:r>
          </a:p>
        </p:txBody>
      </p:sp>
      <p:sp>
        <p:nvSpPr>
          <p:cNvPr id="3" name="Content Placeholder 2"/>
          <p:cNvSpPr>
            <a:spLocks noGrp="1"/>
          </p:cNvSpPr>
          <p:nvPr>
            <p:ph idx="1"/>
          </p:nvPr>
        </p:nvSpPr>
        <p:spPr/>
        <p:txBody>
          <a:bodyPr/>
          <a:lstStyle/>
          <a:p>
            <a:pPr marL="0" indent="0">
              <a:buNone/>
            </a:pPr>
            <a:r>
              <a:rPr lang="en-US" dirty="0"/>
              <a:t>Consider the following code, which uses class </a:t>
            </a:r>
            <a:r>
              <a:rPr lang="en-US" dirty="0">
                <a:latin typeface="Courier" charset="0"/>
                <a:ea typeface="Courier" charset="0"/>
                <a:cs typeface="Courier" charset="0"/>
              </a:rPr>
              <a:t>Bats</a:t>
            </a:r>
            <a:r>
              <a:rPr lang="en-US" dirty="0"/>
              <a:t>.</a:t>
            </a:r>
          </a:p>
          <a:p>
            <a:pPr marL="0" indent="0">
              <a:buNone/>
            </a:pPr>
            <a:r>
              <a:rPr lang="en-US" dirty="0">
                <a:latin typeface="Courier" charset="0"/>
                <a:ea typeface="Courier" charset="0"/>
                <a:cs typeface="Courier" charset="0"/>
              </a:rPr>
              <a:t>void gg() {</a:t>
            </a:r>
            <a:br>
              <a:rPr lang="en-US" dirty="0">
                <a:latin typeface="Courier" charset="0"/>
                <a:ea typeface="Courier" charset="0"/>
                <a:cs typeface="Courier" charset="0"/>
              </a:rPr>
            </a:br>
            <a:r>
              <a:rPr lang="en-US" dirty="0">
                <a:latin typeface="Courier" charset="0"/>
                <a:ea typeface="Courier" charset="0"/>
                <a:cs typeface="Courier" charset="0"/>
              </a:rPr>
              <a:t>    Bats bb;</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bb.setNumber</a:t>
            </a:r>
            <a:r>
              <a:rPr lang="en-US" dirty="0">
                <a:latin typeface="Courier" charset="0"/>
                <a:ea typeface="Courier" charset="0"/>
                <a:cs typeface="Courier" charset="0"/>
              </a:rPr>
              <a:t>(32);</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bb.sighting</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What if we left out the </a:t>
            </a:r>
            <a:r>
              <a:rPr lang="en-US" dirty="0" err="1">
                <a:latin typeface="Courier" charset="0"/>
                <a:ea typeface="Courier" charset="0"/>
                <a:cs typeface="Courier" charset="0"/>
              </a:rPr>
              <a:t>setNumber</a:t>
            </a:r>
            <a:r>
              <a:rPr lang="en-US" dirty="0"/>
              <a:t> call? Then </a:t>
            </a:r>
            <a:r>
              <a:rPr lang="en-US" dirty="0">
                <a:latin typeface="Courier" charset="0"/>
                <a:ea typeface="Courier" charset="0"/>
                <a:cs typeface="Courier" charset="0"/>
              </a:rPr>
              <a:t>sighting</a:t>
            </a:r>
            <a:r>
              <a:rPr lang="en-US" dirty="0"/>
              <a:t> would use a data member (</a:t>
            </a:r>
            <a:r>
              <a:rPr lang="en-US" dirty="0">
                <a:latin typeface="Courier" charset="0"/>
                <a:ea typeface="Courier" charset="0"/>
                <a:cs typeface="Courier" charset="0"/>
              </a:rPr>
              <a:t>_</a:t>
            </a:r>
            <a:r>
              <a:rPr lang="en-US" dirty="0" err="1">
                <a:latin typeface="Courier" charset="0"/>
                <a:ea typeface="Courier" charset="0"/>
                <a:cs typeface="Courier" charset="0"/>
              </a:rPr>
              <a:t>num</a:t>
            </a:r>
            <a:r>
              <a:rPr lang="en-US" dirty="0"/>
              <a:t>) that was not initialized.</a:t>
            </a:r>
          </a:p>
          <a:p>
            <a:pPr marL="0" indent="0">
              <a:buNone/>
            </a:pPr>
            <a:r>
              <a:rPr lang="en-US" dirty="0"/>
              <a:t>Between the creation of </a:t>
            </a:r>
            <a:r>
              <a:rPr lang="en-US" dirty="0">
                <a:latin typeface="Courier" charset="0"/>
                <a:ea typeface="Courier" charset="0"/>
                <a:cs typeface="Courier" charset="0"/>
              </a:rPr>
              <a:t>bb</a:t>
            </a:r>
            <a:r>
              <a:rPr lang="en-US" dirty="0"/>
              <a:t> and the call to </a:t>
            </a:r>
            <a:r>
              <a:rPr lang="en-US" dirty="0" err="1">
                <a:latin typeface="Courier" charset="0"/>
                <a:ea typeface="Courier" charset="0"/>
                <a:cs typeface="Courier" charset="0"/>
              </a:rPr>
              <a:t>setNumber</a:t>
            </a:r>
            <a:r>
              <a:rPr lang="en-US" dirty="0"/>
              <a:t>, object </a:t>
            </a:r>
            <a:r>
              <a:rPr lang="en-US" dirty="0">
                <a:latin typeface="Courier" charset="0"/>
                <a:ea typeface="Courier" charset="0"/>
                <a:cs typeface="Courier" charset="0"/>
              </a:rPr>
              <a:t>bb</a:t>
            </a:r>
            <a:r>
              <a:rPr lang="en-US" dirty="0"/>
              <a:t> is in a kind of semi-usable state. We would like to avoid this; once an object has been created, it should be fully usable.</a:t>
            </a:r>
            <a:r>
              <a:rPr lang="en-US" dirty="0">
                <a:latin typeface="Courier" charset="0"/>
                <a:ea typeface="Courier" charset="0"/>
                <a:cs typeface="Courier" charset="0"/>
              </a:rPr>
              <a:t> </a:t>
            </a:r>
            <a:endParaRPr lang="en-US" dirty="0"/>
          </a:p>
          <a:p>
            <a:pPr marL="0" indent="0">
              <a:buNone/>
            </a:pPr>
            <a:r>
              <a:rPr lang="en-US" dirty="0"/>
              <a:t>We deal with this problem by writing </a:t>
            </a:r>
            <a:r>
              <a:rPr lang="en-US" b="1" dirty="0"/>
              <a:t>constructors</a:t>
            </a:r>
            <a:r>
              <a:rPr lang="en-US" dirty="0"/>
              <a:t>.</a:t>
            </a:r>
          </a:p>
        </p:txBody>
      </p:sp>
    </p:spTree>
    <p:extLst>
      <p:ext uri="{BB962C8B-B14F-4D97-AF65-F5344CB8AC3E}">
        <p14:creationId xmlns:p14="http://schemas.microsoft.com/office/powerpoint/2010/main" val="93012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Writing</a:t>
            </a:r>
          </a:p>
        </p:txBody>
      </p:sp>
      <p:sp>
        <p:nvSpPr>
          <p:cNvPr id="3" name="Content Placeholder 2"/>
          <p:cNvSpPr>
            <a:spLocks noGrp="1"/>
          </p:cNvSpPr>
          <p:nvPr>
            <p:ph idx="1"/>
          </p:nvPr>
        </p:nvSpPr>
        <p:spPr/>
        <p:txBody>
          <a:bodyPr/>
          <a:lstStyle/>
          <a:p>
            <a:pPr marL="0" indent="0">
              <a:buNone/>
            </a:pPr>
            <a:r>
              <a:rPr lang="en-US" dirty="0"/>
              <a:t>A </a:t>
            </a:r>
            <a:r>
              <a:rPr lang="en-US" b="1" dirty="0"/>
              <a:t>constructor</a:t>
            </a:r>
            <a:r>
              <a:rPr lang="en-US" dirty="0"/>
              <a:t> is a member function that is called when an object is created. Its job is to make the object fully usable.</a:t>
            </a:r>
          </a:p>
          <a:p>
            <a:pPr marL="0" indent="0">
              <a:buNone/>
            </a:pPr>
            <a:r>
              <a:rPr lang="en-US" dirty="0"/>
              <a:t>We write a constructor as a member function that has the same name as the class, and no return type.</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4" name="Left Brace 3"/>
          <p:cNvSpPr/>
          <p:nvPr/>
        </p:nvSpPr>
        <p:spPr>
          <a:xfrm rot="10800000">
            <a:off x="3657601" y="3962400"/>
            <a:ext cx="228600" cy="12954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886200" y="4419600"/>
            <a:ext cx="1600200" cy="338554"/>
          </a:xfrm>
          <a:prstGeom prst="rect">
            <a:avLst/>
          </a:prstGeom>
          <a:noFill/>
        </p:spPr>
        <p:txBody>
          <a:bodyPr wrap="square" rtlCol="0">
            <a:spAutoFit/>
          </a:bodyPr>
          <a:lstStyle/>
          <a:p>
            <a:r>
              <a:rPr lang="en-US" sz="1600" dirty="0">
                <a:solidFill>
                  <a:srgbClr val="C00000"/>
                </a:solidFill>
              </a:rPr>
              <a:t>A constructor</a:t>
            </a:r>
          </a:p>
        </p:txBody>
      </p:sp>
      <p:sp>
        <p:nvSpPr>
          <p:cNvPr id="6" name="TextBox 5"/>
          <p:cNvSpPr txBox="1"/>
          <p:nvPr/>
        </p:nvSpPr>
        <p:spPr>
          <a:xfrm>
            <a:off x="2743200" y="5410200"/>
            <a:ext cx="1600200" cy="338554"/>
          </a:xfrm>
          <a:prstGeom prst="rect">
            <a:avLst/>
          </a:prstGeom>
          <a:noFill/>
        </p:spPr>
        <p:txBody>
          <a:bodyPr wrap="square" rtlCol="0">
            <a:spAutoFit/>
          </a:bodyPr>
          <a:lstStyle/>
          <a:p>
            <a:r>
              <a:rPr lang="en-US" sz="1600" dirty="0">
                <a:solidFill>
                  <a:srgbClr val="C00000"/>
                </a:solidFill>
              </a:rPr>
              <a:t>No return type</a:t>
            </a:r>
          </a:p>
        </p:txBody>
      </p:sp>
      <p:cxnSp>
        <p:nvCxnSpPr>
          <p:cNvPr id="7" name="Straight Connector 6"/>
          <p:cNvCxnSpPr/>
          <p:nvPr/>
        </p:nvCxnSpPr>
        <p:spPr>
          <a:xfrm flipV="1">
            <a:off x="1066800" y="4267200"/>
            <a:ext cx="0" cy="990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 idx="1"/>
          </p:cNvCxnSpPr>
          <p:nvPr/>
        </p:nvCxnSpPr>
        <p:spPr>
          <a:xfrm flipH="1" flipV="1">
            <a:off x="1066800" y="5257800"/>
            <a:ext cx="1676400" cy="321677"/>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1151238" y="39871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56038" y="3377514"/>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209800" y="32004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905000" y="3810000"/>
            <a:ext cx="3048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514600" y="3200400"/>
            <a:ext cx="7620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209800" y="3810000"/>
            <a:ext cx="10668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3276600" y="32004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3276600" y="3505200"/>
            <a:ext cx="304800" cy="3048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581400" y="3505200"/>
            <a:ext cx="6096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91000" y="3352800"/>
            <a:ext cx="1447800" cy="338554"/>
          </a:xfrm>
          <a:prstGeom prst="rect">
            <a:avLst/>
          </a:prstGeom>
          <a:noFill/>
        </p:spPr>
        <p:txBody>
          <a:bodyPr wrap="square" rtlCol="0">
            <a:spAutoFit/>
          </a:bodyPr>
          <a:lstStyle/>
          <a:p>
            <a:r>
              <a:rPr lang="en-US" sz="1600">
                <a:solidFill>
                  <a:srgbClr val="C00000"/>
                </a:solidFill>
              </a:rPr>
              <a:t>Same name</a:t>
            </a:r>
            <a:endParaRPr lang="en-US" sz="1600" dirty="0">
              <a:solidFill>
                <a:srgbClr val="C00000"/>
              </a:solidFill>
            </a:endParaRPr>
          </a:p>
        </p:txBody>
      </p:sp>
    </p:spTree>
    <p:extLst>
      <p:ext uri="{BB962C8B-B14F-4D97-AF65-F5344CB8AC3E}">
        <p14:creationId xmlns:p14="http://schemas.microsoft.com/office/powerpoint/2010/main" val="21333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Writing</a:t>
            </a:r>
          </a:p>
        </p:txBody>
      </p:sp>
      <p:sp>
        <p:nvSpPr>
          <p:cNvPr id="3" name="Content Placeholder 2"/>
          <p:cNvSpPr>
            <a:spLocks noGrp="1"/>
          </p:cNvSpPr>
          <p:nvPr>
            <p:ph idx="1"/>
          </p:nvPr>
        </p:nvSpPr>
        <p:spPr/>
        <p:txBody>
          <a:bodyPr/>
          <a:lstStyle/>
          <a:p>
            <a:pPr marL="0" indent="0">
              <a:buNone/>
            </a:pPr>
            <a:r>
              <a:rPr lang="en-US" dirty="0"/>
              <a:t>Constructors can (and usually should) put a list of </a:t>
            </a:r>
            <a:r>
              <a:rPr lang="en-US" b="1" dirty="0"/>
              <a:t>member initializers</a:t>
            </a:r>
            <a:r>
              <a:rPr lang="en-US" dirty="0"/>
              <a:t> after the closing parenthesis. This list starts with a colon and contains data members and their initial values separated by commas.</a:t>
            </a:r>
            <a:br>
              <a:rPr lang="en-US" dirty="0"/>
            </a:br>
            <a:endParaRPr lang="en-US" dirty="0"/>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Bats():_</a:t>
            </a:r>
            <a:r>
              <a:rPr lang="en-US" dirty="0" err="1">
                <a:latin typeface="Courier" charset="0"/>
                <a:ea typeface="Courier" charset="0"/>
                <a:cs typeface="Courier" charset="0"/>
              </a:rPr>
              <a:t>num</a:t>
            </a:r>
            <a:r>
              <a:rPr lang="en-US" dirty="0">
                <a:latin typeface="Courier" charset="0"/>
                <a:ea typeface="Courier" charset="0"/>
                <a:cs typeface="Courier" charset="0"/>
              </a:rPr>
              <a:t>{0} // _</a:t>
            </a:r>
            <a:r>
              <a:rPr lang="en-US" dirty="0" err="1">
                <a:latin typeface="Courier" charset="0"/>
                <a:ea typeface="Courier" charset="0"/>
                <a:cs typeface="Courier" charset="0"/>
              </a:rPr>
              <a:t>num</a:t>
            </a:r>
            <a:r>
              <a:rPr lang="en-US" dirty="0">
                <a:latin typeface="Courier" charset="0"/>
                <a:ea typeface="Courier" charset="0"/>
                <a:cs typeface="Courier" charset="0"/>
              </a:rPr>
              <a:t>{0},_location(“Paris”)</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6" name="TextBox 5"/>
          <p:cNvSpPr txBox="1"/>
          <p:nvPr/>
        </p:nvSpPr>
        <p:spPr>
          <a:xfrm>
            <a:off x="1524000" y="4713834"/>
            <a:ext cx="1600200" cy="338554"/>
          </a:xfrm>
          <a:prstGeom prst="rect">
            <a:avLst/>
          </a:prstGeom>
          <a:noFill/>
        </p:spPr>
        <p:txBody>
          <a:bodyPr wrap="square" rtlCol="0">
            <a:spAutoFit/>
          </a:bodyPr>
          <a:lstStyle/>
          <a:p>
            <a:r>
              <a:rPr lang="en-US" sz="1600" dirty="0">
                <a:solidFill>
                  <a:srgbClr val="C00000"/>
                </a:solidFill>
              </a:rPr>
              <a:t>Initial value</a:t>
            </a:r>
          </a:p>
        </p:txBody>
      </p:sp>
      <p:cxnSp>
        <p:nvCxnSpPr>
          <p:cNvPr id="7" name="Straight Connector 6"/>
          <p:cNvCxnSpPr>
            <a:cxnSpLocks/>
          </p:cNvCxnSpPr>
          <p:nvPr/>
        </p:nvCxnSpPr>
        <p:spPr>
          <a:xfrm flipV="1">
            <a:off x="2667000" y="4291914"/>
            <a:ext cx="381000" cy="48397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a:xfrm flipH="1">
            <a:off x="2590800" y="3492787"/>
            <a:ext cx="990600" cy="646727"/>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581400" y="3492787"/>
            <a:ext cx="6096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91000" y="3352800"/>
            <a:ext cx="1447800" cy="584775"/>
          </a:xfrm>
          <a:prstGeom prst="rect">
            <a:avLst/>
          </a:prstGeom>
          <a:noFill/>
        </p:spPr>
        <p:txBody>
          <a:bodyPr wrap="square" rtlCol="0">
            <a:spAutoFit/>
          </a:bodyPr>
          <a:lstStyle/>
          <a:p>
            <a:r>
              <a:rPr lang="en-US" sz="1600" dirty="0">
                <a:solidFill>
                  <a:srgbClr val="C00000"/>
                </a:solidFill>
              </a:rPr>
              <a:t>Name of a data member</a:t>
            </a:r>
          </a:p>
        </p:txBody>
      </p:sp>
      <p:sp>
        <p:nvSpPr>
          <p:cNvPr id="23" name="TextBox 22">
            <a:extLst>
              <a:ext uri="{FF2B5EF4-FFF2-40B4-BE49-F238E27FC236}">
                <a16:creationId xmlns:a16="http://schemas.microsoft.com/office/drawing/2014/main" id="{9F29C6CD-2F6A-0042-87BD-F476D6845303}"/>
              </a:ext>
            </a:extLst>
          </p:cNvPr>
          <p:cNvSpPr txBox="1"/>
          <p:nvPr/>
        </p:nvSpPr>
        <p:spPr>
          <a:xfrm>
            <a:off x="3387436" y="5422612"/>
            <a:ext cx="3775364" cy="830997"/>
          </a:xfrm>
          <a:prstGeom prst="rect">
            <a:avLst/>
          </a:prstGeom>
          <a:noFill/>
        </p:spPr>
        <p:txBody>
          <a:bodyPr wrap="square" rtlCol="0">
            <a:spAutoFit/>
          </a:bodyPr>
          <a:lstStyle/>
          <a:p>
            <a:r>
              <a:rPr lang="en-US" sz="1600" dirty="0">
                <a:solidFill>
                  <a:srgbClr val="C00000"/>
                </a:solidFill>
              </a:rPr>
              <a:t>How it would look if we were also initializing a member variable named _location</a:t>
            </a:r>
          </a:p>
        </p:txBody>
      </p:sp>
      <p:cxnSp>
        <p:nvCxnSpPr>
          <p:cNvPr id="24" name="Straight Connector 23">
            <a:extLst>
              <a:ext uri="{FF2B5EF4-FFF2-40B4-BE49-F238E27FC236}">
                <a16:creationId xmlns:a16="http://schemas.microsoft.com/office/drawing/2014/main" id="{AE6C2433-FCE4-7143-817F-A243B23C5D6C}"/>
              </a:ext>
            </a:extLst>
          </p:cNvPr>
          <p:cNvCxnSpPr>
            <a:cxnSpLocks/>
          </p:cNvCxnSpPr>
          <p:nvPr/>
        </p:nvCxnSpPr>
        <p:spPr>
          <a:xfrm flipV="1">
            <a:off x="4149726" y="4533900"/>
            <a:ext cx="346074" cy="7933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79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Writing</a:t>
            </a:r>
          </a:p>
        </p:txBody>
      </p:sp>
      <p:sp>
        <p:nvSpPr>
          <p:cNvPr id="3" name="Content Placeholder 2"/>
          <p:cNvSpPr>
            <a:spLocks noGrp="1"/>
          </p:cNvSpPr>
          <p:nvPr>
            <p:ph idx="1"/>
          </p:nvPr>
        </p:nvSpPr>
        <p:spPr/>
        <p:txBody>
          <a:bodyPr/>
          <a:lstStyle/>
          <a:p>
            <a:pPr marL="0" indent="0">
              <a:buNone/>
            </a:pPr>
            <a:r>
              <a:rPr lang="en-US" dirty="0"/>
              <a:t>Constructors can also take parameters.</a:t>
            </a:r>
            <a:br>
              <a:rPr lang="en-US" dirty="0"/>
            </a:br>
            <a:br>
              <a:rPr lang="en-US" dirty="0"/>
            </a:b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):_</a:t>
            </a:r>
            <a:r>
              <a:rPr lang="en-US" dirty="0" err="1">
                <a:latin typeface="Courier" charset="0"/>
                <a:ea typeface="Courier" charset="0"/>
                <a:cs typeface="Courier" charset="0"/>
              </a:rPr>
              <a:t>num</a:t>
            </a:r>
            <a:r>
              <a:rPr lang="en-US" dirty="0">
                <a:latin typeface="Courier" charset="0"/>
                <a:ea typeface="Courier" charset="0"/>
                <a:cs typeface="Courier" charset="0"/>
              </a:rPr>
              <a:t>{</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cxnSp>
        <p:nvCxnSpPr>
          <p:cNvPr id="21" name="Straight Connector 20"/>
          <p:cNvCxnSpPr>
            <a:cxnSpLocks/>
          </p:cNvCxnSpPr>
          <p:nvPr/>
        </p:nvCxnSpPr>
        <p:spPr>
          <a:xfrm>
            <a:off x="3286030" y="2590800"/>
            <a:ext cx="990600" cy="323364"/>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a:xfrm flipH="1">
            <a:off x="2676430" y="2590800"/>
            <a:ext cx="609600" cy="323364"/>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48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Writing</a:t>
            </a:r>
          </a:p>
        </p:txBody>
      </p:sp>
      <p:sp>
        <p:nvSpPr>
          <p:cNvPr id="3" name="Content Placeholder 2"/>
          <p:cNvSpPr>
            <a:spLocks noGrp="1"/>
          </p:cNvSpPr>
          <p:nvPr>
            <p:ph idx="1"/>
          </p:nvPr>
        </p:nvSpPr>
        <p:spPr/>
        <p:txBody>
          <a:bodyPr/>
          <a:lstStyle/>
          <a:p>
            <a:pPr marL="0" indent="0">
              <a:buNone/>
            </a:pPr>
            <a:r>
              <a:rPr lang="en-US" dirty="0"/>
              <a:t>You can also write normal code in a constructor, but this is unusual. You should only do it if you need to do a complicated calculation.</a:t>
            </a:r>
            <a:br>
              <a:rPr lang="en-US" dirty="0"/>
            </a:br>
            <a:br>
              <a:rPr lang="en-US" dirty="0"/>
            </a:b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days)</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sum=0;</a:t>
            </a:r>
            <a:br>
              <a:rPr lang="en-US" dirty="0">
                <a:latin typeface="Courier" charset="0"/>
                <a:ea typeface="Courier" charset="0"/>
                <a:cs typeface="Courier" charset="0"/>
              </a:rPr>
            </a:br>
            <a:r>
              <a:rPr lang="en-US" dirty="0">
                <a:latin typeface="Courier" charset="0"/>
                <a:ea typeface="Courier" charset="0"/>
                <a:cs typeface="Courier" charset="0"/>
              </a:rPr>
              <a:t>    for(</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=0;i&lt;</a:t>
            </a:r>
            <a:r>
              <a:rPr lang="en-US" dirty="0" err="1">
                <a:latin typeface="Courier" charset="0"/>
                <a:ea typeface="Courier" charset="0"/>
                <a:cs typeface="Courier" charset="0"/>
              </a:rPr>
              <a:t>num</a:t>
            </a:r>
            <a:r>
              <a:rPr lang="en-US" dirty="0">
                <a:latin typeface="Courier" charset="0"/>
                <a:ea typeface="Courier" charset="0"/>
                <a:cs typeface="Courier" charset="0"/>
              </a:rPr>
              <a:t>;++</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sum +=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 = sum;</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Tree>
    <p:extLst>
      <p:ext uri="{BB962C8B-B14F-4D97-AF65-F5344CB8AC3E}">
        <p14:creationId xmlns:p14="http://schemas.microsoft.com/office/powerpoint/2010/main" val="329118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Calling</a:t>
            </a:r>
          </a:p>
        </p:txBody>
      </p:sp>
      <p:sp>
        <p:nvSpPr>
          <p:cNvPr id="3" name="Content Placeholder 2"/>
          <p:cNvSpPr>
            <a:spLocks noGrp="1"/>
          </p:cNvSpPr>
          <p:nvPr>
            <p:ph idx="1"/>
          </p:nvPr>
        </p:nvSpPr>
        <p:spPr/>
        <p:txBody>
          <a:bodyPr/>
          <a:lstStyle/>
          <a:p>
            <a:pPr marL="0" indent="0">
              <a:buNone/>
            </a:pPr>
            <a:r>
              <a:rPr lang="en-US" dirty="0"/>
              <a:t>If a constructor takes parameters, then call it by passing its arguments at the end of a variable declaration.</a:t>
            </a:r>
          </a:p>
          <a:p>
            <a:pPr marL="0" indent="0">
              <a:buNone/>
            </a:pPr>
            <a:r>
              <a:rPr lang="en-US" dirty="0">
                <a:latin typeface="Courier" charset="0"/>
                <a:ea typeface="Courier" charset="0"/>
                <a:cs typeface="Courier" charset="0"/>
              </a:rPr>
              <a:t>Bats bb1{37};</a:t>
            </a:r>
          </a:p>
          <a:p>
            <a:pPr marL="0" indent="0">
              <a:buNone/>
            </a:pPr>
            <a:r>
              <a:rPr lang="en-US" dirty="0"/>
              <a:t>Above, </a:t>
            </a:r>
            <a:r>
              <a:rPr lang="en-US" dirty="0">
                <a:latin typeface="Courier" charset="0"/>
                <a:ea typeface="Courier" charset="0"/>
                <a:cs typeface="Courier" charset="0"/>
              </a:rPr>
              <a:t>_</a:t>
            </a:r>
            <a:r>
              <a:rPr lang="en-US" dirty="0" err="1">
                <a:latin typeface="Courier" charset="0"/>
                <a:ea typeface="Courier" charset="0"/>
                <a:cs typeface="Courier" charset="0"/>
              </a:rPr>
              <a:t>num</a:t>
            </a:r>
            <a:r>
              <a:rPr lang="en-US" dirty="0"/>
              <a:t> is now initialized, and </a:t>
            </a:r>
            <a:r>
              <a:rPr lang="en-US" dirty="0">
                <a:latin typeface="Courier" charset="0"/>
                <a:ea typeface="Courier" charset="0"/>
                <a:cs typeface="Courier" charset="0"/>
              </a:rPr>
              <a:t>sighting</a:t>
            </a:r>
            <a:r>
              <a:rPr lang="en-US" dirty="0"/>
              <a:t> may be called.</a:t>
            </a:r>
          </a:p>
          <a:p>
            <a:pPr marL="0" indent="0">
              <a:buNone/>
            </a:pPr>
            <a:r>
              <a:rPr lang="en-US" dirty="0"/>
              <a:t>Recall that we have written similar variable declarations before, and the passed values were </a:t>
            </a:r>
            <a:r>
              <a:rPr lang="en-US" b="1" dirty="0"/>
              <a:t>constructor arguments</a:t>
            </a:r>
            <a:r>
              <a:rPr lang="en-US" dirty="0"/>
              <a:t>.</a:t>
            </a:r>
          </a:p>
          <a:p>
            <a:pPr marL="0" indent="0">
              <a:buNone/>
            </a:pPr>
            <a:r>
              <a:rPr lang="en-US" dirty="0">
                <a:latin typeface="Courier" charset="0"/>
                <a:ea typeface="Courier" charset="0"/>
                <a:cs typeface="Courier" charset="0"/>
              </a:rPr>
              <a:t>vector&lt;string&gt; </a:t>
            </a:r>
            <a:r>
              <a:rPr lang="en-US" dirty="0" err="1">
                <a:latin typeface="Courier" charset="0"/>
                <a:ea typeface="Courier" charset="0"/>
                <a:cs typeface="Courier" charset="0"/>
              </a:rPr>
              <a:t>vvs</a:t>
            </a:r>
            <a:r>
              <a:rPr lang="en-US" dirty="0">
                <a:latin typeface="Courier" charset="0"/>
                <a:ea typeface="Courier" charset="0"/>
                <a:cs typeface="Courier" charset="0"/>
              </a:rPr>
              <a:t>(12, "perspicacious");</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string line;</a:t>
            </a:r>
            <a:br>
              <a:rPr lang="en-US" dirty="0">
                <a:latin typeface="Courier" charset="0"/>
                <a:ea typeface="Courier" charset="0"/>
                <a:cs typeface="Courier" charset="0"/>
              </a:rPr>
            </a:br>
            <a:r>
              <a:rPr lang="en-US" dirty="0" err="1">
                <a:latin typeface="Courier" charset="0"/>
                <a:ea typeface="Courier" charset="0"/>
                <a:cs typeface="Courier" charset="0"/>
              </a:rPr>
              <a:t>getline</a:t>
            </a:r>
            <a:r>
              <a:rPr lang="en-US" dirty="0">
                <a:latin typeface="Courier" charset="0"/>
                <a:ea typeface="Courier" charset="0"/>
                <a:cs typeface="Courier" charset="0"/>
              </a:rPr>
              <a:t>(</a:t>
            </a:r>
            <a:r>
              <a:rPr lang="en-US" dirty="0" err="1">
                <a:latin typeface="Courier" charset="0"/>
                <a:ea typeface="Courier" charset="0"/>
                <a:cs typeface="Courier" charset="0"/>
              </a:rPr>
              <a:t>cin</a:t>
            </a:r>
            <a:r>
              <a:rPr lang="en-US" dirty="0">
                <a:latin typeface="Courier" charset="0"/>
                <a:ea typeface="Courier" charset="0"/>
                <a:cs typeface="Courier" charset="0"/>
              </a:rPr>
              <a:t>, line);</a:t>
            </a:r>
            <a:br>
              <a:rPr lang="en-US" dirty="0">
                <a:latin typeface="Courier" charset="0"/>
                <a:ea typeface="Courier" charset="0"/>
                <a:cs typeface="Courier" charset="0"/>
              </a:rPr>
            </a:br>
            <a:r>
              <a:rPr lang="en-US" dirty="0" err="1">
                <a:latin typeface="Courier" charset="0"/>
                <a:ea typeface="Courier" charset="0"/>
                <a:cs typeface="Courier" charset="0"/>
              </a:rPr>
              <a:t>istringstream</a:t>
            </a:r>
            <a:r>
              <a:rPr lang="en-US" dirty="0">
                <a:latin typeface="Courier" charset="0"/>
                <a:ea typeface="Courier" charset="0"/>
                <a:cs typeface="Courier" charset="0"/>
              </a:rPr>
              <a:t> </a:t>
            </a:r>
            <a:r>
              <a:rPr lang="en-US" dirty="0" err="1">
                <a:latin typeface="Courier" charset="0"/>
                <a:ea typeface="Courier" charset="0"/>
                <a:cs typeface="Courier" charset="0"/>
              </a:rPr>
              <a:t>iss</a:t>
            </a:r>
            <a:r>
              <a:rPr lang="en-US" dirty="0">
                <a:latin typeface="Courier" charset="0"/>
                <a:ea typeface="Courier" charset="0"/>
                <a:cs typeface="Courier" charset="0"/>
              </a:rPr>
              <a:t>{line};</a:t>
            </a:r>
          </a:p>
        </p:txBody>
      </p:sp>
      <p:sp>
        <p:nvSpPr>
          <p:cNvPr id="4" name="TextBox 3"/>
          <p:cNvSpPr txBox="1"/>
          <p:nvPr/>
        </p:nvSpPr>
        <p:spPr>
          <a:xfrm>
            <a:off x="4495800" y="5257800"/>
            <a:ext cx="1600200" cy="584775"/>
          </a:xfrm>
          <a:prstGeom prst="rect">
            <a:avLst/>
          </a:prstGeom>
          <a:noFill/>
        </p:spPr>
        <p:txBody>
          <a:bodyPr wrap="square" rtlCol="0">
            <a:spAutoFit/>
          </a:bodyPr>
          <a:lstStyle/>
          <a:p>
            <a:r>
              <a:rPr lang="en-US" sz="1600">
                <a:solidFill>
                  <a:srgbClr val="C00000"/>
                </a:solidFill>
              </a:rPr>
              <a:t>Constructor arguments</a:t>
            </a:r>
            <a:endParaRPr lang="en-US" sz="1600" dirty="0">
              <a:solidFill>
                <a:srgbClr val="C00000"/>
              </a:solidFill>
            </a:endParaRPr>
          </a:p>
        </p:txBody>
      </p:sp>
      <p:cxnSp>
        <p:nvCxnSpPr>
          <p:cNvPr id="5" name="Straight Connector 4"/>
          <p:cNvCxnSpPr/>
          <p:nvPr/>
        </p:nvCxnSpPr>
        <p:spPr>
          <a:xfrm flipH="1" flipV="1">
            <a:off x="3733800" y="5105400"/>
            <a:ext cx="762000" cy="2286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029200" y="4800600"/>
            <a:ext cx="152400" cy="457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962400" y="5486400"/>
            <a:ext cx="5334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810000" y="5486400"/>
            <a:ext cx="152400"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3657600" y="4800600"/>
            <a:ext cx="762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867400" y="5663382"/>
            <a:ext cx="2209800" cy="400110"/>
          </a:xfrm>
          <a:prstGeom prst="rect">
            <a:avLst/>
          </a:prstGeom>
          <a:noFill/>
        </p:spPr>
        <p:txBody>
          <a:bodyPr wrap="square" rtlCol="0">
            <a:spAutoFit/>
          </a:bodyPr>
          <a:lstStyle/>
          <a:p>
            <a:r>
              <a:rPr lang="en-US" sz="2000" dirty="0">
                <a:solidFill>
                  <a:schemeClr val="tx1">
                    <a:lumMod val="65000"/>
                    <a:lumOff val="35000"/>
                  </a:schemeClr>
                </a:solidFill>
                <a:latin typeface="Courier" charset="0"/>
                <a:ea typeface="Courier" charset="0"/>
                <a:cs typeface="Courier" charset="0"/>
              </a:rPr>
              <a:t>Bats bb1(37);</a:t>
            </a:r>
          </a:p>
        </p:txBody>
      </p:sp>
      <p:cxnSp>
        <p:nvCxnSpPr>
          <p:cNvPr id="12" name="Straight Connector 11"/>
          <p:cNvCxnSpPr/>
          <p:nvPr/>
        </p:nvCxnSpPr>
        <p:spPr>
          <a:xfrm>
            <a:off x="5791200" y="5486400"/>
            <a:ext cx="14478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239000" y="5486400"/>
            <a:ext cx="152400"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41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Multiple Constructors [1/2]</a:t>
            </a:r>
          </a:p>
        </p:txBody>
      </p:sp>
      <p:sp>
        <p:nvSpPr>
          <p:cNvPr id="3" name="Content Placeholder 2"/>
          <p:cNvSpPr>
            <a:spLocks noGrp="1"/>
          </p:cNvSpPr>
          <p:nvPr>
            <p:ph idx="1"/>
          </p:nvPr>
        </p:nvSpPr>
        <p:spPr/>
        <p:txBody>
          <a:bodyPr/>
          <a:lstStyle/>
          <a:p>
            <a:pPr marL="0" indent="0">
              <a:buNone/>
            </a:pPr>
            <a:r>
              <a:rPr lang="en-US" dirty="0"/>
              <a:t>A class can have multiple constructors. The only requirement is that no two constructors have the same types and number of parameters. Which constructor is called depends on the types and number of constructor arguments passed.</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):_</a:t>
            </a:r>
            <a:r>
              <a:rPr lang="en-US" dirty="0" err="1">
                <a:latin typeface="Courier" charset="0"/>
                <a:ea typeface="Courier" charset="0"/>
                <a:cs typeface="Courier" charset="0"/>
              </a:rPr>
              <a:t>num</a:t>
            </a:r>
            <a:r>
              <a:rPr lang="en-US" dirty="0">
                <a:latin typeface="Courier" charset="0"/>
                <a:ea typeface="Courier" charset="0"/>
                <a:cs typeface="Courier" charset="0"/>
              </a:rPr>
              <a:t>{</a:t>
            </a:r>
            <a:r>
              <a:rPr lang="en-US" dirty="0" err="1">
                <a:latin typeface="Courier" charset="0"/>
                <a:ea typeface="Courier" charset="0"/>
                <a:cs typeface="Courier" charset="0"/>
              </a:rPr>
              <a:t>num</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Bats(</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numBigBats</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numLittleBats</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a:t>
            </a:r>
            <a:r>
              <a:rPr lang="en-US" dirty="0" err="1">
                <a:latin typeface="Courier" charset="0"/>
                <a:ea typeface="Courier" charset="0"/>
                <a:cs typeface="Courier" charset="0"/>
              </a:rPr>
              <a:t>num</a:t>
            </a:r>
            <a:r>
              <a:rPr lang="en-US" dirty="0">
                <a:latin typeface="Courier" charset="0"/>
                <a:ea typeface="Courier" charset="0"/>
                <a:cs typeface="Courier" charset="0"/>
              </a:rPr>
              <a:t>{</a:t>
            </a:r>
            <a:r>
              <a:rPr lang="en-US" dirty="0" err="1">
                <a:latin typeface="Courier" charset="0"/>
                <a:ea typeface="Courier" charset="0"/>
                <a:cs typeface="Courier" charset="0"/>
              </a:rPr>
              <a:t>numBigBats</a:t>
            </a:r>
            <a:r>
              <a:rPr lang="en-US" dirty="0">
                <a:latin typeface="Courier" charset="0"/>
                <a:ea typeface="Courier" charset="0"/>
                <a:cs typeface="Courier" charset="0"/>
              </a:rPr>
              <a:t> + </a:t>
            </a:r>
            <a:r>
              <a:rPr lang="en-US" dirty="0" err="1">
                <a:latin typeface="Courier" charset="0"/>
                <a:ea typeface="Courier" charset="0"/>
                <a:cs typeface="Courier" charset="0"/>
              </a:rPr>
              <a:t>numLittleBats</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p:txBody>
      </p:sp>
      <p:sp>
        <p:nvSpPr>
          <p:cNvPr id="4" name="Content Placeholder 2"/>
          <p:cNvSpPr txBox="1">
            <a:spLocks/>
          </p:cNvSpPr>
          <p:nvPr/>
        </p:nvSpPr>
        <p:spPr>
          <a:xfrm>
            <a:off x="4495800" y="3124200"/>
            <a:ext cx="2209800" cy="358590"/>
          </a:xfrm>
          <a:prstGeom prst="rect">
            <a:avLst/>
          </a:prstGeom>
          <a:ln w="15875">
            <a:solidFill>
              <a:srgbClr val="989898"/>
            </a:solidFill>
          </a:ln>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a:latin typeface="Courier" charset="0"/>
                <a:ea typeface="Courier" charset="0"/>
                <a:cs typeface="Courier" charset="0"/>
              </a:rPr>
              <a:t>Bats bb1{37};</a:t>
            </a:r>
          </a:p>
        </p:txBody>
      </p:sp>
      <p:cxnSp>
        <p:nvCxnSpPr>
          <p:cNvPr id="5" name="Straight Connector 4"/>
          <p:cNvCxnSpPr/>
          <p:nvPr/>
        </p:nvCxnSpPr>
        <p:spPr>
          <a:xfrm flipH="1">
            <a:off x="3276600" y="3429000"/>
            <a:ext cx="1066800" cy="304800"/>
          </a:xfrm>
          <a:prstGeom prst="line">
            <a:avLst/>
          </a:prstGeom>
          <a:ln w="15875">
            <a:solidFill>
              <a:srgbClr val="C00000"/>
            </a:solidFill>
            <a:prstDash val="sysDot"/>
            <a:tailEnd type="stealth"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3581400" y="4419600"/>
            <a:ext cx="762000" cy="457200"/>
          </a:xfrm>
          <a:prstGeom prst="line">
            <a:avLst/>
          </a:prstGeom>
          <a:ln w="15875">
            <a:solidFill>
              <a:srgbClr val="C00000"/>
            </a:solidFill>
            <a:prstDash val="sysDot"/>
            <a:tailEnd type="stealth" w="lg" len="lg"/>
          </a:ln>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4495800" y="4038600"/>
            <a:ext cx="2667000" cy="381000"/>
          </a:xfrm>
          <a:prstGeom prst="rect">
            <a:avLst/>
          </a:prstGeom>
          <a:ln w="15875">
            <a:solidFill>
              <a:srgbClr val="989898"/>
            </a:solidFill>
          </a:ln>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a:latin typeface="Courier" charset="0"/>
                <a:ea typeface="Courier" charset="0"/>
                <a:cs typeface="Courier" charset="0"/>
              </a:rPr>
              <a:t>Bats bb2{3, 34};</a:t>
            </a:r>
          </a:p>
        </p:txBody>
      </p:sp>
    </p:spTree>
    <p:extLst>
      <p:ext uri="{BB962C8B-B14F-4D97-AF65-F5344CB8AC3E}">
        <p14:creationId xmlns:p14="http://schemas.microsoft.com/office/powerpoint/2010/main" val="192282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Multiple Constructors [2/2]</a:t>
            </a:r>
          </a:p>
        </p:txBody>
      </p:sp>
      <p:sp>
        <p:nvSpPr>
          <p:cNvPr id="3" name="Content Placeholder 2"/>
          <p:cNvSpPr>
            <a:spLocks noGrp="1"/>
          </p:cNvSpPr>
          <p:nvPr>
            <p:ph idx="1"/>
          </p:nvPr>
        </p:nvSpPr>
        <p:spPr/>
        <p:txBody>
          <a:bodyPr/>
          <a:lstStyle/>
          <a:p>
            <a:pPr marL="0" indent="0">
              <a:buNone/>
            </a:pPr>
            <a:r>
              <a:rPr lang="en-US" dirty="0"/>
              <a:t>We can also write a constructor that takes no parameters; this is the class’s </a:t>
            </a:r>
            <a:r>
              <a:rPr lang="en-US" b="1" dirty="0"/>
              <a:t>default constructor</a:t>
            </a:r>
            <a:r>
              <a:rPr lang="en-US" dirty="0"/>
              <a:t>.</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Bats():_</a:t>
            </a:r>
            <a:r>
              <a:rPr lang="en-US" dirty="0" err="1">
                <a:latin typeface="Courier" charset="0"/>
                <a:ea typeface="Courier" charset="0"/>
                <a:cs typeface="Courier" charset="0"/>
              </a:rPr>
              <a:t>num</a:t>
            </a:r>
            <a:r>
              <a:rPr lang="en-US" dirty="0">
                <a:latin typeface="Courier" charset="0"/>
                <a:ea typeface="Courier" charset="0"/>
                <a:cs typeface="Courier" charset="0"/>
              </a:rPr>
              <a:t>{0} {</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a:p>
            <a:pPr marL="0" indent="0">
              <a:buNone/>
            </a:pPr>
            <a:r>
              <a:rPr lang="en-US" dirty="0"/>
              <a:t>A default constructor is called differently from other constructors. We simply declare a variable without constructor arguments. There are no parentheses or braces.</a:t>
            </a:r>
          </a:p>
          <a:p>
            <a:pPr marL="0" indent="0">
              <a:buNone/>
            </a:pPr>
            <a:r>
              <a:rPr lang="en-US" dirty="0">
                <a:latin typeface="Courier" charset="0"/>
                <a:ea typeface="Courier" charset="0"/>
                <a:cs typeface="Courier" charset="0"/>
              </a:rPr>
              <a:t>Bats bb3;  // Calls default constructor</a:t>
            </a:r>
          </a:p>
        </p:txBody>
      </p:sp>
      <p:cxnSp>
        <p:nvCxnSpPr>
          <p:cNvPr id="4" name="Straight Connector 3"/>
          <p:cNvCxnSpPr/>
          <p:nvPr/>
        </p:nvCxnSpPr>
        <p:spPr>
          <a:xfrm flipH="1" flipV="1">
            <a:off x="304800" y="4953000"/>
            <a:ext cx="228600" cy="685800"/>
          </a:xfrm>
          <a:prstGeom prst="line">
            <a:avLst/>
          </a:prstGeom>
          <a:ln w="15875">
            <a:solidFill>
              <a:srgbClr val="C00000"/>
            </a:solidFill>
            <a:prstDash val="sysDot"/>
            <a:tailEnd type="none"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04800" y="3962400"/>
            <a:ext cx="0" cy="990600"/>
          </a:xfrm>
          <a:prstGeom prst="line">
            <a:avLst/>
          </a:prstGeom>
          <a:ln w="15875">
            <a:solidFill>
              <a:srgbClr val="C00000"/>
            </a:solidFill>
            <a:prstDash val="sysDot"/>
            <a:tail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4800" y="3429000"/>
            <a:ext cx="762000" cy="533400"/>
          </a:xfrm>
          <a:prstGeom prst="line">
            <a:avLst/>
          </a:prstGeom>
          <a:ln w="15875">
            <a:solidFill>
              <a:srgbClr val="C00000"/>
            </a:solidFill>
            <a:prstDash val="sysDot"/>
            <a:tailEnd type="stealth" w="lg" len="lg"/>
          </a:ln>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501724" y="5719482"/>
            <a:ext cx="1524000" cy="358590"/>
          </a:xfrm>
          <a:prstGeom prst="rect">
            <a:avLst/>
          </a:prstGeom>
          <a:ln w="15875">
            <a:solidFill>
              <a:srgbClr val="989898"/>
            </a:solidFill>
          </a:ln>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endParaRPr lang="en-US" dirty="0">
              <a:latin typeface="Courier" charset="0"/>
              <a:ea typeface="Courier" charset="0"/>
              <a:cs typeface="Courier" charset="0"/>
            </a:endParaRPr>
          </a:p>
        </p:txBody>
      </p:sp>
      <p:sp>
        <p:nvSpPr>
          <p:cNvPr id="10" name="Left Brace 9"/>
          <p:cNvSpPr/>
          <p:nvPr/>
        </p:nvSpPr>
        <p:spPr>
          <a:xfrm rot="10800000">
            <a:off x="3352800" y="3124200"/>
            <a:ext cx="228600" cy="9906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581400" y="3429000"/>
            <a:ext cx="2362200" cy="338554"/>
          </a:xfrm>
          <a:prstGeom prst="rect">
            <a:avLst/>
          </a:prstGeom>
          <a:noFill/>
        </p:spPr>
        <p:txBody>
          <a:bodyPr wrap="square" rtlCol="0">
            <a:spAutoFit/>
          </a:bodyPr>
          <a:lstStyle/>
          <a:p>
            <a:r>
              <a:rPr lang="en-US" sz="1600">
                <a:solidFill>
                  <a:srgbClr val="C00000"/>
                </a:solidFill>
              </a:rPr>
              <a:t>Default </a:t>
            </a:r>
            <a:r>
              <a:rPr lang="en-US" sz="1600" dirty="0">
                <a:solidFill>
                  <a:srgbClr val="C00000"/>
                </a:solidFill>
              </a:rPr>
              <a:t>constructor</a:t>
            </a:r>
          </a:p>
        </p:txBody>
      </p:sp>
    </p:spTree>
    <p:extLst>
      <p:ext uri="{BB962C8B-B14F-4D97-AF65-F5344CB8AC3E}">
        <p14:creationId xmlns:p14="http://schemas.microsoft.com/office/powerpoint/2010/main" val="199207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Notes [1/3]</a:t>
            </a:r>
          </a:p>
        </p:txBody>
      </p:sp>
      <p:sp>
        <p:nvSpPr>
          <p:cNvPr id="3" name="Content Placeholder 2"/>
          <p:cNvSpPr>
            <a:spLocks noGrp="1"/>
          </p:cNvSpPr>
          <p:nvPr>
            <p:ph idx="1"/>
          </p:nvPr>
        </p:nvSpPr>
        <p:spPr/>
        <p:txBody>
          <a:bodyPr/>
          <a:lstStyle/>
          <a:p>
            <a:pPr marL="0" indent="0">
              <a:buNone/>
            </a:pPr>
            <a:r>
              <a:rPr lang="en-US" dirty="0"/>
              <a:t>When declaring a default-constructed variable, it is important to leave off the parentheses, or your code may do something very different from what you expect.</a:t>
            </a:r>
          </a:p>
          <a:p>
            <a:pPr marL="0" indent="0">
              <a:buNone/>
            </a:pPr>
            <a:br>
              <a:rPr lang="en-US" dirty="0">
                <a:latin typeface="Courier" charset="0"/>
                <a:ea typeface="Courier" charset="0"/>
                <a:cs typeface="Courier" charset="0"/>
              </a:rPr>
            </a:br>
            <a:r>
              <a:rPr lang="en-US" dirty="0">
                <a:latin typeface="Courier" charset="0"/>
                <a:ea typeface="Courier" charset="0"/>
                <a:cs typeface="Courier" charset="0"/>
              </a:rPr>
              <a:t>Bats bb3;</a:t>
            </a:r>
            <a:br>
              <a:rPr lang="en-US" dirty="0">
                <a:latin typeface="Courier" charset="0"/>
                <a:ea typeface="Courier" charset="0"/>
                <a:cs typeface="Courier" charset="0"/>
              </a:rPr>
            </a:b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Bats bb4();</a:t>
            </a:r>
            <a:br>
              <a:rPr lang="en-US" dirty="0">
                <a:latin typeface="Courier" charset="0"/>
                <a:ea typeface="Courier" charset="0"/>
                <a:cs typeface="Courier" charset="0"/>
              </a:rPr>
            </a:br>
            <a:br>
              <a:rPr lang="en-US" dirty="0">
                <a:latin typeface="Courier" charset="0"/>
                <a:ea typeface="Courier" charset="0"/>
                <a:cs typeface="Courier" charset="0"/>
              </a:rPr>
            </a:br>
            <a:br>
              <a:rPr lang="en-US" dirty="0">
                <a:latin typeface="Courier" charset="0"/>
                <a:ea typeface="Courier" charset="0"/>
                <a:cs typeface="Courier" charset="0"/>
              </a:rPr>
            </a:br>
            <a:br>
              <a:rPr lang="en-US" dirty="0">
                <a:latin typeface="Courier" charset="0"/>
                <a:ea typeface="Courier" charset="0"/>
                <a:cs typeface="Courier" charset="0"/>
              </a:rPr>
            </a:b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Bats bb5{};</a:t>
            </a:r>
          </a:p>
        </p:txBody>
      </p:sp>
      <p:sp>
        <p:nvSpPr>
          <p:cNvPr id="4" name="TextBox 3"/>
          <p:cNvSpPr txBox="1"/>
          <p:nvPr/>
        </p:nvSpPr>
        <p:spPr>
          <a:xfrm>
            <a:off x="3505200" y="2819400"/>
            <a:ext cx="4800600" cy="830997"/>
          </a:xfrm>
          <a:prstGeom prst="rect">
            <a:avLst/>
          </a:prstGeom>
          <a:noFill/>
        </p:spPr>
        <p:txBody>
          <a:bodyPr wrap="square" rtlCol="0">
            <a:spAutoFit/>
          </a:bodyPr>
          <a:lstStyle/>
          <a:p>
            <a:r>
              <a:rPr lang="en-US" sz="1600" dirty="0">
                <a:solidFill>
                  <a:srgbClr val="C00000"/>
                </a:solidFill>
              </a:rPr>
              <a:t>This is a </a:t>
            </a:r>
            <a:r>
              <a:rPr lang="en-US" sz="1600" b="1" dirty="0">
                <a:solidFill>
                  <a:srgbClr val="C00000"/>
                </a:solidFill>
              </a:rPr>
              <a:t>variable declaration</a:t>
            </a:r>
            <a:r>
              <a:rPr lang="en-US" sz="1600" dirty="0">
                <a:solidFill>
                  <a:srgbClr val="C00000"/>
                </a:solidFill>
              </a:rPr>
              <a:t> for a variable </a:t>
            </a:r>
            <a:r>
              <a:rPr lang="en-US" sz="1600" dirty="0">
                <a:solidFill>
                  <a:srgbClr val="C00000"/>
                </a:solidFill>
                <a:latin typeface="Courier" charset="0"/>
                <a:ea typeface="Courier" charset="0"/>
                <a:cs typeface="Courier" charset="0"/>
              </a:rPr>
              <a:t>bb3</a:t>
            </a:r>
            <a:r>
              <a:rPr lang="en-US" sz="1600" dirty="0">
                <a:solidFill>
                  <a:srgbClr val="C00000"/>
                </a:solidFill>
              </a:rPr>
              <a:t>, of type </a:t>
            </a:r>
            <a:r>
              <a:rPr lang="en-US" sz="1600" dirty="0">
                <a:solidFill>
                  <a:srgbClr val="C00000"/>
                </a:solidFill>
                <a:latin typeface="Courier" charset="0"/>
                <a:ea typeface="Courier" charset="0"/>
                <a:cs typeface="Courier" charset="0"/>
              </a:rPr>
              <a:t>Bats</a:t>
            </a:r>
            <a:r>
              <a:rPr lang="en-US" sz="1600" dirty="0">
                <a:solidFill>
                  <a:srgbClr val="C00000"/>
                </a:solidFill>
              </a:rPr>
              <a:t>. It will be initialized with a default-constructor call.</a:t>
            </a:r>
            <a:r>
              <a:rPr lang="en-US" sz="1600" dirty="0">
                <a:solidFill>
                  <a:srgbClr val="C00000"/>
                </a:solidFill>
                <a:latin typeface="Courier"/>
              </a:rPr>
              <a:t> </a:t>
            </a:r>
            <a:endParaRPr lang="en-US" sz="1600" dirty="0">
              <a:solidFill>
                <a:srgbClr val="C00000"/>
              </a:solidFill>
            </a:endParaRPr>
          </a:p>
        </p:txBody>
      </p:sp>
      <p:cxnSp>
        <p:nvCxnSpPr>
          <p:cNvPr id="5" name="Straight Connector 4"/>
          <p:cNvCxnSpPr/>
          <p:nvPr/>
        </p:nvCxnSpPr>
        <p:spPr>
          <a:xfrm flipH="1">
            <a:off x="2057400" y="3048000"/>
            <a:ext cx="1447800"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05200" y="3962400"/>
            <a:ext cx="4800600" cy="2062103"/>
          </a:xfrm>
          <a:prstGeom prst="rect">
            <a:avLst/>
          </a:prstGeom>
          <a:noFill/>
        </p:spPr>
        <p:txBody>
          <a:bodyPr wrap="square" rtlCol="0">
            <a:spAutoFit/>
          </a:bodyPr>
          <a:lstStyle/>
          <a:p>
            <a:r>
              <a:rPr lang="en-US" sz="1600" dirty="0">
                <a:solidFill>
                  <a:srgbClr val="C00000"/>
                </a:solidFill>
              </a:rPr>
              <a:t>This is a </a:t>
            </a:r>
            <a:r>
              <a:rPr lang="en-US" sz="1600" b="1" dirty="0">
                <a:solidFill>
                  <a:srgbClr val="C00000"/>
                </a:solidFill>
              </a:rPr>
              <a:t>function prototype</a:t>
            </a:r>
            <a:r>
              <a:rPr lang="en-US" sz="1600" dirty="0">
                <a:solidFill>
                  <a:srgbClr val="C00000"/>
                </a:solidFill>
              </a:rPr>
              <a:t> for a function </a:t>
            </a:r>
            <a:r>
              <a:rPr lang="en-US" sz="1600" dirty="0">
                <a:solidFill>
                  <a:srgbClr val="C00000"/>
                </a:solidFill>
                <a:latin typeface="Courier" charset="0"/>
                <a:ea typeface="Courier" charset="0"/>
                <a:cs typeface="Courier" charset="0"/>
              </a:rPr>
              <a:t>bb4</a:t>
            </a:r>
            <a:r>
              <a:rPr lang="en-US" sz="1600" dirty="0">
                <a:solidFill>
                  <a:srgbClr val="C00000"/>
                </a:solidFill>
              </a:rPr>
              <a:t>, with no parameters and return type </a:t>
            </a:r>
            <a:r>
              <a:rPr lang="en-US" sz="1600" dirty="0">
                <a:solidFill>
                  <a:srgbClr val="C00000"/>
                </a:solidFill>
                <a:latin typeface="Courier" charset="0"/>
                <a:ea typeface="Courier" charset="0"/>
                <a:cs typeface="Courier" charset="0"/>
              </a:rPr>
              <a:t>Bats</a:t>
            </a:r>
            <a:r>
              <a:rPr lang="en-US" sz="1600" dirty="0">
                <a:solidFill>
                  <a:srgbClr val="C00000"/>
                </a:solidFill>
              </a:rPr>
              <a:t>. This is called the “most vexing parse”.</a:t>
            </a:r>
            <a:br>
              <a:rPr lang="en-US" sz="1600" dirty="0">
                <a:solidFill>
                  <a:srgbClr val="C00000"/>
                </a:solidFill>
              </a:rPr>
            </a:br>
            <a:endParaRPr lang="en-US" sz="1600" dirty="0">
              <a:solidFill>
                <a:srgbClr val="C00000"/>
              </a:solidFill>
            </a:endParaRPr>
          </a:p>
          <a:p>
            <a:r>
              <a:rPr lang="en-US" sz="1600" dirty="0">
                <a:solidFill>
                  <a:srgbClr val="C00000"/>
                </a:solidFill>
              </a:rPr>
              <a:t>A </a:t>
            </a:r>
            <a:r>
              <a:rPr lang="en-US" sz="1600" b="1" dirty="0">
                <a:solidFill>
                  <a:srgbClr val="C00000"/>
                </a:solidFill>
              </a:rPr>
              <a:t>function definition</a:t>
            </a:r>
            <a:r>
              <a:rPr lang="en-US" sz="1600" dirty="0">
                <a:solidFill>
                  <a:srgbClr val="C00000"/>
                </a:solidFill>
              </a:rPr>
              <a:t> for the same function:</a:t>
            </a:r>
            <a:br>
              <a:rPr lang="en-US" sz="1600" dirty="0">
                <a:solidFill>
                  <a:srgbClr val="C00000"/>
                </a:solidFill>
              </a:rPr>
            </a:br>
            <a:r>
              <a:rPr lang="en-US" sz="1600" dirty="0">
                <a:solidFill>
                  <a:srgbClr val="C00000"/>
                </a:solidFill>
                <a:latin typeface="Courier" charset="0"/>
                <a:ea typeface="Courier" charset="0"/>
                <a:cs typeface="Courier" charset="0"/>
              </a:rPr>
              <a:t>Bats bb4() {</a:t>
            </a:r>
            <a:br>
              <a:rPr lang="en-US" sz="1600" dirty="0">
                <a:solidFill>
                  <a:srgbClr val="C00000"/>
                </a:solidFill>
                <a:latin typeface="Courier" charset="0"/>
                <a:ea typeface="Courier" charset="0"/>
                <a:cs typeface="Courier" charset="0"/>
              </a:rPr>
            </a:br>
            <a:r>
              <a:rPr lang="en-US" sz="1600" dirty="0">
                <a:solidFill>
                  <a:srgbClr val="C00000"/>
                </a:solidFill>
                <a:latin typeface="Courier" charset="0"/>
                <a:ea typeface="Courier" charset="0"/>
                <a:cs typeface="Courier" charset="0"/>
              </a:rPr>
              <a:t>    </a:t>
            </a:r>
            <a:r>
              <a:rPr lang="mr-IN" sz="1600" dirty="0">
                <a:solidFill>
                  <a:srgbClr val="C00000"/>
                </a:solidFill>
                <a:latin typeface="Courier" charset="0"/>
                <a:ea typeface="Courier" charset="0"/>
                <a:cs typeface="Courier" charset="0"/>
              </a:rPr>
              <a:t>…</a:t>
            </a:r>
            <a:br>
              <a:rPr lang="en-US" sz="1600" dirty="0">
                <a:solidFill>
                  <a:srgbClr val="C00000"/>
                </a:solidFill>
                <a:latin typeface="Courier" charset="0"/>
                <a:ea typeface="Courier" charset="0"/>
                <a:cs typeface="Courier" charset="0"/>
              </a:rPr>
            </a:br>
            <a:r>
              <a:rPr lang="en-US" sz="1600" dirty="0">
                <a:solidFill>
                  <a:srgbClr val="C00000"/>
                </a:solidFill>
                <a:latin typeface="Courier" charset="0"/>
                <a:ea typeface="Courier" charset="0"/>
                <a:cs typeface="Courier" charset="0"/>
              </a:rPr>
              <a:t>}</a:t>
            </a:r>
          </a:p>
        </p:txBody>
      </p:sp>
      <p:cxnSp>
        <p:nvCxnSpPr>
          <p:cNvPr id="10" name="Straight Connector 9"/>
          <p:cNvCxnSpPr/>
          <p:nvPr/>
        </p:nvCxnSpPr>
        <p:spPr>
          <a:xfrm flipH="1">
            <a:off x="2362200" y="4114800"/>
            <a:ext cx="1143000" cy="76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4FA9506-AEE7-FA4F-AA59-B1F141D8E6EC}"/>
              </a:ext>
            </a:extLst>
          </p:cNvPr>
          <p:cNvSpPr txBox="1"/>
          <p:nvPr/>
        </p:nvSpPr>
        <p:spPr>
          <a:xfrm>
            <a:off x="4572000" y="6277267"/>
            <a:ext cx="3962400" cy="338554"/>
          </a:xfrm>
          <a:prstGeom prst="rect">
            <a:avLst/>
          </a:prstGeom>
          <a:noFill/>
        </p:spPr>
        <p:txBody>
          <a:bodyPr wrap="square" rtlCol="0">
            <a:spAutoFit/>
          </a:bodyPr>
          <a:lstStyle/>
          <a:p>
            <a:r>
              <a:rPr lang="en-US" sz="1600" dirty="0">
                <a:solidFill>
                  <a:srgbClr val="C00000"/>
                </a:solidFill>
              </a:rPr>
              <a:t>This is ok. It calls the default constructor.</a:t>
            </a:r>
          </a:p>
        </p:txBody>
      </p:sp>
      <p:cxnSp>
        <p:nvCxnSpPr>
          <p:cNvPr id="11" name="Straight Connector 10">
            <a:extLst>
              <a:ext uri="{FF2B5EF4-FFF2-40B4-BE49-F238E27FC236}">
                <a16:creationId xmlns:a16="http://schemas.microsoft.com/office/drawing/2014/main" id="{840EE0DC-BC5A-AF4E-AFFF-B22F636CC66D}"/>
              </a:ext>
            </a:extLst>
          </p:cNvPr>
          <p:cNvCxnSpPr>
            <a:cxnSpLocks/>
            <a:stCxn id="8" idx="1"/>
          </p:cNvCxnSpPr>
          <p:nvPr/>
        </p:nvCxnSpPr>
        <p:spPr>
          <a:xfrm flipH="1" flipV="1">
            <a:off x="2362200" y="6098724"/>
            <a:ext cx="2209800" cy="34782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91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Notes [2/3]</a:t>
            </a:r>
          </a:p>
        </p:txBody>
      </p:sp>
      <p:sp>
        <p:nvSpPr>
          <p:cNvPr id="3" name="Content Placeholder 2"/>
          <p:cNvSpPr>
            <a:spLocks noGrp="1"/>
          </p:cNvSpPr>
          <p:nvPr>
            <p:ph idx="1"/>
          </p:nvPr>
        </p:nvSpPr>
        <p:spPr/>
        <p:txBody>
          <a:bodyPr/>
          <a:lstStyle/>
          <a:p>
            <a:pPr marL="0" indent="0">
              <a:buNone/>
            </a:pPr>
            <a:r>
              <a:rPr lang="en-US" dirty="0"/>
              <a:t>Remember: a class can have more than one constructor. In my experience, most classes </a:t>
            </a:r>
            <a:r>
              <a:rPr lang="en-US" i="1" dirty="0"/>
              <a:t>do</a:t>
            </a:r>
            <a:r>
              <a:rPr lang="en-US" dirty="0"/>
              <a:t> have more than one. So there is no such thing as “</a:t>
            </a:r>
            <a:r>
              <a:rPr lang="en-US" i="1" dirty="0"/>
              <a:t>the</a:t>
            </a:r>
            <a:r>
              <a:rPr lang="en-US" dirty="0"/>
              <a:t> constructor”, only “</a:t>
            </a:r>
            <a:r>
              <a:rPr lang="en-US" i="1" dirty="0"/>
              <a:t>a</a:t>
            </a:r>
            <a:r>
              <a:rPr lang="en-US" dirty="0"/>
              <a:t> constructor”.</a:t>
            </a:r>
          </a:p>
        </p:txBody>
      </p:sp>
      <p:grpSp>
        <p:nvGrpSpPr>
          <p:cNvPr id="15" name="Group 14"/>
          <p:cNvGrpSpPr/>
          <p:nvPr/>
        </p:nvGrpSpPr>
        <p:grpSpPr>
          <a:xfrm>
            <a:off x="4572000" y="2971800"/>
            <a:ext cx="762000" cy="762000"/>
            <a:chOff x="3505200" y="3581400"/>
            <a:chExt cx="762000" cy="762000"/>
          </a:xfrm>
        </p:grpSpPr>
        <p:sp>
          <p:nvSpPr>
            <p:cNvPr id="12" name="Smiley Face 11"/>
            <p:cNvSpPr/>
            <p:nvPr/>
          </p:nvSpPr>
          <p:spPr>
            <a:xfrm>
              <a:off x="3505200" y="3581400"/>
              <a:ext cx="762000" cy="762000"/>
            </a:xfrm>
            <a:prstGeom prst="smileyFac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48100" y="3988808"/>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flipH="1">
            <a:off x="3200400" y="2971800"/>
            <a:ext cx="986367" cy="762000"/>
            <a:chOff x="3585633" y="3124200"/>
            <a:chExt cx="986367" cy="762000"/>
          </a:xfrm>
        </p:grpSpPr>
        <p:sp>
          <p:nvSpPr>
            <p:cNvPr id="16" name="Oval 15"/>
            <p:cNvSpPr/>
            <p:nvPr/>
          </p:nvSpPr>
          <p:spPr>
            <a:xfrm>
              <a:off x="3810000" y="3124200"/>
              <a:ext cx="762000" cy="7620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33800" y="3530600"/>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62400" y="3352800"/>
              <a:ext cx="76200" cy="76200"/>
            </a:xfrm>
            <a:prstGeom prst="ellipse">
              <a:avLst/>
            </a:prstGeom>
            <a:solidFill>
              <a:schemeClr val="tx1">
                <a:alpha val="22000"/>
              </a:schemeClr>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c 19"/>
            <p:cNvSpPr/>
            <p:nvPr/>
          </p:nvSpPr>
          <p:spPr>
            <a:xfrm>
              <a:off x="3585633" y="3673475"/>
              <a:ext cx="529542" cy="15240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5" name="Rounded Rectangular Callout 24"/>
          <p:cNvSpPr/>
          <p:nvPr/>
        </p:nvSpPr>
        <p:spPr>
          <a:xfrm flipH="1">
            <a:off x="5867400" y="2895600"/>
            <a:ext cx="2133600" cy="685800"/>
          </a:xfrm>
          <a:prstGeom prst="wedgeRoundRectCallout">
            <a:avLst>
              <a:gd name="adj1" fmla="val 65547"/>
              <a:gd name="adj2" fmla="val 28447"/>
              <a:gd name="adj3" fmla="val 16667"/>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rPr>
              <a:t>So then I wrote the constructor, and </a:t>
            </a:r>
            <a:r>
              <a:rPr lang="mr-IN" sz="1600" dirty="0">
                <a:solidFill>
                  <a:schemeClr val="tx1"/>
                </a:solidFill>
              </a:rPr>
              <a:t>…</a:t>
            </a:r>
            <a:endParaRPr lang="en-US" sz="1600" dirty="0">
              <a:solidFill>
                <a:schemeClr val="tx1"/>
              </a:solidFill>
            </a:endParaRPr>
          </a:p>
        </p:txBody>
      </p:sp>
      <p:sp>
        <p:nvSpPr>
          <p:cNvPr id="44" name="TextBox 43"/>
          <p:cNvSpPr txBox="1"/>
          <p:nvPr/>
        </p:nvSpPr>
        <p:spPr>
          <a:xfrm>
            <a:off x="533400" y="5616714"/>
            <a:ext cx="2209800" cy="707886"/>
          </a:xfrm>
          <a:prstGeom prst="rect">
            <a:avLst/>
          </a:prstGeom>
          <a:noFill/>
          <a:ln w="31750">
            <a:solidFill>
              <a:schemeClr val="tx1"/>
            </a:solidFill>
          </a:ln>
        </p:spPr>
        <p:txBody>
          <a:bodyPr wrap="square" rtlCol="0">
            <a:spAutoFit/>
          </a:bodyPr>
          <a:lstStyle/>
          <a:p>
            <a:pPr algn="ctr"/>
            <a:r>
              <a:rPr lang="en-US" sz="2000" dirty="0"/>
              <a:t>Don</a:t>
            </a:r>
            <a:r>
              <a:rPr lang="mr-IN" sz="2000" dirty="0"/>
              <a:t>’</a:t>
            </a:r>
            <a:r>
              <a:rPr lang="en-US" sz="2000" dirty="0"/>
              <a:t>t let it happen to you!</a:t>
            </a:r>
          </a:p>
        </p:txBody>
      </p:sp>
      <p:sp>
        <p:nvSpPr>
          <p:cNvPr id="45" name="Rounded Rectangular Callout 44"/>
          <p:cNvSpPr/>
          <p:nvPr/>
        </p:nvSpPr>
        <p:spPr>
          <a:xfrm flipH="1">
            <a:off x="5867400" y="4038600"/>
            <a:ext cx="1143000" cy="685800"/>
          </a:xfrm>
          <a:prstGeom prst="wedgeRoundRectCallout">
            <a:avLst>
              <a:gd name="adj1" fmla="val 79763"/>
              <a:gd name="adj2" fmla="val 26595"/>
              <a:gd name="adj3" fmla="val 16667"/>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solidFill>
                  <a:schemeClr val="tx1"/>
                </a:solidFill>
              </a:rPr>
              <a:t>OW!</a:t>
            </a:r>
          </a:p>
        </p:txBody>
      </p:sp>
      <p:cxnSp>
        <p:nvCxnSpPr>
          <p:cNvPr id="50" name="Straight Connector 49"/>
          <p:cNvCxnSpPr/>
          <p:nvPr/>
        </p:nvCxnSpPr>
        <p:spPr>
          <a:xfrm flipH="1">
            <a:off x="2438400" y="4038600"/>
            <a:ext cx="152400"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676400" y="4267200"/>
            <a:ext cx="1066800" cy="400110"/>
          </a:xfrm>
          <a:prstGeom prst="rect">
            <a:avLst/>
          </a:prstGeom>
          <a:noFill/>
        </p:spPr>
        <p:txBody>
          <a:bodyPr wrap="square" rtlCol="0">
            <a:spAutoFit/>
          </a:bodyPr>
          <a:lstStyle/>
          <a:p>
            <a:r>
              <a:rPr lang="en-US" sz="2000" dirty="0"/>
              <a:t>&lt;</a:t>
            </a:r>
            <a:r>
              <a:rPr lang="en-US" sz="2000" i="1" dirty="0"/>
              <a:t>Slap</a:t>
            </a:r>
            <a:r>
              <a:rPr lang="en-US" sz="2000" dirty="0"/>
              <a:t>&gt;</a:t>
            </a:r>
          </a:p>
        </p:txBody>
      </p:sp>
      <p:cxnSp>
        <p:nvCxnSpPr>
          <p:cNvPr id="54" name="Straight Connector 53"/>
          <p:cNvCxnSpPr/>
          <p:nvPr/>
        </p:nvCxnSpPr>
        <p:spPr>
          <a:xfrm>
            <a:off x="2209800" y="3962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905000" y="4038600"/>
            <a:ext cx="76200"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519604" y="4249615"/>
            <a:ext cx="222738" cy="1186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1469781" y="4572000"/>
            <a:ext cx="228600" cy="76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1752600" y="4648200"/>
            <a:ext cx="152400"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2133600" y="46482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flipV="1">
            <a:off x="2362200" y="4648200"/>
            <a:ext cx="152400"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2590800" y="4572001"/>
            <a:ext cx="304800" cy="761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2590800" y="4191000"/>
            <a:ext cx="304800" cy="1524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4572000" y="5257800"/>
            <a:ext cx="762000" cy="762000"/>
            <a:chOff x="3505200" y="3581400"/>
            <a:chExt cx="762000" cy="762000"/>
          </a:xfrm>
        </p:grpSpPr>
        <p:sp>
          <p:nvSpPr>
            <p:cNvPr id="76" name="Smiley Face 75"/>
            <p:cNvSpPr/>
            <p:nvPr/>
          </p:nvSpPr>
          <p:spPr>
            <a:xfrm>
              <a:off x="3505200" y="3581400"/>
              <a:ext cx="762000" cy="762000"/>
            </a:xfrm>
            <a:prstGeom prst="smileyFace">
              <a:avLst>
                <a:gd name="adj" fmla="val -701"/>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848100" y="3988808"/>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flipH="1">
            <a:off x="3200400" y="5257800"/>
            <a:ext cx="1137139" cy="762000"/>
            <a:chOff x="3434861" y="3124200"/>
            <a:chExt cx="1137139" cy="762000"/>
          </a:xfrm>
        </p:grpSpPr>
        <p:sp>
          <p:nvSpPr>
            <p:cNvPr id="79" name="Oval 78"/>
            <p:cNvSpPr/>
            <p:nvPr/>
          </p:nvSpPr>
          <p:spPr>
            <a:xfrm>
              <a:off x="3810000" y="3124200"/>
              <a:ext cx="762000" cy="7620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733800" y="3530600"/>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3962400" y="3352800"/>
              <a:ext cx="76200" cy="76200"/>
            </a:xfrm>
            <a:prstGeom prst="ellipse">
              <a:avLst/>
            </a:prstGeom>
            <a:solidFill>
              <a:schemeClr val="tx1">
                <a:alpha val="22000"/>
              </a:schemeClr>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Arc 81"/>
            <p:cNvSpPr/>
            <p:nvPr/>
          </p:nvSpPr>
          <p:spPr>
            <a:xfrm>
              <a:off x="3434861" y="3612382"/>
              <a:ext cx="685800" cy="152400"/>
            </a:xfrm>
            <a:prstGeom prst="arc">
              <a:avLst>
                <a:gd name="adj1" fmla="val 21331424"/>
                <a:gd name="adj2" fmla="val 165318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3" name="Rounded Rectangular Callout 82"/>
          <p:cNvSpPr/>
          <p:nvPr/>
        </p:nvSpPr>
        <p:spPr>
          <a:xfrm flipH="1">
            <a:off x="5867400" y="5181600"/>
            <a:ext cx="2133600" cy="685800"/>
          </a:xfrm>
          <a:prstGeom prst="wedgeRoundRectCallout">
            <a:avLst>
              <a:gd name="adj1" fmla="val 65547"/>
              <a:gd name="adj2" fmla="val 28447"/>
              <a:gd name="adj3" fmla="val 16667"/>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rPr>
              <a:t>So then I wrote </a:t>
            </a:r>
            <a:r>
              <a:rPr lang="en-US" sz="1600" b="1" i="1" dirty="0">
                <a:solidFill>
                  <a:schemeClr val="tx1"/>
                </a:solidFill>
              </a:rPr>
              <a:t>a</a:t>
            </a:r>
            <a:r>
              <a:rPr lang="en-US" sz="1600" dirty="0">
                <a:solidFill>
                  <a:schemeClr val="tx1"/>
                </a:solidFill>
              </a:rPr>
              <a:t> constructor, and </a:t>
            </a:r>
            <a:r>
              <a:rPr lang="mr-IN" sz="1600" dirty="0">
                <a:solidFill>
                  <a:schemeClr val="tx1"/>
                </a:solidFill>
              </a:rPr>
              <a:t>…</a:t>
            </a:r>
            <a:endParaRPr lang="en-US" sz="1600" dirty="0">
              <a:solidFill>
                <a:schemeClr val="tx1"/>
              </a:solidFill>
            </a:endParaRPr>
          </a:p>
        </p:txBody>
      </p:sp>
      <p:cxnSp>
        <p:nvCxnSpPr>
          <p:cNvPr id="104" name="Straight Connector 103"/>
          <p:cNvCxnSpPr/>
          <p:nvPr/>
        </p:nvCxnSpPr>
        <p:spPr>
          <a:xfrm flipH="1">
            <a:off x="990600" y="3886200"/>
            <a:ext cx="7162800" cy="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990600" y="5029200"/>
            <a:ext cx="7162800" cy="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4572000" y="4114800"/>
            <a:ext cx="762000" cy="762000"/>
            <a:chOff x="3505200" y="3581400"/>
            <a:chExt cx="762000" cy="762000"/>
          </a:xfrm>
        </p:grpSpPr>
        <p:sp>
          <p:nvSpPr>
            <p:cNvPr id="113" name="Smiley Face 112"/>
            <p:cNvSpPr/>
            <p:nvPr/>
          </p:nvSpPr>
          <p:spPr>
            <a:xfrm>
              <a:off x="3505200" y="3581400"/>
              <a:ext cx="762000" cy="762000"/>
            </a:xfrm>
            <a:prstGeom prst="smileyFace">
              <a:avLst>
                <a:gd name="adj" fmla="val -4653"/>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3848100" y="3988808"/>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flipH="1">
            <a:off x="3200400" y="4114800"/>
            <a:ext cx="986367" cy="762000"/>
            <a:chOff x="3585633" y="3124200"/>
            <a:chExt cx="986367" cy="762000"/>
          </a:xfrm>
        </p:grpSpPr>
        <p:sp>
          <p:nvSpPr>
            <p:cNvPr id="48" name="Oval 47"/>
            <p:cNvSpPr/>
            <p:nvPr/>
          </p:nvSpPr>
          <p:spPr>
            <a:xfrm>
              <a:off x="3810000" y="3124200"/>
              <a:ext cx="762000" cy="7620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3733800" y="3530600"/>
              <a:ext cx="76200" cy="76200"/>
            </a:xfrm>
            <a:prstGeom prst="ellipse">
              <a:avLst/>
            </a:prstGeom>
            <a:solidFill>
              <a:schemeClr val="accent6"/>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962400" y="3352800"/>
              <a:ext cx="76200" cy="76200"/>
            </a:xfrm>
            <a:prstGeom prst="ellipse">
              <a:avLst/>
            </a:prstGeom>
            <a:solidFill>
              <a:schemeClr val="tx1">
                <a:alpha val="22000"/>
              </a:schemeClr>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c 52"/>
            <p:cNvSpPr/>
            <p:nvPr/>
          </p:nvSpPr>
          <p:spPr>
            <a:xfrm>
              <a:off x="3585633" y="3673475"/>
              <a:ext cx="529542" cy="15240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5" name="Rectangle 54"/>
          <p:cNvSpPr/>
          <p:nvPr/>
        </p:nvSpPr>
        <p:spPr>
          <a:xfrm rot="502111">
            <a:off x="2593815" y="4072347"/>
            <a:ext cx="3139721" cy="794700"/>
          </a:xfrm>
          <a:prstGeom prst="rect">
            <a:avLst/>
          </a:prstGeom>
          <a:solidFill>
            <a:schemeClr val="bg1"/>
          </a:solid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WARNING:</a:t>
            </a:r>
            <a:br>
              <a:rPr lang="en-US" dirty="0">
                <a:solidFill>
                  <a:srgbClr val="FF0000"/>
                </a:solidFill>
              </a:rPr>
            </a:br>
            <a:r>
              <a:rPr lang="en-US" dirty="0">
                <a:solidFill>
                  <a:srgbClr val="FF0000"/>
                </a:solidFill>
              </a:rPr>
              <a:t>HORRIFIC VIOLENCE</a:t>
            </a:r>
          </a:p>
        </p:txBody>
      </p:sp>
    </p:spTree>
    <p:extLst>
      <p:ext uri="{BB962C8B-B14F-4D97-AF65-F5344CB8AC3E}">
        <p14:creationId xmlns:p14="http://schemas.microsoft.com/office/powerpoint/2010/main" val="113859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[1/7]</a:t>
            </a:r>
          </a:p>
        </p:txBody>
      </p:sp>
      <p:sp>
        <p:nvSpPr>
          <p:cNvPr id="3" name="Content Placeholder 2"/>
          <p:cNvSpPr>
            <a:spLocks noGrp="1"/>
          </p:cNvSpPr>
          <p:nvPr>
            <p:ph idx="1"/>
          </p:nvPr>
        </p:nvSpPr>
        <p:spPr/>
        <p:txBody>
          <a:bodyPr/>
          <a:lstStyle/>
          <a:p>
            <a:pPr marL="0" indent="0">
              <a:buNone/>
            </a:pPr>
            <a:r>
              <a:rPr lang="en-US" dirty="0"/>
              <a:t>Our primary way of creating new types in C++ is through the use of </a:t>
            </a:r>
            <a:r>
              <a:rPr lang="en-US" i="1" dirty="0"/>
              <a:t>classes</a:t>
            </a:r>
            <a:r>
              <a:rPr lang="en-US" dirty="0"/>
              <a:t>.</a:t>
            </a:r>
          </a:p>
          <a:p>
            <a:pPr marL="0" indent="0">
              <a:buNone/>
            </a:pPr>
            <a:r>
              <a:rPr lang="en-US" dirty="0"/>
              <a:t>A </a:t>
            </a:r>
            <a:r>
              <a:rPr lang="en-US" b="1" dirty="0"/>
              <a:t>class</a:t>
            </a:r>
            <a:r>
              <a:rPr lang="en-US" dirty="0"/>
              <a:t> is a variation on a </a:t>
            </a:r>
            <a:r>
              <a:rPr lang="en-US" dirty="0" err="1">
                <a:latin typeface="Courier" charset="0"/>
                <a:ea typeface="Courier" charset="0"/>
                <a:cs typeface="Courier" charset="0"/>
              </a:rPr>
              <a:t>struct</a:t>
            </a:r>
            <a:r>
              <a:rPr lang="en-US" dirty="0"/>
              <a:t> that allows us to create “smart data”: we can package together multiple pieces of data</a:t>
            </a:r>
            <a:r>
              <a:rPr lang="en-US" dirty="0">
                <a:latin typeface="Courier" charset="0"/>
                <a:ea typeface="Courier" charset="0"/>
                <a:cs typeface="Courier" charset="0"/>
              </a:rPr>
              <a:t> </a:t>
            </a:r>
            <a:r>
              <a:rPr lang="en-US" dirty="0"/>
              <a:t> along with functions that make use of the data.</a:t>
            </a:r>
            <a:r>
              <a:rPr lang="en-US" dirty="0">
                <a:latin typeface="Courier" charset="0"/>
                <a:ea typeface="Courier" charset="0"/>
                <a:cs typeface="Courier" charset="0"/>
              </a:rPr>
              <a:t> </a:t>
            </a:r>
            <a:endParaRPr lang="en-US" dirty="0"/>
          </a:p>
          <a:p>
            <a:pPr marL="0" indent="0">
              <a:buNone/>
            </a:pPr>
            <a:r>
              <a:rPr lang="en-US" dirty="0"/>
              <a:t>Such packaging is the basis of </a:t>
            </a:r>
            <a:r>
              <a:rPr lang="en-US" b="1" dirty="0"/>
              <a:t>object-oriented programming</a:t>
            </a:r>
            <a:r>
              <a:rPr lang="en-US" dirty="0"/>
              <a:t> (</a:t>
            </a:r>
            <a:r>
              <a:rPr lang="en-US" b="1" dirty="0"/>
              <a:t>OOP</a:t>
            </a:r>
            <a:r>
              <a:rPr lang="en-US" dirty="0"/>
              <a:t>)—the primary topic of CS 202.</a:t>
            </a:r>
          </a:p>
          <a:p>
            <a:pPr marL="0" indent="0">
              <a:buNone/>
            </a:pPr>
            <a:endParaRPr lang="en-US" dirty="0"/>
          </a:p>
          <a:p>
            <a:pPr marL="0" indent="0">
              <a:buNone/>
            </a:pPr>
            <a:r>
              <a:rPr lang="en-US" dirty="0"/>
              <a:t>On the next slide is an example </a:t>
            </a:r>
            <a:r>
              <a:rPr lang="en-US" b="1" dirty="0"/>
              <a:t>class definition</a:t>
            </a:r>
            <a:r>
              <a:rPr lang="en-US" dirty="0"/>
              <a:t>.</a:t>
            </a:r>
          </a:p>
        </p:txBody>
      </p:sp>
    </p:spTree>
    <p:extLst>
      <p:ext uri="{BB962C8B-B14F-4D97-AF65-F5344CB8AC3E}">
        <p14:creationId xmlns:p14="http://schemas.microsoft.com/office/powerpoint/2010/main" val="150286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Constructors — Notes [3/3]</a:t>
            </a:r>
          </a:p>
        </p:txBody>
      </p:sp>
      <p:sp>
        <p:nvSpPr>
          <p:cNvPr id="3" name="Content Placeholder 2"/>
          <p:cNvSpPr>
            <a:spLocks noGrp="1"/>
          </p:cNvSpPr>
          <p:nvPr>
            <p:ph idx="1"/>
          </p:nvPr>
        </p:nvSpPr>
        <p:spPr/>
        <p:txBody>
          <a:bodyPr/>
          <a:lstStyle/>
          <a:p>
            <a:pPr marL="0" indent="0">
              <a:buNone/>
            </a:pPr>
            <a:r>
              <a:rPr lang="en-US" dirty="0"/>
              <a:t>The requirement for writing more than one constructor—no two have the same types and number of parameters—applies to other kinds of functions.</a:t>
            </a:r>
          </a:p>
          <a:p>
            <a:pPr marL="0" indent="0">
              <a:buNone/>
            </a:pPr>
            <a:r>
              <a:rPr lang="en-US" dirty="0"/>
              <a:t>For example, we can define two global functions with the same name, as long as their types and number of parameters are not the same.</a:t>
            </a:r>
          </a:p>
          <a:p>
            <a:pPr marL="0" indent="0">
              <a:buNone/>
            </a:pPr>
            <a:r>
              <a:rPr lang="en-US" dirty="0">
                <a:latin typeface="Courier" charset="0"/>
                <a:ea typeface="Courier" charset="0"/>
                <a:cs typeface="Courier" charset="0"/>
              </a:rPr>
              <a:t>double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string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n, </a:t>
            </a:r>
            <a:r>
              <a:rPr lang="en-US" dirty="0" err="1">
                <a:latin typeface="Courier" charset="0"/>
                <a:ea typeface="Courier" charset="0"/>
                <a:cs typeface="Courier" charset="0"/>
              </a:rPr>
              <a:t>const</a:t>
            </a:r>
            <a:r>
              <a:rPr lang="en-US" dirty="0">
                <a:latin typeface="Courier" charset="0"/>
                <a:ea typeface="Courier" charset="0"/>
                <a:cs typeface="Courier" charset="0"/>
              </a:rPr>
              <a:t> string &amp; s)</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r>
              <a:rPr lang="en-US" dirty="0">
                <a:latin typeface="Courier" charset="0"/>
                <a:ea typeface="Courier" charset="0"/>
                <a:cs typeface="Courier" charset="0"/>
              </a:rPr>
              <a:t> }</a:t>
            </a:r>
          </a:p>
          <a:p>
            <a:pPr marL="0" indent="0">
              <a:buNone/>
            </a:pPr>
            <a:r>
              <a:rPr lang="en-US" dirty="0"/>
              <a:t>Giving two things the same name is called </a:t>
            </a:r>
            <a:r>
              <a:rPr lang="en-US" b="1" dirty="0"/>
              <a:t>overloading</a:t>
            </a:r>
            <a:r>
              <a:rPr lang="en-US" dirty="0"/>
              <a:t>.</a:t>
            </a:r>
          </a:p>
        </p:txBody>
      </p:sp>
    </p:spTree>
    <p:extLst>
      <p:ext uri="{BB962C8B-B14F-4D97-AF65-F5344CB8AC3E}">
        <p14:creationId xmlns:p14="http://schemas.microsoft.com/office/powerpoint/2010/main" val="206153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Usage [1/4]</a:t>
            </a:r>
          </a:p>
        </p:txBody>
      </p:sp>
      <p:sp>
        <p:nvSpPr>
          <p:cNvPr id="3" name="Content Placeholder 2"/>
          <p:cNvSpPr>
            <a:spLocks noGrp="1"/>
          </p:cNvSpPr>
          <p:nvPr>
            <p:ph idx="1"/>
          </p:nvPr>
        </p:nvSpPr>
        <p:spPr/>
        <p:txBody>
          <a:bodyPr/>
          <a:lstStyle/>
          <a:p>
            <a:pPr marL="0" indent="0">
              <a:buNone/>
            </a:pPr>
            <a:r>
              <a:rPr lang="en-US" dirty="0"/>
              <a:t>The keyword “</a:t>
            </a:r>
            <a:r>
              <a:rPr lang="en-US" dirty="0" err="1">
                <a:latin typeface="Courier" charset="0"/>
                <a:ea typeface="Courier" charset="0"/>
                <a:cs typeface="Courier" charset="0"/>
              </a:rPr>
              <a:t>const</a:t>
            </a:r>
            <a:r>
              <a:rPr lang="en-US" dirty="0"/>
              <a:t>” </a:t>
            </a:r>
            <a:r>
              <a:rPr lang="en-US" i="1" dirty="0"/>
              <a:t>takes away permission to modify something</a:t>
            </a:r>
            <a:r>
              <a:rPr lang="en-US" dirty="0"/>
              <a:t>.</a:t>
            </a:r>
            <a:r>
              <a:rPr lang="en-US" dirty="0">
                <a:latin typeface="Courier" charset="0"/>
                <a:ea typeface="Courier" charset="0"/>
                <a:cs typeface="Courier" charset="0"/>
              </a:rPr>
              <a:t> </a:t>
            </a:r>
            <a:endParaRPr lang="en-US" dirty="0"/>
          </a:p>
          <a:p>
            <a:pPr marL="0" indent="0">
              <a:buNone/>
            </a:pPr>
            <a:r>
              <a:rPr lang="en-US" dirty="0"/>
              <a:t>We have seen it used in variable declarations.</a:t>
            </a:r>
          </a:p>
          <a:p>
            <a:pPr marL="0" indent="0">
              <a:buNone/>
            </a:pPr>
            <a:r>
              <a:rPr lang="en-US" dirty="0">
                <a:latin typeface="Courier" charset="0"/>
                <a:ea typeface="Courier" charset="0"/>
                <a:cs typeface="Courier" charset="0"/>
              </a:rPr>
              <a:t>string </a:t>
            </a:r>
            <a:r>
              <a:rPr lang="en-US" dirty="0" err="1">
                <a:latin typeface="Courier" charset="0"/>
                <a:ea typeface="Courier" charset="0"/>
                <a:cs typeface="Courier" charset="0"/>
              </a:rPr>
              <a:t>ss</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ss</a:t>
            </a:r>
            <a:r>
              <a:rPr lang="en-US" dirty="0">
                <a:latin typeface="Courier" charset="0"/>
                <a:ea typeface="Courier" charset="0"/>
                <a:cs typeface="Courier" charset="0"/>
              </a:rPr>
              <a:t> = "Hello";   // No problem</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string </a:t>
            </a:r>
            <a:r>
              <a:rPr lang="en-US" dirty="0" err="1">
                <a:latin typeface="Courier" charset="0"/>
                <a:ea typeface="Courier" charset="0"/>
                <a:cs typeface="Courier" charset="0"/>
              </a:rPr>
              <a:t>css</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css</a:t>
            </a:r>
            <a:r>
              <a:rPr lang="en-US" dirty="0">
                <a:latin typeface="Courier" charset="0"/>
                <a:ea typeface="Courier" charset="0"/>
                <a:cs typeface="Courier" charset="0"/>
              </a:rPr>
              <a:t> = "Hello";  // ERROR! Does not compile</a:t>
            </a:r>
          </a:p>
          <a:p>
            <a:pPr marL="0" indent="0">
              <a:buNone/>
            </a:pPr>
            <a:r>
              <a:rPr lang="en-US" dirty="0"/>
              <a:t>A </a:t>
            </a:r>
            <a:r>
              <a:rPr lang="en-US" dirty="0" err="1">
                <a:latin typeface="Courier" charset="0"/>
                <a:ea typeface="Courier" charset="0"/>
                <a:cs typeface="Courier" charset="0"/>
              </a:rPr>
              <a:t>const</a:t>
            </a:r>
            <a:r>
              <a:rPr lang="en-US" dirty="0"/>
              <a:t> variable is one that we do </a:t>
            </a:r>
            <a:r>
              <a:rPr lang="en-US" i="1" dirty="0"/>
              <a:t>not</a:t>
            </a:r>
            <a:r>
              <a:rPr lang="en-US" dirty="0"/>
              <a:t> have permission to modify.</a:t>
            </a:r>
            <a:r>
              <a:rPr lang="en-US" dirty="0">
                <a:latin typeface="Courier" charset="0"/>
                <a:ea typeface="Courier" charset="0"/>
                <a:cs typeface="Courier" charset="0"/>
              </a:rPr>
              <a:t> </a:t>
            </a:r>
            <a:endParaRPr lang="en-US" dirty="0"/>
          </a:p>
        </p:txBody>
      </p:sp>
      <p:cxnSp>
        <p:nvCxnSpPr>
          <p:cNvPr id="4" name="Straight Connector 3"/>
          <p:cNvCxnSpPr/>
          <p:nvPr/>
        </p:nvCxnSpPr>
        <p:spPr>
          <a:xfrm flipH="1">
            <a:off x="600075" y="4252178"/>
            <a:ext cx="739776" cy="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181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Usage [2/4]</a:t>
            </a:r>
          </a:p>
        </p:txBody>
      </p:sp>
      <p:sp>
        <p:nvSpPr>
          <p:cNvPr id="3" name="Content Placeholder 2"/>
          <p:cNvSpPr>
            <a:spLocks noGrp="1"/>
          </p:cNvSpPr>
          <p:nvPr>
            <p:ph idx="1"/>
          </p:nvPr>
        </p:nvSpPr>
        <p:spPr/>
        <p:txBody>
          <a:bodyPr/>
          <a:lstStyle/>
          <a:p>
            <a:pPr marL="0" indent="0">
              <a:buNone/>
            </a:pPr>
            <a:r>
              <a:rPr lang="en-US" dirty="0"/>
              <a:t>We have also seen “</a:t>
            </a:r>
            <a:r>
              <a:rPr lang="en-US" dirty="0" err="1">
                <a:latin typeface="Courier" charset="0"/>
                <a:ea typeface="Courier" charset="0"/>
                <a:cs typeface="Courier" charset="0"/>
              </a:rPr>
              <a:t>const</a:t>
            </a:r>
            <a:r>
              <a:rPr lang="en-US" dirty="0"/>
              <a:t>” used in parameter passing.</a:t>
            </a:r>
          </a:p>
          <a:p>
            <a:pPr marL="0" indent="0">
              <a:buNone/>
            </a:pPr>
            <a:r>
              <a:rPr lang="en-US" dirty="0"/>
              <a:t>When we pass </a:t>
            </a:r>
            <a:r>
              <a:rPr lang="en-US" b="1" dirty="0"/>
              <a:t>by reference</a:t>
            </a:r>
            <a:r>
              <a:rPr lang="en-US" dirty="0"/>
              <a:t>, the parameter is an alias for the argument, and the function called can modify it.</a:t>
            </a:r>
          </a:p>
          <a:p>
            <a:pPr marL="0" indent="0">
              <a:buNone/>
            </a:pPr>
            <a:r>
              <a:rPr lang="en-US" dirty="0">
                <a:latin typeface="Courier" charset="0"/>
                <a:ea typeface="Courier" charset="0"/>
                <a:cs typeface="Courier" charset="0"/>
              </a:rPr>
              <a:t>void ff1(string &amp; </a:t>
            </a:r>
            <a:r>
              <a:rPr lang="en-US" dirty="0" err="1">
                <a:latin typeface="Courier" charset="0"/>
                <a:ea typeface="Courier" charset="0"/>
                <a:cs typeface="Courier" charset="0"/>
              </a:rPr>
              <a:t>ss</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ss</a:t>
            </a:r>
            <a:r>
              <a:rPr lang="en-US" dirty="0">
                <a:latin typeface="Courier" charset="0"/>
                <a:ea typeface="Courier" charset="0"/>
                <a:cs typeface="Courier" charset="0"/>
              </a:rPr>
              <a:t> = "Hello";   // No problem</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Passing </a:t>
            </a:r>
            <a:r>
              <a:rPr lang="en-US" b="1" dirty="0"/>
              <a:t>by reference-to-</a:t>
            </a:r>
            <a:r>
              <a:rPr lang="en-US" b="1" dirty="0" err="1"/>
              <a:t>const</a:t>
            </a:r>
            <a:r>
              <a:rPr lang="en-US" dirty="0"/>
              <a:t> is similar, but the function does </a:t>
            </a:r>
            <a:r>
              <a:rPr lang="en-US" i="1" dirty="0"/>
              <a:t>not</a:t>
            </a:r>
            <a:r>
              <a:rPr lang="en-US" dirty="0"/>
              <a:t> have permission to modify the parameter.</a:t>
            </a:r>
          </a:p>
          <a:p>
            <a:pPr marL="0" indent="0">
              <a:buNone/>
            </a:pPr>
            <a:r>
              <a:rPr lang="en-US" dirty="0">
                <a:latin typeface="Courier" charset="0"/>
                <a:ea typeface="Courier" charset="0"/>
                <a:cs typeface="Courier" charset="0"/>
              </a:rPr>
              <a:t>void ff2(</a:t>
            </a:r>
            <a:r>
              <a:rPr lang="en-US" dirty="0" err="1">
                <a:latin typeface="Courier" charset="0"/>
                <a:ea typeface="Courier" charset="0"/>
                <a:cs typeface="Courier" charset="0"/>
              </a:rPr>
              <a:t>const</a:t>
            </a:r>
            <a:r>
              <a:rPr lang="en-US" dirty="0">
                <a:latin typeface="Courier" charset="0"/>
                <a:ea typeface="Courier" charset="0"/>
                <a:cs typeface="Courier" charset="0"/>
              </a:rPr>
              <a:t> string &amp; </a:t>
            </a:r>
            <a:r>
              <a:rPr lang="en-US" dirty="0" err="1">
                <a:latin typeface="Courier" charset="0"/>
                <a:ea typeface="Courier" charset="0"/>
                <a:cs typeface="Courier" charset="0"/>
              </a:rPr>
              <a:t>css</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css</a:t>
            </a:r>
            <a:r>
              <a:rPr lang="en-US" dirty="0">
                <a:latin typeface="Courier" charset="0"/>
                <a:ea typeface="Courier" charset="0"/>
                <a:cs typeface="Courier" charset="0"/>
              </a:rPr>
              <a:t> = "Hello";  // ERROR! Does not compile</a:t>
            </a:r>
            <a:br>
              <a:rPr lang="en-US" dirty="0">
                <a:latin typeface="Courier" charset="0"/>
                <a:ea typeface="Courier" charset="0"/>
                <a:cs typeface="Courier" charset="0"/>
              </a:rPr>
            </a:br>
            <a:r>
              <a:rPr lang="en-US" dirty="0">
                <a:latin typeface="Courier" charset="0"/>
                <a:ea typeface="Courier" charset="0"/>
                <a:cs typeface="Courier" charset="0"/>
              </a:rPr>
              <a:t>}</a:t>
            </a:r>
          </a:p>
        </p:txBody>
      </p:sp>
      <p:cxnSp>
        <p:nvCxnSpPr>
          <p:cNvPr id="4" name="Straight Connector 3"/>
          <p:cNvCxnSpPr/>
          <p:nvPr/>
        </p:nvCxnSpPr>
        <p:spPr>
          <a:xfrm flipH="1">
            <a:off x="1971674" y="5368925"/>
            <a:ext cx="739776" cy="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65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Usage [3/4]</a:t>
            </a:r>
          </a:p>
        </p:txBody>
      </p:sp>
      <p:sp>
        <p:nvSpPr>
          <p:cNvPr id="3" name="Content Placeholder 2"/>
          <p:cNvSpPr>
            <a:spLocks noGrp="1"/>
          </p:cNvSpPr>
          <p:nvPr>
            <p:ph idx="1"/>
          </p:nvPr>
        </p:nvSpPr>
        <p:spPr/>
        <p:txBody>
          <a:bodyPr/>
          <a:lstStyle/>
          <a:p>
            <a:pPr marL="0" indent="0">
              <a:buNone/>
            </a:pPr>
            <a:r>
              <a:rPr lang="en-US" dirty="0"/>
              <a:t>There are other uses for “</a:t>
            </a:r>
            <a:r>
              <a:rPr lang="en-US" dirty="0" err="1">
                <a:latin typeface="Courier" charset="0"/>
                <a:ea typeface="Courier" charset="0"/>
                <a:cs typeface="Courier" charset="0"/>
              </a:rPr>
              <a:t>const</a:t>
            </a:r>
            <a:r>
              <a:rPr lang="en-US" dirty="0"/>
              <a:t>”.</a:t>
            </a:r>
          </a:p>
          <a:p>
            <a:pPr marL="0" indent="0">
              <a:buNone/>
            </a:pPr>
            <a:r>
              <a:rPr lang="en-US" dirty="0"/>
              <a:t>Here is one.</a:t>
            </a:r>
          </a:p>
          <a:p>
            <a:pPr marL="0" indent="0">
              <a:buNone/>
            </a:pPr>
            <a:r>
              <a:rPr lang="en-US" dirty="0"/>
              <a:t>A </a:t>
            </a:r>
            <a:r>
              <a:rPr lang="en-US" b="1" dirty="0" err="1">
                <a:ea typeface="Courier" charset="0"/>
                <a:cs typeface="Courier" charset="0"/>
              </a:rPr>
              <a:t>const</a:t>
            </a:r>
            <a:r>
              <a:rPr lang="en-US" b="1" dirty="0"/>
              <a:t> pointer</a:t>
            </a:r>
            <a:r>
              <a:rPr lang="en-US" dirty="0"/>
              <a:t> is one that does </a:t>
            </a:r>
            <a:r>
              <a:rPr lang="en-US" i="1" dirty="0"/>
              <a:t>not</a:t>
            </a:r>
            <a:r>
              <a:rPr lang="en-US" dirty="0"/>
              <a:t> carry with it permission to modify the thing it points to.</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p = &amp;n;</a:t>
            </a:r>
            <a:br>
              <a:rPr lang="en-US" dirty="0">
                <a:latin typeface="Courier" charset="0"/>
                <a:ea typeface="Courier" charset="0"/>
                <a:cs typeface="Courier" charset="0"/>
              </a:rPr>
            </a:br>
            <a:r>
              <a:rPr lang="en-US" dirty="0">
                <a:latin typeface="Courier" charset="0"/>
                <a:ea typeface="Courier" charset="0"/>
                <a:cs typeface="Courier" charset="0"/>
              </a:rPr>
              <a:t>(*p) = 2;   // No problem</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cp</a:t>
            </a:r>
            <a:r>
              <a:rPr lang="en-US" dirty="0">
                <a:latin typeface="Courier" charset="0"/>
                <a:ea typeface="Courier" charset="0"/>
                <a:cs typeface="Courier" charset="0"/>
              </a:rPr>
              <a:t> = &amp;n;</a:t>
            </a:r>
            <a:br>
              <a:rPr lang="en-US" dirty="0">
                <a:latin typeface="Courier" charset="0"/>
                <a:ea typeface="Courier" charset="0"/>
                <a:cs typeface="Courier" charset="0"/>
              </a:rPr>
            </a:br>
            <a:r>
              <a:rPr lang="en-US" dirty="0">
                <a:latin typeface="Courier" charset="0"/>
                <a:ea typeface="Courier" charset="0"/>
                <a:cs typeface="Courier" charset="0"/>
              </a:rPr>
              <a:t>(*</a:t>
            </a:r>
            <a:r>
              <a:rPr lang="en-US" dirty="0" err="1">
                <a:latin typeface="Courier" charset="0"/>
                <a:ea typeface="Courier" charset="0"/>
                <a:cs typeface="Courier" charset="0"/>
              </a:rPr>
              <a:t>cp</a:t>
            </a:r>
            <a:r>
              <a:rPr lang="en-US" dirty="0">
                <a:latin typeface="Courier" charset="0"/>
                <a:ea typeface="Courier" charset="0"/>
                <a:cs typeface="Courier" charset="0"/>
              </a:rPr>
              <a:t>) = 3;  // ERROR! Does not compile</a:t>
            </a:r>
          </a:p>
        </p:txBody>
      </p:sp>
      <p:cxnSp>
        <p:nvCxnSpPr>
          <p:cNvPr id="4" name="Straight Connector 3"/>
          <p:cNvCxnSpPr/>
          <p:nvPr/>
        </p:nvCxnSpPr>
        <p:spPr>
          <a:xfrm flipH="1">
            <a:off x="596899" y="5114925"/>
            <a:ext cx="739776" cy="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51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Usage [4/4]</a:t>
            </a:r>
          </a:p>
        </p:txBody>
      </p:sp>
      <p:sp>
        <p:nvSpPr>
          <p:cNvPr id="3" name="Content Placeholder 2"/>
          <p:cNvSpPr>
            <a:spLocks noGrp="1"/>
          </p:cNvSpPr>
          <p:nvPr>
            <p:ph idx="1"/>
          </p:nvPr>
        </p:nvSpPr>
        <p:spPr/>
        <p:txBody>
          <a:bodyPr/>
          <a:lstStyle/>
          <a:p>
            <a:pPr marL="0" indent="0">
              <a:buNone/>
            </a:pPr>
            <a:r>
              <a:rPr lang="en-US" dirty="0"/>
              <a:t>Lastly, a </a:t>
            </a:r>
            <a:r>
              <a:rPr lang="en-US" b="1" dirty="0" err="1">
                <a:ea typeface="Courier" charset="0"/>
                <a:cs typeface="Courier" charset="0"/>
              </a:rPr>
              <a:t>const</a:t>
            </a:r>
            <a:r>
              <a:rPr lang="en-US" b="1" dirty="0"/>
              <a:t> member function</a:t>
            </a:r>
            <a:r>
              <a:rPr lang="en-US" dirty="0"/>
              <a:t> is one that does </a:t>
            </a:r>
            <a:r>
              <a:rPr lang="en-US" i="1" dirty="0"/>
              <a:t>not</a:t>
            </a:r>
            <a:r>
              <a:rPr lang="en-US" dirty="0"/>
              <a:t> have permission to modify the current object.</a:t>
            </a:r>
          </a:p>
          <a:p>
            <a:pPr marL="0" indent="0">
              <a:buNone/>
            </a:pPr>
            <a:r>
              <a:rPr lang="en-US" dirty="0">
                <a:latin typeface="Courier" charset="0"/>
                <a:ea typeface="Courier" charset="0"/>
                <a:cs typeface="Courier" charset="0"/>
              </a:rPr>
              <a:t>class </a:t>
            </a:r>
            <a:r>
              <a:rPr lang="en-US" dirty="0" err="1">
                <a:latin typeface="Courier" charset="0"/>
                <a:ea typeface="Courier" charset="0"/>
                <a:cs typeface="Courier" charset="0"/>
              </a:rPr>
              <a:t>MyClass</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_n;</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a:t>
            </a:r>
            <a:r>
              <a:rPr lang="en-US" dirty="0" err="1">
                <a:latin typeface="Courier" charset="0"/>
                <a:ea typeface="Courier" charset="0"/>
                <a:cs typeface="Courier" charset="0"/>
              </a:rPr>
              <a:t>fff</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_n = 5;  // No problem</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void </a:t>
            </a:r>
            <a:r>
              <a:rPr lang="en-US" dirty="0" err="1">
                <a:latin typeface="Courier" charset="0"/>
                <a:ea typeface="Courier" charset="0"/>
                <a:cs typeface="Courier" charset="0"/>
              </a:rPr>
              <a:t>cfff</a:t>
            </a:r>
            <a:r>
              <a:rPr lang="en-US" dirty="0">
                <a:latin typeface="Courier" charset="0"/>
                <a:ea typeface="Courier" charset="0"/>
                <a:cs typeface="Courier" charset="0"/>
              </a:rPr>
              <a:t>()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_n = 6;  // ERROR! Does not compile</a:t>
            </a:r>
            <a:br>
              <a:rPr lang="en-US" dirty="0">
                <a:latin typeface="Courier" charset="0"/>
                <a:ea typeface="Courier" charset="0"/>
                <a:cs typeface="Courier" charset="0"/>
              </a:rPr>
            </a:br>
            <a:r>
              <a:rPr lang="en-US" dirty="0">
                <a:latin typeface="Courier" charset="0"/>
                <a:ea typeface="Courier" charset="0"/>
                <a:cs typeface="Courier" charset="0"/>
              </a:rPr>
              <a:t>    }</a:t>
            </a:r>
          </a:p>
        </p:txBody>
      </p:sp>
      <p:cxnSp>
        <p:nvCxnSpPr>
          <p:cNvPr id="4" name="Straight Connector 3"/>
          <p:cNvCxnSpPr/>
          <p:nvPr/>
        </p:nvCxnSpPr>
        <p:spPr>
          <a:xfrm flipH="1">
            <a:off x="3038475" y="5521325"/>
            <a:ext cx="739776" cy="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715000" y="4114800"/>
            <a:ext cx="2895600" cy="1077218"/>
          </a:xfrm>
          <a:prstGeom prst="rect">
            <a:avLst/>
          </a:prstGeom>
          <a:noFill/>
        </p:spPr>
        <p:txBody>
          <a:bodyPr wrap="square" rtlCol="0">
            <a:spAutoFit/>
          </a:bodyPr>
          <a:lstStyle/>
          <a:p>
            <a:r>
              <a:rPr lang="en-US" sz="1600" dirty="0">
                <a:solidFill>
                  <a:srgbClr val="C00000"/>
                </a:solidFill>
              </a:rPr>
              <a:t>In a </a:t>
            </a:r>
            <a:r>
              <a:rPr lang="en-US" sz="1600" dirty="0" err="1">
                <a:solidFill>
                  <a:srgbClr val="C00000"/>
                </a:solidFill>
                <a:latin typeface="Courier" charset="0"/>
                <a:ea typeface="Courier" charset="0"/>
                <a:cs typeface="Courier" charset="0"/>
              </a:rPr>
              <a:t>const</a:t>
            </a:r>
            <a:r>
              <a:rPr lang="en-US" sz="1600" dirty="0">
                <a:solidFill>
                  <a:srgbClr val="C00000"/>
                </a:solidFill>
              </a:rPr>
              <a:t> member function, the “</a:t>
            </a:r>
            <a:r>
              <a:rPr lang="en-US" sz="1600" dirty="0" err="1">
                <a:solidFill>
                  <a:srgbClr val="C00000"/>
                </a:solidFill>
                <a:latin typeface="Courier" charset="0"/>
                <a:ea typeface="Courier" charset="0"/>
                <a:cs typeface="Courier" charset="0"/>
              </a:rPr>
              <a:t>const</a:t>
            </a:r>
            <a:r>
              <a:rPr lang="en-US" sz="1600" dirty="0">
                <a:solidFill>
                  <a:srgbClr val="C00000"/>
                </a:solidFill>
              </a:rPr>
              <a:t>” goes after the parentheses surrounding the</a:t>
            </a:r>
            <a:r>
              <a:rPr lang="en-US" sz="1600" dirty="0">
                <a:solidFill>
                  <a:srgbClr val="C00000"/>
                </a:solidFill>
                <a:latin typeface="Courier"/>
              </a:rPr>
              <a:t> </a:t>
            </a:r>
            <a:r>
              <a:rPr lang="en-US" sz="1600" dirty="0">
                <a:solidFill>
                  <a:srgbClr val="C00000"/>
                </a:solidFill>
              </a:rPr>
              <a:t> parameter list.</a:t>
            </a:r>
            <a:r>
              <a:rPr lang="en-US" sz="1600" dirty="0">
                <a:solidFill>
                  <a:srgbClr val="C00000"/>
                </a:solidFill>
                <a:latin typeface="Courier"/>
              </a:rPr>
              <a:t> </a:t>
            </a:r>
            <a:endParaRPr lang="en-US" sz="1600" dirty="0">
              <a:solidFill>
                <a:srgbClr val="C00000"/>
              </a:solidFill>
            </a:endParaRPr>
          </a:p>
        </p:txBody>
      </p:sp>
      <p:cxnSp>
        <p:nvCxnSpPr>
          <p:cNvPr id="6" name="Straight Connector 5"/>
          <p:cNvCxnSpPr/>
          <p:nvPr/>
        </p:nvCxnSpPr>
        <p:spPr>
          <a:xfrm flipH="1">
            <a:off x="3657600" y="4953000"/>
            <a:ext cx="2286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flipH="1">
            <a:off x="3886200" y="4653409"/>
            <a:ext cx="1828800" cy="299591"/>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7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Principles [1/2]</a:t>
            </a:r>
          </a:p>
        </p:txBody>
      </p:sp>
      <p:sp>
        <p:nvSpPr>
          <p:cNvPr id="3" name="Content Placeholder 2"/>
          <p:cNvSpPr>
            <a:spLocks noGrp="1"/>
          </p:cNvSpPr>
          <p:nvPr>
            <p:ph idx="1"/>
          </p:nvPr>
        </p:nvSpPr>
        <p:spPr/>
        <p:txBody>
          <a:bodyPr/>
          <a:lstStyle/>
          <a:p>
            <a:pPr marL="0" indent="0">
              <a:buNone/>
            </a:pPr>
            <a:r>
              <a:rPr lang="en-US" dirty="0"/>
              <a:t>Q. Why use “</a:t>
            </a:r>
            <a:r>
              <a:rPr lang="en-US" dirty="0" err="1">
                <a:latin typeface="Courier" charset="0"/>
                <a:ea typeface="Courier" charset="0"/>
                <a:cs typeface="Courier" charset="0"/>
              </a:rPr>
              <a:t>const</a:t>
            </a:r>
            <a:r>
              <a:rPr lang="en-US" dirty="0"/>
              <a:t>”, if all it ever does is make our code fail to compile? We want our code to compile—right?</a:t>
            </a:r>
            <a:r>
              <a:rPr lang="en-US" dirty="0">
                <a:latin typeface="Courier" charset="0"/>
                <a:ea typeface="Courier" charset="0"/>
                <a:cs typeface="Courier" charset="0"/>
              </a:rPr>
              <a:t> </a:t>
            </a:r>
            <a:endParaRPr lang="en-US" dirty="0"/>
          </a:p>
          <a:p>
            <a:pPr marL="0" indent="0">
              <a:buNone/>
            </a:pPr>
            <a:r>
              <a:rPr lang="en-US" dirty="0"/>
              <a:t>A. Actually, sometimes we want our code to fail to compile: when we have unknowingly written a bug.</a:t>
            </a:r>
          </a:p>
          <a:p>
            <a:pPr marL="0" indent="0">
              <a:buNone/>
            </a:pPr>
            <a:r>
              <a:rPr lang="en-US" dirty="0"/>
              <a:t>If we know we should never modify a certain variable, then we</a:t>
            </a:r>
            <a:r>
              <a:rPr lang="en-US" dirty="0">
                <a:latin typeface="Courier" charset="0"/>
                <a:ea typeface="Courier" charset="0"/>
                <a:cs typeface="Courier" charset="0"/>
              </a:rPr>
              <a:t> </a:t>
            </a:r>
            <a:r>
              <a:rPr lang="en-US" dirty="0"/>
              <a:t> declare that variable </a:t>
            </a:r>
            <a:r>
              <a:rPr lang="en-US" dirty="0">
                <a:latin typeface="Courier" charset="0"/>
                <a:ea typeface="Courier" charset="0"/>
                <a:cs typeface="Courier" charset="0"/>
              </a:rPr>
              <a:t>const</a:t>
            </a:r>
            <a:r>
              <a:rPr lang="en-US" dirty="0"/>
              <a:t>. If we accidentally write code that modifies it, or calls a function that might modify it, then the</a:t>
            </a:r>
            <a:r>
              <a:rPr lang="en-US" dirty="0">
                <a:latin typeface="Courier" charset="0"/>
                <a:ea typeface="Courier" charset="0"/>
                <a:cs typeface="Courier" charset="0"/>
              </a:rPr>
              <a:t> </a:t>
            </a:r>
            <a:r>
              <a:rPr lang="en-US" dirty="0"/>
              <a:t> compiler will complain, and we will know we messed up.</a:t>
            </a:r>
            <a:r>
              <a:rPr lang="en-US" dirty="0">
                <a:latin typeface="Courier" charset="0"/>
                <a:ea typeface="Courier" charset="0"/>
                <a:cs typeface="Courier" charset="0"/>
              </a:rPr>
              <a:t> </a:t>
            </a:r>
            <a:endParaRPr lang="en-US" dirty="0"/>
          </a:p>
          <a:p>
            <a:pPr marL="0" indent="0">
              <a:buNone/>
            </a:pPr>
            <a:r>
              <a:rPr lang="en-US" dirty="0"/>
              <a:t>So using “</a:t>
            </a:r>
            <a:r>
              <a:rPr lang="en-US" dirty="0" err="1">
                <a:latin typeface="Courier" charset="0"/>
                <a:ea typeface="Courier" charset="0"/>
                <a:cs typeface="Courier" charset="0"/>
              </a:rPr>
              <a:t>const</a:t>
            </a:r>
            <a:r>
              <a:rPr lang="en-US" dirty="0"/>
              <a:t>” helps the compiler find bugs for us!</a:t>
            </a:r>
          </a:p>
          <a:p>
            <a:pPr marL="0" indent="0">
              <a:buNone/>
            </a:pPr>
            <a:r>
              <a:rPr lang="en-US" dirty="0"/>
              <a:t>It may also help the compiler produce faster code.</a:t>
            </a:r>
          </a:p>
          <a:p>
            <a:pPr marL="0" indent="0">
              <a:buNone/>
            </a:pPr>
            <a:r>
              <a:rPr lang="en-US" dirty="0"/>
              <a:t>And it makes our intent clearer to people who read our code.</a:t>
            </a:r>
          </a:p>
        </p:txBody>
      </p:sp>
    </p:spTree>
    <p:extLst>
      <p:ext uri="{BB962C8B-B14F-4D97-AF65-F5344CB8AC3E}">
        <p14:creationId xmlns:p14="http://schemas.microsoft.com/office/powerpoint/2010/main" val="151838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Principles [2/2] </a:t>
            </a:r>
          </a:p>
        </p:txBody>
      </p:sp>
      <p:sp>
        <p:nvSpPr>
          <p:cNvPr id="3" name="Content Placeholder 2"/>
          <p:cNvSpPr>
            <a:spLocks noGrp="1"/>
          </p:cNvSpPr>
          <p:nvPr>
            <p:ph idx="1"/>
          </p:nvPr>
        </p:nvSpPr>
        <p:spPr/>
        <p:txBody>
          <a:bodyPr/>
          <a:lstStyle/>
          <a:p>
            <a:pPr marL="0" indent="0">
              <a:buNone/>
            </a:pPr>
            <a:r>
              <a:rPr lang="en-US" dirty="0"/>
              <a:t>When dealing with </a:t>
            </a:r>
            <a:r>
              <a:rPr lang="en-US" dirty="0" err="1">
                <a:latin typeface="Courier" charset="0"/>
                <a:ea typeface="Courier" charset="0"/>
                <a:cs typeface="Courier" charset="0"/>
              </a:rPr>
              <a:t>const</a:t>
            </a:r>
            <a:r>
              <a:rPr lang="en-US" dirty="0"/>
              <a:t>, remember these two principles.</a:t>
            </a:r>
          </a:p>
          <a:p>
            <a:pPr marL="0" indent="0">
              <a:buNone/>
            </a:pPr>
            <a:r>
              <a:rPr lang="en-US" b="1" dirty="0"/>
              <a:t>Principle 1. “</a:t>
            </a:r>
            <a:r>
              <a:rPr lang="en-US" dirty="0" err="1">
                <a:latin typeface="Courier" charset="0"/>
                <a:ea typeface="Courier" charset="0"/>
                <a:cs typeface="Courier" charset="0"/>
              </a:rPr>
              <a:t>const</a:t>
            </a:r>
            <a:r>
              <a:rPr lang="en-US" b="1" dirty="0"/>
              <a:t>” takes away permission to modify.</a:t>
            </a:r>
          </a:p>
          <a:p>
            <a:pPr marL="0" indent="0">
              <a:buNone/>
            </a:pPr>
            <a:r>
              <a:rPr lang="en-US" b="1" dirty="0"/>
              <a:t>Principle 2. We can give up permissions we have, but we cannot grab new permissions that we do not already have.</a:t>
            </a:r>
          </a:p>
          <a:p>
            <a:pPr marL="0" indent="0">
              <a:buNone/>
            </a:pPr>
            <a:r>
              <a:rPr lang="en-US" dirty="0"/>
              <a:t>With these principles in mind, let’s</a:t>
            </a:r>
            <a:br>
              <a:rPr lang="en-US" dirty="0"/>
            </a:br>
            <a:r>
              <a:rPr lang="en-US" dirty="0"/>
              <a:t>consider some scenarios.</a:t>
            </a:r>
            <a:endParaRPr lang="en-US" b="1" dirty="0"/>
          </a:p>
        </p:txBody>
      </p:sp>
      <p:sp>
        <p:nvSpPr>
          <p:cNvPr id="4" name="TextBox 3"/>
          <p:cNvSpPr txBox="1"/>
          <p:nvPr/>
        </p:nvSpPr>
        <p:spPr>
          <a:xfrm>
            <a:off x="5715000" y="3810000"/>
            <a:ext cx="2384613" cy="584775"/>
          </a:xfrm>
          <a:prstGeom prst="rect">
            <a:avLst/>
          </a:prstGeom>
          <a:noFill/>
        </p:spPr>
        <p:txBody>
          <a:bodyPr wrap="square" rtlCol="0">
            <a:spAutoFit/>
          </a:bodyPr>
          <a:lstStyle/>
          <a:p>
            <a:r>
              <a:rPr lang="en-US" sz="1600">
                <a:solidFill>
                  <a:srgbClr val="C00000"/>
                </a:solidFill>
              </a:rPr>
              <a:t>An appropriate thought for many areas of life.</a:t>
            </a:r>
            <a:endParaRPr lang="en-US" sz="1600" dirty="0">
              <a:solidFill>
                <a:srgbClr val="C00000"/>
              </a:solidFill>
            </a:endParaRPr>
          </a:p>
        </p:txBody>
      </p:sp>
      <p:cxnSp>
        <p:nvCxnSpPr>
          <p:cNvPr id="5" name="Straight Connector 4"/>
          <p:cNvCxnSpPr/>
          <p:nvPr/>
        </p:nvCxnSpPr>
        <p:spPr>
          <a:xfrm flipH="1" flipV="1">
            <a:off x="5791200" y="3429000"/>
            <a:ext cx="3810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74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Scenarios [1/4] </a:t>
            </a:r>
          </a:p>
        </p:txBody>
      </p:sp>
      <p:sp>
        <p:nvSpPr>
          <p:cNvPr id="3" name="Content Placeholder 2"/>
          <p:cNvSpPr>
            <a:spLocks noGrp="1"/>
          </p:cNvSpPr>
          <p:nvPr>
            <p:ph idx="1"/>
          </p:nvPr>
        </p:nvSpPr>
        <p:spPr/>
        <p:txBody>
          <a:bodyPr/>
          <a:lstStyle/>
          <a:p>
            <a:pPr marL="0" indent="0">
              <a:buNone/>
            </a:pPr>
            <a:r>
              <a:rPr lang="en-US" b="1" dirty="0"/>
              <a:t>Principle 1. “</a:t>
            </a:r>
            <a:r>
              <a:rPr lang="en-US" dirty="0" err="1">
                <a:latin typeface="Courier" charset="0"/>
                <a:ea typeface="Courier" charset="0"/>
                <a:cs typeface="Courier" charset="0"/>
              </a:rPr>
              <a:t>const</a:t>
            </a:r>
            <a:r>
              <a:rPr lang="en-US" b="1" dirty="0"/>
              <a:t>” takes away permission to modify.</a:t>
            </a:r>
          </a:p>
          <a:p>
            <a:pPr marL="0" indent="0">
              <a:buNone/>
            </a:pPr>
            <a:r>
              <a:rPr lang="en-US" b="1" dirty="0"/>
              <a:t>Principle 2. We can give up permissions that we have, but we cannot grab new permissions that we do not have.</a:t>
            </a:r>
          </a:p>
          <a:p>
            <a:pPr marL="0" indent="0">
              <a:buNone/>
            </a:pPr>
            <a:r>
              <a:rPr lang="en-US" dirty="0"/>
              <a:t>Which of the following code snippets will compile?</a:t>
            </a:r>
          </a:p>
          <a:p>
            <a:pPr marL="0" indent="0">
              <a:buNone/>
            </a:pPr>
            <a:r>
              <a:rPr lang="en-US" u="sng" dirty="0"/>
              <a:t>Snippet #1</a:t>
            </a:r>
            <a:br>
              <a:rPr lang="en-US" u="sng" dirty="0"/>
            </a:b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cp</a:t>
            </a:r>
            <a:r>
              <a:rPr lang="en-US" dirty="0">
                <a:latin typeface="Courier" charset="0"/>
                <a:ea typeface="Courier" charset="0"/>
                <a:cs typeface="Courier" charset="0"/>
              </a:rPr>
              <a:t> = &amp;n;</a:t>
            </a:r>
          </a:p>
          <a:p>
            <a:pPr marL="0" indent="0">
              <a:buNone/>
            </a:pPr>
            <a:r>
              <a:rPr lang="en-US" u="sng" dirty="0"/>
              <a:t>Snippet #2</a:t>
            </a:r>
            <a:br>
              <a:rPr lang="en-US" u="sng" dirty="0"/>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cn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p = &amp;</a:t>
            </a:r>
            <a:r>
              <a:rPr lang="en-US" dirty="0" err="1">
                <a:latin typeface="Courier" charset="0"/>
                <a:ea typeface="Courier" charset="0"/>
                <a:cs typeface="Courier" charset="0"/>
              </a:rPr>
              <a:t>cn</a:t>
            </a:r>
            <a:r>
              <a:rPr lang="en-US" dirty="0">
                <a:latin typeface="Courier" charset="0"/>
                <a:ea typeface="Courier" charset="0"/>
                <a:cs typeface="Courier" charset="0"/>
              </a:rPr>
              <a:t>;</a:t>
            </a:r>
          </a:p>
        </p:txBody>
      </p:sp>
    </p:spTree>
    <p:extLst>
      <p:ext uri="{BB962C8B-B14F-4D97-AF65-F5344CB8AC3E}">
        <p14:creationId xmlns:p14="http://schemas.microsoft.com/office/powerpoint/2010/main" val="884792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Scenarios [2/4] </a:t>
            </a:r>
          </a:p>
        </p:txBody>
      </p:sp>
      <p:sp>
        <p:nvSpPr>
          <p:cNvPr id="3" name="Content Placeholder 2"/>
          <p:cNvSpPr>
            <a:spLocks noGrp="1"/>
          </p:cNvSpPr>
          <p:nvPr>
            <p:ph idx="1"/>
          </p:nvPr>
        </p:nvSpPr>
        <p:spPr/>
        <p:txBody>
          <a:bodyPr/>
          <a:lstStyle/>
          <a:p>
            <a:pPr marL="0" indent="0">
              <a:buNone/>
            </a:pPr>
            <a:r>
              <a:rPr lang="en-US" b="1" dirty="0"/>
              <a:t>Principle 1. “</a:t>
            </a:r>
            <a:r>
              <a:rPr lang="en-US" dirty="0" err="1">
                <a:latin typeface="Courier" charset="0"/>
                <a:ea typeface="Courier" charset="0"/>
                <a:cs typeface="Courier" charset="0"/>
              </a:rPr>
              <a:t>const</a:t>
            </a:r>
            <a:r>
              <a:rPr lang="en-US" b="1" dirty="0"/>
              <a:t>” takes away permission to modify.</a:t>
            </a:r>
          </a:p>
          <a:p>
            <a:pPr marL="0" indent="0">
              <a:buNone/>
            </a:pPr>
            <a:r>
              <a:rPr lang="en-US" b="1" dirty="0"/>
              <a:t>Principle 2. We can give up permissions that we have, but we cannot grab new permissions that we do not have.</a:t>
            </a:r>
          </a:p>
          <a:p>
            <a:pPr marL="0" indent="0">
              <a:buNone/>
            </a:pPr>
            <a:r>
              <a:rPr lang="en-US" dirty="0"/>
              <a:t>Which of the following code snippets will compile?</a:t>
            </a:r>
          </a:p>
          <a:p>
            <a:pPr marL="0" indent="0">
              <a:buNone/>
            </a:pPr>
            <a:r>
              <a:rPr lang="en-US" u="sng" dirty="0"/>
              <a:t>Snippet #1</a:t>
            </a:r>
            <a:br>
              <a:rPr lang="en-US" u="sng" dirty="0"/>
            </a:b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cp</a:t>
            </a:r>
            <a:r>
              <a:rPr lang="en-US" dirty="0">
                <a:latin typeface="Courier" charset="0"/>
                <a:ea typeface="Courier" charset="0"/>
                <a:cs typeface="Courier" charset="0"/>
              </a:rPr>
              <a:t> = &amp;n;</a:t>
            </a:r>
          </a:p>
          <a:p>
            <a:pPr marL="0" indent="0">
              <a:buNone/>
            </a:pPr>
            <a:r>
              <a:rPr lang="en-US" u="sng" dirty="0"/>
              <a:t>Snippet #2</a:t>
            </a:r>
            <a:br>
              <a:rPr lang="en-US" u="sng" dirty="0"/>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cn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p = &amp;</a:t>
            </a:r>
            <a:r>
              <a:rPr lang="en-US" dirty="0" err="1">
                <a:latin typeface="Courier" charset="0"/>
                <a:ea typeface="Courier" charset="0"/>
                <a:cs typeface="Courier" charset="0"/>
              </a:rPr>
              <a:t>cn</a:t>
            </a:r>
            <a:r>
              <a:rPr lang="en-US" dirty="0">
                <a:latin typeface="Courier" charset="0"/>
                <a:ea typeface="Courier" charset="0"/>
                <a:cs typeface="Courier" charset="0"/>
              </a:rPr>
              <a:t>;</a:t>
            </a:r>
          </a:p>
        </p:txBody>
      </p:sp>
      <p:sp>
        <p:nvSpPr>
          <p:cNvPr id="4" name="TextBox 3"/>
          <p:cNvSpPr txBox="1"/>
          <p:nvPr/>
        </p:nvSpPr>
        <p:spPr>
          <a:xfrm>
            <a:off x="3810000" y="3523833"/>
            <a:ext cx="5105400" cy="2800767"/>
          </a:xfrm>
          <a:prstGeom prst="rect">
            <a:avLst/>
          </a:prstGeom>
          <a:noFill/>
          <a:ln w="15875">
            <a:noFill/>
          </a:ln>
        </p:spPr>
        <p:txBody>
          <a:bodyPr wrap="square" rtlCol="0">
            <a:spAutoFit/>
          </a:bodyPr>
          <a:lstStyle/>
          <a:p>
            <a:r>
              <a:rPr lang="en-US" sz="1600" dirty="0">
                <a:solidFill>
                  <a:srgbClr val="C00000"/>
                </a:solidFill>
              </a:rPr>
              <a:t>In Snippet #1, we have permission to modify </a:t>
            </a:r>
            <a:r>
              <a:rPr lang="en-US" sz="1600" dirty="0">
                <a:solidFill>
                  <a:srgbClr val="C00000"/>
                </a:solidFill>
                <a:latin typeface="Courier" charset="0"/>
                <a:ea typeface="Courier" charset="0"/>
                <a:cs typeface="Courier" charset="0"/>
              </a:rPr>
              <a:t>n</a:t>
            </a:r>
            <a:r>
              <a:rPr lang="en-US" sz="1600" dirty="0">
                <a:solidFill>
                  <a:srgbClr val="C00000"/>
                </a:solidFill>
              </a:rPr>
              <a:t>. </a:t>
            </a:r>
            <a:r>
              <a:rPr lang="en-US" sz="1600" dirty="0" err="1">
                <a:solidFill>
                  <a:srgbClr val="C00000"/>
                </a:solidFill>
                <a:latin typeface="Courier" charset="0"/>
                <a:ea typeface="Courier" charset="0"/>
                <a:cs typeface="Courier" charset="0"/>
              </a:rPr>
              <a:t>cp</a:t>
            </a:r>
            <a:r>
              <a:rPr lang="en-US" sz="1600" dirty="0">
                <a:solidFill>
                  <a:srgbClr val="C00000"/>
                </a:solidFill>
              </a:rPr>
              <a:t> does </a:t>
            </a:r>
            <a:r>
              <a:rPr lang="en-US" sz="1600" i="1" dirty="0">
                <a:solidFill>
                  <a:srgbClr val="C00000"/>
                </a:solidFill>
              </a:rPr>
              <a:t>not</a:t>
            </a:r>
            <a:r>
              <a:rPr lang="en-US" sz="1600" dirty="0">
                <a:solidFill>
                  <a:srgbClr val="C00000"/>
                </a:solidFill>
              </a:rPr>
              <a:t> carry with it permission to modify what it</a:t>
            </a:r>
            <a:r>
              <a:rPr lang="en-US" sz="1600" dirty="0">
                <a:solidFill>
                  <a:srgbClr val="C00000"/>
                </a:solidFill>
                <a:latin typeface="Courier"/>
              </a:rPr>
              <a:t> </a:t>
            </a:r>
            <a:r>
              <a:rPr lang="en-US" sz="1600" dirty="0">
                <a:solidFill>
                  <a:srgbClr val="C00000"/>
                </a:solidFill>
              </a:rPr>
              <a:t> points to. By pointing </a:t>
            </a:r>
            <a:r>
              <a:rPr lang="en-US" sz="1600" dirty="0" err="1">
                <a:solidFill>
                  <a:srgbClr val="C00000"/>
                </a:solidFill>
                <a:latin typeface="Courier" charset="0"/>
                <a:ea typeface="Courier" charset="0"/>
                <a:cs typeface="Courier" charset="0"/>
              </a:rPr>
              <a:t>cp</a:t>
            </a:r>
            <a:r>
              <a:rPr lang="en-US" sz="1600" dirty="0">
                <a:solidFill>
                  <a:srgbClr val="C00000"/>
                </a:solidFill>
              </a:rPr>
              <a:t> to </a:t>
            </a:r>
            <a:r>
              <a:rPr lang="en-US" sz="1600" dirty="0">
                <a:solidFill>
                  <a:srgbClr val="C00000"/>
                </a:solidFill>
                <a:latin typeface="Courier" charset="0"/>
                <a:ea typeface="Courier" charset="0"/>
                <a:cs typeface="Courier" charset="0"/>
              </a:rPr>
              <a:t>n</a:t>
            </a:r>
            <a:r>
              <a:rPr lang="en-US" sz="1600" dirty="0">
                <a:solidFill>
                  <a:srgbClr val="C00000"/>
                </a:solidFill>
              </a:rPr>
              <a:t>, we </a:t>
            </a:r>
            <a:r>
              <a:rPr lang="en-US" sz="1600" b="1" dirty="0">
                <a:solidFill>
                  <a:srgbClr val="C00000"/>
                </a:solidFill>
              </a:rPr>
              <a:t>give up</a:t>
            </a:r>
            <a:r>
              <a:rPr lang="en-US" sz="1600" dirty="0">
                <a:solidFill>
                  <a:srgbClr val="C00000"/>
                </a:solidFill>
              </a:rPr>
              <a:t> permission to modify </a:t>
            </a:r>
            <a:r>
              <a:rPr lang="en-US" sz="1600" dirty="0">
                <a:solidFill>
                  <a:srgbClr val="C00000"/>
                </a:solidFill>
                <a:latin typeface="Courier" charset="0"/>
                <a:ea typeface="Courier" charset="0"/>
                <a:cs typeface="Courier" charset="0"/>
              </a:rPr>
              <a:t>n</a:t>
            </a:r>
            <a:r>
              <a:rPr lang="en-US" sz="1600" dirty="0">
                <a:solidFill>
                  <a:srgbClr val="C00000"/>
                </a:solidFill>
              </a:rPr>
              <a:t> via the pointer. This is fine.</a:t>
            </a:r>
          </a:p>
          <a:p>
            <a:endParaRPr lang="en-US" sz="1600" dirty="0">
              <a:solidFill>
                <a:srgbClr val="C00000"/>
              </a:solidFill>
            </a:endParaRPr>
          </a:p>
          <a:p>
            <a:r>
              <a:rPr lang="en-US" sz="1600" dirty="0">
                <a:solidFill>
                  <a:srgbClr val="C00000"/>
                </a:solidFill>
              </a:rPr>
              <a:t>In Snippet #2, we do not have permission to modify</a:t>
            </a:r>
            <a:r>
              <a:rPr lang="en-US" sz="1600" dirty="0">
                <a:solidFill>
                  <a:srgbClr val="C00000"/>
                </a:solidFill>
                <a:latin typeface="Courier"/>
              </a:rPr>
              <a:t> </a:t>
            </a:r>
            <a:r>
              <a:rPr lang="en-US" sz="1600" dirty="0">
                <a:solidFill>
                  <a:srgbClr val="C00000"/>
                </a:solidFill>
              </a:rPr>
              <a:t> </a:t>
            </a:r>
            <a:r>
              <a:rPr lang="en-US" sz="1600" dirty="0" err="1">
                <a:solidFill>
                  <a:srgbClr val="C00000"/>
                </a:solidFill>
                <a:latin typeface="Courier" charset="0"/>
                <a:ea typeface="Courier" charset="0"/>
                <a:cs typeface="Courier" charset="0"/>
              </a:rPr>
              <a:t>cn</a:t>
            </a:r>
            <a:r>
              <a:rPr lang="en-US" sz="1600" dirty="0">
                <a:solidFill>
                  <a:srgbClr val="C00000"/>
                </a:solidFill>
              </a:rPr>
              <a:t>. </a:t>
            </a:r>
            <a:r>
              <a:rPr lang="en-US" sz="1600" dirty="0">
                <a:solidFill>
                  <a:srgbClr val="C00000"/>
                </a:solidFill>
                <a:latin typeface="Courier" charset="0"/>
                <a:ea typeface="Courier" charset="0"/>
                <a:cs typeface="Courier" charset="0"/>
              </a:rPr>
              <a:t>p</a:t>
            </a:r>
            <a:r>
              <a:rPr lang="en-US" sz="1600" dirty="0">
                <a:solidFill>
                  <a:srgbClr val="C00000"/>
                </a:solidFill>
              </a:rPr>
              <a:t> </a:t>
            </a:r>
            <a:r>
              <a:rPr lang="en-US" sz="1600" i="1" dirty="0">
                <a:solidFill>
                  <a:srgbClr val="C00000"/>
                </a:solidFill>
              </a:rPr>
              <a:t>does</a:t>
            </a:r>
            <a:r>
              <a:rPr lang="en-US" sz="1600" dirty="0">
                <a:solidFill>
                  <a:srgbClr val="C00000"/>
                </a:solidFill>
              </a:rPr>
              <a:t> carry with it permission to modify what it points to. By pointing </a:t>
            </a:r>
            <a:r>
              <a:rPr lang="en-US" sz="1600" dirty="0">
                <a:solidFill>
                  <a:srgbClr val="C00000"/>
                </a:solidFill>
                <a:latin typeface="Courier" charset="0"/>
                <a:ea typeface="Courier" charset="0"/>
                <a:cs typeface="Courier" charset="0"/>
              </a:rPr>
              <a:t>p</a:t>
            </a:r>
            <a:r>
              <a:rPr lang="en-US" sz="1600" dirty="0">
                <a:solidFill>
                  <a:srgbClr val="C00000"/>
                </a:solidFill>
              </a:rPr>
              <a:t> to </a:t>
            </a:r>
            <a:r>
              <a:rPr lang="en-US" sz="1600" dirty="0" err="1">
                <a:solidFill>
                  <a:srgbClr val="C00000"/>
                </a:solidFill>
                <a:latin typeface="Courier" charset="0"/>
                <a:ea typeface="Courier" charset="0"/>
                <a:cs typeface="Courier" charset="0"/>
              </a:rPr>
              <a:t>cn</a:t>
            </a:r>
            <a:r>
              <a:rPr lang="en-US" sz="1600" dirty="0">
                <a:solidFill>
                  <a:srgbClr val="C00000"/>
                </a:solidFill>
              </a:rPr>
              <a:t>, we </a:t>
            </a:r>
            <a:r>
              <a:rPr lang="en-US" sz="1600" b="1" dirty="0">
                <a:solidFill>
                  <a:srgbClr val="C00000"/>
                </a:solidFill>
              </a:rPr>
              <a:t>grab</a:t>
            </a:r>
            <a:r>
              <a:rPr lang="en-US" sz="1600" dirty="0">
                <a:solidFill>
                  <a:srgbClr val="C00000"/>
                </a:solidFill>
              </a:rPr>
              <a:t> permission to modify </a:t>
            </a:r>
            <a:r>
              <a:rPr lang="en-US" sz="1600" dirty="0" err="1">
                <a:solidFill>
                  <a:srgbClr val="C00000"/>
                </a:solidFill>
                <a:latin typeface="Courier" charset="0"/>
                <a:ea typeface="Courier" charset="0"/>
                <a:cs typeface="Courier" charset="0"/>
              </a:rPr>
              <a:t>cn</a:t>
            </a:r>
            <a:r>
              <a:rPr lang="en-US" sz="1600" dirty="0">
                <a:solidFill>
                  <a:srgbClr val="C00000"/>
                </a:solidFill>
              </a:rPr>
              <a:t>—permission we do not already have.</a:t>
            </a:r>
            <a:br>
              <a:rPr lang="en-US" sz="1600" dirty="0">
                <a:solidFill>
                  <a:srgbClr val="C00000"/>
                </a:solidFill>
              </a:rPr>
            </a:br>
            <a:br>
              <a:rPr lang="en-US" sz="1600" dirty="0">
                <a:solidFill>
                  <a:srgbClr val="C00000"/>
                </a:solidFill>
              </a:rPr>
            </a:br>
            <a:r>
              <a:rPr lang="en-US" sz="1600" dirty="0">
                <a:solidFill>
                  <a:srgbClr val="C00000"/>
                </a:solidFill>
              </a:rPr>
              <a:t>So Snippet #2 will not compile.</a:t>
            </a:r>
          </a:p>
        </p:txBody>
      </p:sp>
      <p:cxnSp>
        <p:nvCxnSpPr>
          <p:cNvPr id="6" name="Straight Connector 5"/>
          <p:cNvCxnSpPr/>
          <p:nvPr/>
        </p:nvCxnSpPr>
        <p:spPr>
          <a:xfrm flipH="1">
            <a:off x="685800" y="4876800"/>
            <a:ext cx="1371600" cy="83820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609600" y="4876800"/>
            <a:ext cx="1905000" cy="83820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85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Scenarios [3/4] </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class Moose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f() {}</a:t>
            </a:r>
            <a:br>
              <a:rPr lang="en-US" dirty="0">
                <a:latin typeface="Courier" charset="0"/>
                <a:ea typeface="Courier" charset="0"/>
                <a:cs typeface="Courier" charset="0"/>
              </a:rPr>
            </a:br>
            <a:r>
              <a:rPr lang="en-US" dirty="0">
                <a:latin typeface="Courier" charset="0"/>
                <a:ea typeface="Courier" charset="0"/>
                <a:cs typeface="Courier" charset="0"/>
              </a:rPr>
              <a:t>    void </a:t>
            </a:r>
            <a:r>
              <a:rPr lang="en-US" dirty="0" err="1">
                <a:latin typeface="Courier" charset="0"/>
                <a:ea typeface="Courier" charset="0"/>
                <a:cs typeface="Courier" charset="0"/>
              </a:rPr>
              <a:t>cf</a:t>
            </a:r>
            <a:r>
              <a:rPr lang="en-US" dirty="0">
                <a:latin typeface="Courier" charset="0"/>
                <a:ea typeface="Courier" charset="0"/>
                <a:cs typeface="Courier" charset="0"/>
              </a:rPr>
              <a:t>()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Which will compile?</a:t>
            </a:r>
          </a:p>
          <a:p>
            <a:pPr marL="0" indent="0">
              <a:buNone/>
            </a:pPr>
            <a:r>
              <a:rPr lang="en-US" u="sng" dirty="0"/>
              <a:t>Snippet #3</a:t>
            </a:r>
            <a:br>
              <a:rPr lang="en-US" u="sng" dirty="0"/>
            </a:br>
            <a:r>
              <a:rPr lang="en-US" dirty="0" err="1">
                <a:latin typeface="Courier" charset="0"/>
                <a:ea typeface="Courier" charset="0"/>
                <a:cs typeface="Courier" charset="0"/>
              </a:rPr>
              <a:t>const</a:t>
            </a:r>
            <a:r>
              <a:rPr lang="en-US" dirty="0">
                <a:latin typeface="Courier" charset="0"/>
                <a:ea typeface="Courier" charset="0"/>
                <a:cs typeface="Courier" charset="0"/>
              </a:rPr>
              <a:t> Moose cm;</a:t>
            </a:r>
            <a:br>
              <a:rPr lang="en-US" dirty="0">
                <a:latin typeface="Courier" charset="0"/>
                <a:ea typeface="Courier" charset="0"/>
                <a:cs typeface="Courier" charset="0"/>
              </a:rPr>
            </a:br>
            <a:r>
              <a:rPr lang="en-US" dirty="0" err="1">
                <a:latin typeface="Courier" charset="0"/>
                <a:ea typeface="Courier" charset="0"/>
                <a:cs typeface="Courier" charset="0"/>
              </a:rPr>
              <a:t>cm.f</a:t>
            </a:r>
            <a:r>
              <a:rPr lang="en-US" dirty="0">
                <a:latin typeface="Courier" charset="0"/>
                <a:ea typeface="Courier" charset="0"/>
                <a:cs typeface="Courier" charset="0"/>
              </a:rPr>
              <a:t>();</a:t>
            </a:r>
          </a:p>
          <a:p>
            <a:pPr marL="0" indent="0">
              <a:buNone/>
            </a:pPr>
            <a:r>
              <a:rPr lang="en-US" u="sng" dirty="0"/>
              <a:t>Snippet #4</a:t>
            </a:r>
            <a:br>
              <a:rPr lang="en-US" u="sng" dirty="0"/>
            </a:br>
            <a:r>
              <a:rPr lang="en-US" dirty="0">
                <a:latin typeface="Courier" charset="0"/>
                <a:ea typeface="Courier" charset="0"/>
                <a:cs typeface="Courier" charset="0"/>
              </a:rPr>
              <a:t>Moose m;</a:t>
            </a:r>
            <a:br>
              <a:rPr lang="en-US" dirty="0">
                <a:latin typeface="Courier" charset="0"/>
                <a:ea typeface="Courier" charset="0"/>
                <a:cs typeface="Courier" charset="0"/>
              </a:rPr>
            </a:br>
            <a:r>
              <a:rPr lang="en-US" dirty="0" err="1">
                <a:latin typeface="Courier" charset="0"/>
                <a:ea typeface="Courier" charset="0"/>
                <a:cs typeface="Courier" charset="0"/>
              </a:rPr>
              <a:t>m.cf</a:t>
            </a:r>
            <a:r>
              <a:rPr lang="en-US" dirty="0">
                <a:latin typeface="Courier" charset="0"/>
                <a:ea typeface="Courier" charset="0"/>
                <a:cs typeface="Courier" charset="0"/>
              </a:rPr>
              <a:t>();</a:t>
            </a:r>
          </a:p>
        </p:txBody>
      </p:sp>
    </p:spTree>
    <p:extLst>
      <p:ext uri="{BB962C8B-B14F-4D97-AF65-F5344CB8AC3E}">
        <p14:creationId xmlns:p14="http://schemas.microsoft.com/office/powerpoint/2010/main" val="126626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[2/7]</a:t>
            </a:r>
          </a:p>
        </p:txBody>
      </p:sp>
      <p:sp>
        <p:nvSpPr>
          <p:cNvPr id="3" name="Content Placeholder 2"/>
          <p:cNvSpPr>
            <a:spLocks noGrp="1"/>
          </p:cNvSpPr>
          <p:nvPr>
            <p:ph idx="1"/>
          </p:nvPr>
        </p:nvSpPr>
        <p:spPr/>
        <p:txBody>
          <a:bodyPr/>
          <a:lstStyle/>
          <a:p>
            <a:pPr marL="0" indent="0">
              <a:buNone/>
            </a:pPr>
            <a:r>
              <a:rPr lang="en-US" sz="1800" dirty="0">
                <a:latin typeface="Courier" charset="0"/>
                <a:ea typeface="Courier" charset="0"/>
                <a:cs typeface="Courier" charset="0"/>
              </a:rPr>
              <a:t>class Bats {</a:t>
            </a:r>
            <a:br>
              <a:rPr lang="en-US" sz="1800" dirty="0">
                <a:latin typeface="Courier" charset="0"/>
                <a:ea typeface="Courier" charset="0"/>
                <a:cs typeface="Courier" charset="0"/>
              </a:rPr>
            </a:br>
            <a:r>
              <a:rPr lang="en-US" sz="1800" dirty="0">
                <a:latin typeface="Courier" charset="0"/>
                <a:ea typeface="Courier" charset="0"/>
                <a:cs typeface="Courier" charset="0"/>
              </a:rPr>
              <a:t>public:</a:t>
            </a:r>
            <a:br>
              <a:rPr lang="en-US" sz="1800" dirty="0">
                <a:latin typeface="Courier" charset="0"/>
                <a:ea typeface="Courier" charset="0"/>
                <a:cs typeface="Courier" charset="0"/>
              </a:rPr>
            </a:br>
            <a:r>
              <a:rPr lang="en-US" sz="1800" dirty="0">
                <a:latin typeface="Courier" charset="0"/>
                <a:ea typeface="Courier" charset="0"/>
                <a:cs typeface="Courier" charset="0"/>
              </a:rPr>
              <a:t>void </a:t>
            </a:r>
            <a:r>
              <a:rPr lang="en-US" sz="1800" dirty="0" err="1">
                <a:latin typeface="Courier" charset="0"/>
                <a:ea typeface="Courier" charset="0"/>
                <a:cs typeface="Courier" charset="0"/>
              </a:rPr>
              <a:t>setNumber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void sighting() {</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 " &lt;&lt; name()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private:</a:t>
            </a:r>
            <a:br>
              <a:rPr lang="en-US" sz="1800" dirty="0">
                <a:latin typeface="Courier" charset="0"/>
                <a:ea typeface="Courier" charset="0"/>
                <a:cs typeface="Courier" charset="0"/>
              </a:rPr>
            </a:br>
            <a:r>
              <a:rPr lang="en-US" sz="1800" dirty="0">
                <a:latin typeface="Courier" charset="0"/>
                <a:ea typeface="Courier" charset="0"/>
                <a:cs typeface="Courier" charset="0"/>
              </a:rPr>
              <a:t>    string name() {</a:t>
            </a:r>
            <a:br>
              <a:rPr lang="en-US" sz="1800" dirty="0">
                <a:latin typeface="Courier" charset="0"/>
                <a:ea typeface="Courier" charset="0"/>
                <a:cs typeface="Courier" charset="0"/>
              </a:rPr>
            </a:br>
            <a:r>
              <a:rPr lang="en-US" sz="1800" dirty="0">
                <a:latin typeface="Courier" charset="0"/>
                <a:ea typeface="Courier" charset="0"/>
                <a:cs typeface="Courier" charset="0"/>
              </a:rPr>
              <a:t>        return "bats";</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4" name="TextBox 3"/>
          <p:cNvSpPr txBox="1"/>
          <p:nvPr/>
        </p:nvSpPr>
        <p:spPr>
          <a:xfrm>
            <a:off x="4419600" y="1647824"/>
            <a:ext cx="2798951" cy="830997"/>
          </a:xfrm>
          <a:prstGeom prst="rect">
            <a:avLst/>
          </a:prstGeom>
          <a:noFill/>
        </p:spPr>
        <p:txBody>
          <a:bodyPr wrap="square" rtlCol="0">
            <a:spAutoFit/>
          </a:bodyPr>
          <a:lstStyle/>
          <a:p>
            <a:r>
              <a:rPr lang="en-US" sz="1600" dirty="0">
                <a:solidFill>
                  <a:srgbClr val="C00000"/>
                </a:solidFill>
              </a:rPr>
              <a:t>A class definition begins</a:t>
            </a:r>
            <a:r>
              <a:rPr lang="en-US" sz="1600" dirty="0">
                <a:solidFill>
                  <a:srgbClr val="C00000"/>
                </a:solidFill>
                <a:latin typeface="Courier"/>
              </a:rPr>
              <a:t> </a:t>
            </a:r>
            <a:r>
              <a:rPr lang="en-US" sz="1600" dirty="0">
                <a:solidFill>
                  <a:srgbClr val="C00000"/>
                </a:solidFill>
              </a:rPr>
              <a:t> with “</a:t>
            </a:r>
            <a:r>
              <a:rPr lang="en-US" sz="1600" dirty="0">
                <a:solidFill>
                  <a:srgbClr val="C00000"/>
                </a:solidFill>
                <a:latin typeface="Courier"/>
              </a:rPr>
              <a:t>class</a:t>
            </a:r>
            <a:r>
              <a:rPr lang="en-US" sz="1600" dirty="0">
                <a:solidFill>
                  <a:srgbClr val="C00000"/>
                </a:solidFill>
              </a:rPr>
              <a:t>”, the name of the class, and a left brace.</a:t>
            </a:r>
            <a:r>
              <a:rPr lang="en-US" sz="1600" dirty="0">
                <a:solidFill>
                  <a:srgbClr val="C00000"/>
                </a:solidFill>
                <a:latin typeface="Courier"/>
              </a:rPr>
              <a:t> </a:t>
            </a:r>
            <a:endParaRPr lang="en-US" sz="1600" dirty="0">
              <a:solidFill>
                <a:srgbClr val="C00000"/>
              </a:solidFill>
            </a:endParaRPr>
          </a:p>
        </p:txBody>
      </p:sp>
      <p:cxnSp>
        <p:nvCxnSpPr>
          <p:cNvPr id="5" name="Straight Connector 4"/>
          <p:cNvCxnSpPr/>
          <p:nvPr/>
        </p:nvCxnSpPr>
        <p:spPr>
          <a:xfrm flipH="1">
            <a:off x="2286000" y="1828800"/>
            <a:ext cx="2133600"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19600" y="5715000"/>
            <a:ext cx="2971800" cy="584775"/>
          </a:xfrm>
          <a:prstGeom prst="rect">
            <a:avLst/>
          </a:prstGeom>
          <a:noFill/>
        </p:spPr>
        <p:txBody>
          <a:bodyPr wrap="square" rtlCol="0">
            <a:spAutoFit/>
          </a:bodyPr>
          <a:lstStyle/>
          <a:p>
            <a:r>
              <a:rPr lang="en-US" sz="1600" dirty="0">
                <a:solidFill>
                  <a:srgbClr val="C00000"/>
                </a:solidFill>
              </a:rPr>
              <a:t>A class definition ends with a right brace and a semicolon.</a:t>
            </a:r>
          </a:p>
        </p:txBody>
      </p:sp>
      <p:cxnSp>
        <p:nvCxnSpPr>
          <p:cNvPr id="10" name="Straight Connector 9"/>
          <p:cNvCxnSpPr>
            <a:stCxn id="9" idx="1"/>
          </p:cNvCxnSpPr>
          <p:nvPr/>
        </p:nvCxnSpPr>
        <p:spPr>
          <a:xfrm flipH="1">
            <a:off x="1447800" y="6007388"/>
            <a:ext cx="2971800" cy="16481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802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Scenarios [4/4] </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class Moose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f() {}</a:t>
            </a:r>
            <a:br>
              <a:rPr lang="en-US" dirty="0">
                <a:latin typeface="Courier" charset="0"/>
                <a:ea typeface="Courier" charset="0"/>
                <a:cs typeface="Courier" charset="0"/>
              </a:rPr>
            </a:br>
            <a:r>
              <a:rPr lang="en-US" dirty="0">
                <a:latin typeface="Courier" charset="0"/>
                <a:ea typeface="Courier" charset="0"/>
                <a:cs typeface="Courier" charset="0"/>
              </a:rPr>
              <a:t>    void </a:t>
            </a:r>
            <a:r>
              <a:rPr lang="en-US" dirty="0" err="1">
                <a:latin typeface="Courier" charset="0"/>
                <a:ea typeface="Courier" charset="0"/>
                <a:cs typeface="Courier" charset="0"/>
              </a:rPr>
              <a:t>cf</a:t>
            </a:r>
            <a:r>
              <a:rPr lang="en-US" dirty="0">
                <a:latin typeface="Courier" charset="0"/>
                <a:ea typeface="Courier" charset="0"/>
                <a:cs typeface="Courier" charset="0"/>
              </a:rPr>
              <a:t>()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Which will compile?</a:t>
            </a:r>
          </a:p>
          <a:p>
            <a:pPr marL="0" indent="0">
              <a:buNone/>
            </a:pPr>
            <a:r>
              <a:rPr lang="en-US" u="sng" dirty="0"/>
              <a:t>Snippet #3</a:t>
            </a:r>
            <a:br>
              <a:rPr lang="en-US" u="sng" dirty="0"/>
            </a:br>
            <a:r>
              <a:rPr lang="en-US" dirty="0" err="1">
                <a:latin typeface="Courier" charset="0"/>
                <a:ea typeface="Courier" charset="0"/>
                <a:cs typeface="Courier" charset="0"/>
              </a:rPr>
              <a:t>const</a:t>
            </a:r>
            <a:r>
              <a:rPr lang="en-US" dirty="0">
                <a:latin typeface="Courier" charset="0"/>
                <a:ea typeface="Courier" charset="0"/>
                <a:cs typeface="Courier" charset="0"/>
              </a:rPr>
              <a:t> Moose cm;</a:t>
            </a:r>
            <a:br>
              <a:rPr lang="en-US" dirty="0">
                <a:latin typeface="Courier" charset="0"/>
                <a:ea typeface="Courier" charset="0"/>
                <a:cs typeface="Courier" charset="0"/>
              </a:rPr>
            </a:br>
            <a:r>
              <a:rPr lang="en-US" dirty="0" err="1">
                <a:latin typeface="Courier" charset="0"/>
                <a:ea typeface="Courier" charset="0"/>
                <a:cs typeface="Courier" charset="0"/>
              </a:rPr>
              <a:t>cm.f</a:t>
            </a:r>
            <a:r>
              <a:rPr lang="en-US" dirty="0">
                <a:latin typeface="Courier" charset="0"/>
                <a:ea typeface="Courier" charset="0"/>
                <a:cs typeface="Courier" charset="0"/>
              </a:rPr>
              <a:t>();</a:t>
            </a:r>
          </a:p>
          <a:p>
            <a:pPr marL="0" indent="0">
              <a:buNone/>
            </a:pPr>
            <a:r>
              <a:rPr lang="en-US" u="sng" dirty="0"/>
              <a:t>Snippet #4</a:t>
            </a:r>
            <a:br>
              <a:rPr lang="en-US" u="sng" dirty="0"/>
            </a:br>
            <a:r>
              <a:rPr lang="en-US" dirty="0">
                <a:latin typeface="Courier" charset="0"/>
                <a:ea typeface="Courier" charset="0"/>
                <a:cs typeface="Courier" charset="0"/>
              </a:rPr>
              <a:t>Moose m;</a:t>
            </a:r>
            <a:br>
              <a:rPr lang="en-US" dirty="0">
                <a:latin typeface="Courier" charset="0"/>
                <a:ea typeface="Courier" charset="0"/>
                <a:cs typeface="Courier" charset="0"/>
              </a:rPr>
            </a:br>
            <a:r>
              <a:rPr lang="en-US" dirty="0" err="1">
                <a:latin typeface="Courier" charset="0"/>
                <a:ea typeface="Courier" charset="0"/>
                <a:cs typeface="Courier" charset="0"/>
              </a:rPr>
              <a:t>m.cf</a:t>
            </a:r>
            <a:r>
              <a:rPr lang="en-US" dirty="0">
                <a:latin typeface="Courier" charset="0"/>
                <a:ea typeface="Courier" charset="0"/>
                <a:cs typeface="Courier" charset="0"/>
              </a:rPr>
              <a:t>();</a:t>
            </a:r>
          </a:p>
        </p:txBody>
      </p:sp>
      <p:sp>
        <p:nvSpPr>
          <p:cNvPr id="4" name="TextBox 3"/>
          <p:cNvSpPr txBox="1"/>
          <p:nvPr/>
        </p:nvSpPr>
        <p:spPr>
          <a:xfrm>
            <a:off x="3810000" y="3200400"/>
            <a:ext cx="5105400" cy="3293209"/>
          </a:xfrm>
          <a:prstGeom prst="rect">
            <a:avLst/>
          </a:prstGeom>
          <a:noFill/>
          <a:ln w="15875">
            <a:noFill/>
          </a:ln>
        </p:spPr>
        <p:txBody>
          <a:bodyPr wrap="square" rtlCol="0">
            <a:spAutoFit/>
          </a:bodyPr>
          <a:lstStyle/>
          <a:p>
            <a:r>
              <a:rPr lang="en-US" sz="1600" dirty="0">
                <a:solidFill>
                  <a:srgbClr val="C00000"/>
                </a:solidFill>
              </a:rPr>
              <a:t>In Snippet #3, we do not have permission to modify</a:t>
            </a:r>
            <a:r>
              <a:rPr lang="en-US" sz="1600" dirty="0">
                <a:solidFill>
                  <a:srgbClr val="C00000"/>
                </a:solidFill>
                <a:latin typeface="Courier"/>
              </a:rPr>
              <a:t> </a:t>
            </a:r>
            <a:r>
              <a:rPr lang="en-US" sz="1600" dirty="0">
                <a:solidFill>
                  <a:srgbClr val="C00000"/>
                </a:solidFill>
              </a:rPr>
              <a:t> </a:t>
            </a:r>
            <a:r>
              <a:rPr lang="en-US" sz="1600" dirty="0">
                <a:solidFill>
                  <a:srgbClr val="C00000"/>
                </a:solidFill>
                <a:latin typeface="Courier" charset="0"/>
                <a:ea typeface="Courier" charset="0"/>
                <a:cs typeface="Courier" charset="0"/>
              </a:rPr>
              <a:t>cm</a:t>
            </a:r>
            <a:r>
              <a:rPr lang="en-US" sz="1600" dirty="0">
                <a:solidFill>
                  <a:srgbClr val="C00000"/>
                </a:solidFill>
              </a:rPr>
              <a:t>. Member function </a:t>
            </a:r>
            <a:r>
              <a:rPr lang="en-US" sz="1600" dirty="0">
                <a:solidFill>
                  <a:srgbClr val="C00000"/>
                </a:solidFill>
                <a:latin typeface="Courier" charset="0"/>
                <a:ea typeface="Courier" charset="0"/>
                <a:cs typeface="Courier" charset="0"/>
              </a:rPr>
              <a:t>f</a:t>
            </a:r>
            <a:r>
              <a:rPr lang="en-US" sz="1600" dirty="0">
                <a:solidFill>
                  <a:srgbClr val="C00000"/>
                </a:solidFill>
              </a:rPr>
              <a:t> </a:t>
            </a:r>
            <a:r>
              <a:rPr lang="en-US" sz="1600" i="1" dirty="0">
                <a:solidFill>
                  <a:srgbClr val="C00000"/>
                </a:solidFill>
              </a:rPr>
              <a:t>does</a:t>
            </a:r>
            <a:r>
              <a:rPr lang="en-US" sz="1600" dirty="0">
                <a:solidFill>
                  <a:srgbClr val="C00000"/>
                </a:solidFill>
              </a:rPr>
              <a:t> have permission to modify the object it is called on. By calling </a:t>
            </a:r>
            <a:r>
              <a:rPr lang="en-US" sz="1600" dirty="0">
                <a:solidFill>
                  <a:srgbClr val="C00000"/>
                </a:solidFill>
                <a:latin typeface="Courier" charset="0"/>
                <a:ea typeface="Courier" charset="0"/>
                <a:cs typeface="Courier" charset="0"/>
              </a:rPr>
              <a:t>f</a:t>
            </a:r>
            <a:r>
              <a:rPr lang="en-US" sz="1600" dirty="0">
                <a:solidFill>
                  <a:srgbClr val="C00000"/>
                </a:solidFill>
              </a:rPr>
              <a:t> on </a:t>
            </a:r>
            <a:r>
              <a:rPr lang="en-US" sz="1600" dirty="0">
                <a:solidFill>
                  <a:srgbClr val="C00000"/>
                </a:solidFill>
                <a:latin typeface="Courier" charset="0"/>
                <a:ea typeface="Courier" charset="0"/>
                <a:cs typeface="Courier" charset="0"/>
              </a:rPr>
              <a:t>cm</a:t>
            </a:r>
            <a:r>
              <a:rPr lang="en-US" sz="1600" dirty="0">
                <a:solidFill>
                  <a:srgbClr val="C00000"/>
                </a:solidFill>
              </a:rPr>
              <a:t>, we </a:t>
            </a:r>
            <a:r>
              <a:rPr lang="en-US" sz="1600" b="1" dirty="0">
                <a:solidFill>
                  <a:srgbClr val="C00000"/>
                </a:solidFill>
              </a:rPr>
              <a:t>grab</a:t>
            </a:r>
            <a:r>
              <a:rPr lang="en-US" sz="1600" dirty="0">
                <a:solidFill>
                  <a:srgbClr val="C00000"/>
                </a:solidFill>
              </a:rPr>
              <a:t> permission to modify </a:t>
            </a:r>
            <a:r>
              <a:rPr lang="en-US" sz="1600" dirty="0">
                <a:solidFill>
                  <a:srgbClr val="C00000"/>
                </a:solidFill>
                <a:latin typeface="Courier" charset="0"/>
                <a:ea typeface="Courier" charset="0"/>
                <a:cs typeface="Courier" charset="0"/>
              </a:rPr>
              <a:t>cm</a:t>
            </a:r>
            <a:r>
              <a:rPr lang="en-US" sz="1600" dirty="0">
                <a:solidFill>
                  <a:srgbClr val="C00000"/>
                </a:solidFill>
              </a:rPr>
              <a:t>—permission we do not already have.</a:t>
            </a:r>
            <a:r>
              <a:rPr lang="en-US" sz="1600" dirty="0">
                <a:solidFill>
                  <a:srgbClr val="C00000"/>
                </a:solidFill>
                <a:latin typeface="Courier"/>
              </a:rPr>
              <a:t> </a:t>
            </a:r>
            <a:endParaRPr lang="en-US" sz="1600" dirty="0">
              <a:solidFill>
                <a:srgbClr val="C00000"/>
              </a:solidFill>
            </a:endParaRPr>
          </a:p>
          <a:p>
            <a:endParaRPr lang="en-US" sz="1600" dirty="0">
              <a:solidFill>
                <a:srgbClr val="C00000"/>
              </a:solidFill>
            </a:endParaRPr>
          </a:p>
          <a:p>
            <a:r>
              <a:rPr lang="en-US" sz="1600" dirty="0">
                <a:solidFill>
                  <a:srgbClr val="C00000"/>
                </a:solidFill>
              </a:rPr>
              <a:t>So Snippet #3 will not compile.</a:t>
            </a:r>
          </a:p>
          <a:p>
            <a:endParaRPr lang="en-US" sz="1600" dirty="0">
              <a:solidFill>
                <a:srgbClr val="C00000"/>
              </a:solidFill>
            </a:endParaRPr>
          </a:p>
          <a:p>
            <a:r>
              <a:rPr lang="en-US" sz="1600" dirty="0">
                <a:solidFill>
                  <a:srgbClr val="C00000"/>
                </a:solidFill>
              </a:rPr>
              <a:t>In Snippet #4, we have permission to modify </a:t>
            </a:r>
            <a:r>
              <a:rPr lang="en-US" sz="1600" dirty="0">
                <a:solidFill>
                  <a:srgbClr val="C00000"/>
                </a:solidFill>
                <a:latin typeface="Courier" charset="0"/>
                <a:ea typeface="Courier" charset="0"/>
                <a:cs typeface="Courier" charset="0"/>
              </a:rPr>
              <a:t>m</a:t>
            </a:r>
            <a:r>
              <a:rPr lang="en-US" sz="1600" dirty="0">
                <a:solidFill>
                  <a:srgbClr val="C00000"/>
                </a:solidFill>
              </a:rPr>
              <a:t>. Member function </a:t>
            </a:r>
            <a:r>
              <a:rPr lang="en-US" sz="1600" dirty="0" err="1">
                <a:solidFill>
                  <a:srgbClr val="C00000"/>
                </a:solidFill>
                <a:latin typeface="Courier" charset="0"/>
                <a:ea typeface="Courier" charset="0"/>
                <a:cs typeface="Courier" charset="0"/>
              </a:rPr>
              <a:t>cf</a:t>
            </a:r>
            <a:r>
              <a:rPr lang="en-US" sz="1600" dirty="0">
                <a:solidFill>
                  <a:srgbClr val="C00000"/>
                </a:solidFill>
              </a:rPr>
              <a:t> does </a:t>
            </a:r>
            <a:r>
              <a:rPr lang="en-US" sz="1600" i="1" dirty="0">
                <a:solidFill>
                  <a:srgbClr val="C00000"/>
                </a:solidFill>
              </a:rPr>
              <a:t>not</a:t>
            </a:r>
            <a:r>
              <a:rPr lang="en-US" sz="1600" dirty="0">
                <a:solidFill>
                  <a:srgbClr val="C00000"/>
                </a:solidFill>
              </a:rPr>
              <a:t> have permission to modify the object it is called on. By calling </a:t>
            </a:r>
            <a:r>
              <a:rPr lang="en-US" sz="1600" dirty="0" err="1">
                <a:solidFill>
                  <a:srgbClr val="C00000"/>
                </a:solidFill>
                <a:latin typeface="Courier" charset="0"/>
                <a:ea typeface="Courier" charset="0"/>
                <a:cs typeface="Courier" charset="0"/>
              </a:rPr>
              <a:t>cf</a:t>
            </a:r>
            <a:r>
              <a:rPr lang="en-US" sz="1600" dirty="0">
                <a:solidFill>
                  <a:srgbClr val="C00000"/>
                </a:solidFill>
              </a:rPr>
              <a:t> on </a:t>
            </a:r>
            <a:r>
              <a:rPr lang="en-US" sz="1600" dirty="0">
                <a:solidFill>
                  <a:srgbClr val="C00000"/>
                </a:solidFill>
                <a:latin typeface="Courier" charset="0"/>
                <a:ea typeface="Courier" charset="0"/>
                <a:cs typeface="Courier" charset="0"/>
              </a:rPr>
              <a:t>m</a:t>
            </a:r>
            <a:r>
              <a:rPr lang="en-US" sz="1600" dirty="0">
                <a:solidFill>
                  <a:srgbClr val="C00000"/>
                </a:solidFill>
              </a:rPr>
              <a:t>, we </a:t>
            </a:r>
            <a:r>
              <a:rPr lang="en-US" sz="1600" b="1" dirty="0">
                <a:solidFill>
                  <a:srgbClr val="C00000"/>
                </a:solidFill>
              </a:rPr>
              <a:t>give up</a:t>
            </a:r>
            <a:r>
              <a:rPr lang="en-US" sz="1600" dirty="0">
                <a:solidFill>
                  <a:srgbClr val="C00000"/>
                </a:solidFill>
              </a:rPr>
              <a:t> permission to modify </a:t>
            </a:r>
            <a:r>
              <a:rPr lang="en-US" sz="1600" dirty="0">
                <a:solidFill>
                  <a:srgbClr val="C00000"/>
                </a:solidFill>
                <a:latin typeface="Courier" charset="0"/>
                <a:ea typeface="Courier" charset="0"/>
                <a:cs typeface="Courier" charset="0"/>
              </a:rPr>
              <a:t>m</a:t>
            </a:r>
            <a:r>
              <a:rPr lang="en-US" sz="1600" dirty="0">
                <a:solidFill>
                  <a:srgbClr val="C00000"/>
                </a:solidFill>
              </a:rPr>
              <a:t> during the function call. This is fine.</a:t>
            </a:r>
            <a:r>
              <a:rPr lang="en-US" sz="1600" dirty="0">
                <a:solidFill>
                  <a:srgbClr val="C00000"/>
                </a:solidFill>
                <a:latin typeface="Courier"/>
              </a:rPr>
              <a:t> </a:t>
            </a:r>
            <a:endParaRPr lang="en-US" sz="1600" dirty="0">
              <a:solidFill>
                <a:srgbClr val="C00000"/>
              </a:solidFill>
            </a:endParaRPr>
          </a:p>
        </p:txBody>
      </p:sp>
      <p:cxnSp>
        <p:nvCxnSpPr>
          <p:cNvPr id="5" name="Straight Connector 4"/>
          <p:cNvCxnSpPr/>
          <p:nvPr/>
        </p:nvCxnSpPr>
        <p:spPr>
          <a:xfrm flipH="1">
            <a:off x="609600" y="4038600"/>
            <a:ext cx="1295400" cy="83820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609600" y="4038600"/>
            <a:ext cx="1143000" cy="762000"/>
          </a:xfrm>
          <a:prstGeom prst="line">
            <a:avLst/>
          </a:prstGeom>
          <a:ln w="25400">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932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Member Functions [1/4]</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Now we can see the second problem with class </a:t>
            </a:r>
            <a:r>
              <a:rPr lang="en-US" dirty="0">
                <a:latin typeface="Courier" charset="0"/>
                <a:ea typeface="Courier" charset="0"/>
                <a:cs typeface="Courier" charset="0"/>
              </a:rPr>
              <a:t>Bats</a:t>
            </a:r>
            <a:r>
              <a:rPr lang="en-US" dirty="0">
                <a:ea typeface="Courier" charset="0"/>
                <a:cs typeface="Courier" charset="0"/>
              </a:rPr>
              <a:t>.</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sighting()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_</a:t>
            </a:r>
            <a:r>
              <a:rPr lang="en-US" dirty="0" err="1">
                <a:latin typeface="Courier" charset="0"/>
                <a:ea typeface="Courier" charset="0"/>
                <a:cs typeface="Courier" charset="0"/>
              </a:rPr>
              <a:t>num</a:t>
            </a:r>
            <a:r>
              <a:rPr lang="en-US" dirty="0">
                <a:latin typeface="Courier" charset="0"/>
                <a:ea typeface="Courier" charset="0"/>
                <a:cs typeface="Courier" charset="0"/>
              </a:rPr>
              <a:t> &lt;&lt; " " &lt;&lt; name()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p>
          <a:p>
            <a:pPr marL="0" indent="0">
              <a:buNone/>
            </a:pPr>
            <a:r>
              <a:rPr lang="en-US" dirty="0">
                <a:ea typeface="Courier" charset="0"/>
                <a:cs typeface="Courier" charset="0"/>
              </a:rPr>
              <a:t>Member function </a:t>
            </a:r>
            <a:r>
              <a:rPr lang="en-US" dirty="0">
                <a:latin typeface="Courier" charset="0"/>
                <a:ea typeface="Courier" charset="0"/>
                <a:cs typeface="Courier" charset="0"/>
              </a:rPr>
              <a:t>sighting</a:t>
            </a:r>
            <a:r>
              <a:rPr lang="en-US" dirty="0">
                <a:ea typeface="Courier" charset="0"/>
                <a:cs typeface="Courier" charset="0"/>
              </a:rPr>
              <a:t> does not modify the object. So it seems reasonable that the following code should compile.</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a:latin typeface="Courier" charset="0"/>
                <a:ea typeface="Courier" charset="0"/>
                <a:cs typeface="Courier" charset="0"/>
              </a:rPr>
              <a:t>void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const</a:t>
            </a:r>
            <a:r>
              <a:rPr lang="en-US" dirty="0">
                <a:latin typeface="Courier" charset="0"/>
                <a:ea typeface="Courier" charset="0"/>
                <a:cs typeface="Courier" charset="0"/>
              </a:rPr>
              <a:t> Bats &amp; bb)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bb.sighting</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8" name="TextBox 7"/>
          <p:cNvSpPr txBox="1"/>
          <p:nvPr/>
        </p:nvSpPr>
        <p:spPr>
          <a:xfrm>
            <a:off x="5105400" y="4648200"/>
            <a:ext cx="2971800" cy="1815882"/>
          </a:xfrm>
          <a:prstGeom prst="rect">
            <a:avLst/>
          </a:prstGeom>
          <a:noFill/>
          <a:ln w="15875">
            <a:noFill/>
          </a:ln>
        </p:spPr>
        <p:txBody>
          <a:bodyPr wrap="square" rtlCol="0">
            <a:spAutoFit/>
          </a:bodyPr>
          <a:lstStyle/>
          <a:p>
            <a:r>
              <a:rPr lang="en-US" sz="1600" dirty="0">
                <a:solidFill>
                  <a:srgbClr val="C00000"/>
                </a:solidFill>
                <a:latin typeface="Courier" charset="0"/>
                <a:ea typeface="Courier" charset="0"/>
                <a:cs typeface="Courier" charset="0"/>
              </a:rPr>
              <a:t>bb</a:t>
            </a:r>
            <a:r>
              <a:rPr lang="en-US" sz="1600" dirty="0">
                <a:solidFill>
                  <a:srgbClr val="C00000"/>
                </a:solidFill>
              </a:rPr>
              <a:t> is not modifiable. And </a:t>
            </a:r>
            <a:r>
              <a:rPr lang="en-US" sz="1600" dirty="0">
                <a:solidFill>
                  <a:srgbClr val="C00000"/>
                </a:solidFill>
                <a:latin typeface="Courier" charset="0"/>
                <a:ea typeface="Courier" charset="0"/>
                <a:cs typeface="Courier" charset="0"/>
              </a:rPr>
              <a:t>sighting</a:t>
            </a:r>
            <a:r>
              <a:rPr lang="en-US" sz="1600" dirty="0">
                <a:solidFill>
                  <a:srgbClr val="C00000"/>
                </a:solidFill>
              </a:rPr>
              <a:t> does not modify it. So everything is fine, right?</a:t>
            </a:r>
            <a:r>
              <a:rPr lang="en-US" sz="1600" dirty="0">
                <a:solidFill>
                  <a:srgbClr val="C00000"/>
                </a:solidFill>
                <a:latin typeface="Courier"/>
              </a:rPr>
              <a:t> </a:t>
            </a:r>
            <a:endParaRPr lang="en-US" sz="1600" dirty="0">
              <a:solidFill>
                <a:srgbClr val="C00000"/>
              </a:solidFill>
            </a:endParaRPr>
          </a:p>
          <a:p>
            <a:endParaRPr lang="en-US" sz="1600" dirty="0">
              <a:solidFill>
                <a:srgbClr val="C00000"/>
              </a:solidFill>
            </a:endParaRPr>
          </a:p>
          <a:p>
            <a:r>
              <a:rPr lang="en-US" sz="1600" dirty="0">
                <a:solidFill>
                  <a:srgbClr val="C00000"/>
                </a:solidFill>
              </a:rPr>
              <a:t>Right???</a:t>
            </a:r>
          </a:p>
          <a:p>
            <a:endParaRPr lang="en-US" sz="1600" dirty="0">
              <a:solidFill>
                <a:srgbClr val="C00000"/>
              </a:solidFill>
            </a:endParaRPr>
          </a:p>
          <a:p>
            <a:r>
              <a:rPr lang="en-US" sz="1600" b="1" i="1" dirty="0">
                <a:solidFill>
                  <a:srgbClr val="C00000"/>
                </a:solidFill>
              </a:rPr>
              <a:t>WRONG!</a:t>
            </a:r>
          </a:p>
        </p:txBody>
      </p:sp>
    </p:spTree>
    <p:extLst>
      <p:ext uri="{BB962C8B-B14F-4D97-AF65-F5344CB8AC3E}">
        <p14:creationId xmlns:p14="http://schemas.microsoft.com/office/powerpoint/2010/main" val="1596388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Member Functions [2/4]</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sighting()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_</a:t>
            </a:r>
            <a:r>
              <a:rPr lang="en-US" dirty="0" err="1">
                <a:latin typeface="Courier" charset="0"/>
                <a:ea typeface="Courier" charset="0"/>
                <a:cs typeface="Courier" charset="0"/>
              </a:rPr>
              <a:t>num</a:t>
            </a:r>
            <a:r>
              <a:rPr lang="en-US" dirty="0">
                <a:latin typeface="Courier" charset="0"/>
                <a:ea typeface="Courier" charset="0"/>
                <a:cs typeface="Courier" charset="0"/>
              </a:rPr>
              <a:t> &lt;&lt; " " &lt;&lt; name()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void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const</a:t>
            </a:r>
            <a:r>
              <a:rPr lang="en-US" dirty="0">
                <a:latin typeface="Courier" charset="0"/>
                <a:ea typeface="Courier" charset="0"/>
                <a:cs typeface="Courier" charset="0"/>
              </a:rPr>
              <a:t> Bats &amp; bb)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bb.sighting</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ea typeface="Courier" charset="0"/>
                <a:cs typeface="Courier" charset="0"/>
              </a:rPr>
              <a:t>We do not have permission to modify bb. But </a:t>
            </a:r>
            <a:r>
              <a:rPr lang="en-US" dirty="0">
                <a:latin typeface="Courier" charset="0"/>
                <a:ea typeface="Courier" charset="0"/>
                <a:cs typeface="Courier" charset="0"/>
              </a:rPr>
              <a:t>sighting</a:t>
            </a:r>
            <a:r>
              <a:rPr lang="en-US" dirty="0">
                <a:ea typeface="Courier" charset="0"/>
                <a:cs typeface="Courier" charset="0"/>
              </a:rPr>
              <a:t> has permission to modify its object. In calling </a:t>
            </a:r>
            <a:r>
              <a:rPr lang="en-US" dirty="0">
                <a:latin typeface="Courier" charset="0"/>
                <a:ea typeface="Courier" charset="0"/>
                <a:cs typeface="Courier" charset="0"/>
              </a:rPr>
              <a:t>sighting</a:t>
            </a:r>
            <a:r>
              <a:rPr lang="en-US" dirty="0">
                <a:ea typeface="Courier" charset="0"/>
                <a:cs typeface="Courier" charset="0"/>
              </a:rPr>
              <a:t> on bb, we </a:t>
            </a:r>
            <a:r>
              <a:rPr lang="en-US" b="1" dirty="0">
                <a:ea typeface="Courier" charset="0"/>
                <a:cs typeface="Courier" charset="0"/>
              </a:rPr>
              <a:t>grab</a:t>
            </a:r>
            <a:r>
              <a:rPr lang="en-US" dirty="0">
                <a:ea typeface="Courier" charset="0"/>
                <a:cs typeface="Courier" charset="0"/>
              </a:rPr>
              <a:t> a permission that we do not already have.</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a:ea typeface="Courier" charset="0"/>
                <a:cs typeface="Courier" charset="0"/>
              </a:rPr>
              <a:t>Function </a:t>
            </a:r>
            <a:r>
              <a:rPr lang="en-US" dirty="0" err="1">
                <a:latin typeface="Courier" charset="0"/>
                <a:ea typeface="Courier" charset="0"/>
                <a:cs typeface="Courier" charset="0"/>
              </a:rPr>
              <a:t>ff</a:t>
            </a:r>
            <a:r>
              <a:rPr lang="en-US" dirty="0">
                <a:ea typeface="Courier" charset="0"/>
                <a:cs typeface="Courier" charset="0"/>
              </a:rPr>
              <a:t> will not compile.</a:t>
            </a:r>
          </a:p>
        </p:txBody>
      </p:sp>
    </p:spTree>
    <p:extLst>
      <p:ext uri="{BB962C8B-B14F-4D97-AF65-F5344CB8AC3E}">
        <p14:creationId xmlns:p14="http://schemas.microsoft.com/office/powerpoint/2010/main" val="1929646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Member Functions [3/4]</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Function </a:t>
            </a:r>
            <a:r>
              <a:rPr lang="en-US" dirty="0" err="1">
                <a:latin typeface="Courier" charset="0"/>
                <a:ea typeface="Courier" charset="0"/>
                <a:cs typeface="Courier" charset="0"/>
              </a:rPr>
              <a:t>ff</a:t>
            </a:r>
            <a:r>
              <a:rPr lang="en-US" dirty="0">
                <a:ea typeface="Courier" charset="0"/>
                <a:cs typeface="Courier" charset="0"/>
              </a:rPr>
              <a:t> will not compile.</a:t>
            </a:r>
          </a:p>
          <a:p>
            <a:pPr marL="0" indent="0">
              <a:buNone/>
            </a:pPr>
            <a:r>
              <a:rPr lang="en-US" dirty="0">
                <a:ea typeface="Courier" charset="0"/>
                <a:cs typeface="Courier" charset="0"/>
              </a:rPr>
              <a:t>But the fault really lies in class </a:t>
            </a:r>
            <a:r>
              <a:rPr lang="en-US" dirty="0">
                <a:latin typeface="Courier" charset="0"/>
                <a:ea typeface="Courier" charset="0"/>
                <a:cs typeface="Courier" charset="0"/>
              </a:rPr>
              <a:t>Bats</a:t>
            </a:r>
            <a:r>
              <a:rPr lang="en-US" dirty="0">
                <a:ea typeface="Courier" charset="0"/>
                <a:cs typeface="Courier" charset="0"/>
              </a:rPr>
              <a:t>. Since member function </a:t>
            </a:r>
            <a:r>
              <a:rPr lang="en-US" dirty="0">
                <a:latin typeface="Courier" charset="0"/>
                <a:ea typeface="Courier" charset="0"/>
                <a:cs typeface="Courier" charset="0"/>
              </a:rPr>
              <a:t>sighting</a:t>
            </a:r>
            <a:r>
              <a:rPr lang="en-US" dirty="0">
                <a:ea typeface="Courier" charset="0"/>
                <a:cs typeface="Courier" charset="0"/>
              </a:rPr>
              <a:t> does not modify the object it is called on, it should be a </a:t>
            </a:r>
            <a:r>
              <a:rPr lang="en-US" dirty="0" err="1">
                <a:latin typeface="Courier" charset="0"/>
                <a:ea typeface="Courier" charset="0"/>
                <a:cs typeface="Courier" charset="0"/>
              </a:rPr>
              <a:t>const</a:t>
            </a:r>
            <a:r>
              <a:rPr lang="en-US" dirty="0">
                <a:ea typeface="Courier" charset="0"/>
                <a:cs typeface="Courier" charset="0"/>
              </a:rPr>
              <a:t> member function.</a:t>
            </a: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sighting()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_</a:t>
            </a:r>
            <a:r>
              <a:rPr lang="en-US" dirty="0" err="1">
                <a:latin typeface="Courier" charset="0"/>
                <a:ea typeface="Courier" charset="0"/>
                <a:cs typeface="Courier" charset="0"/>
              </a:rPr>
              <a:t>num</a:t>
            </a:r>
            <a:r>
              <a:rPr lang="en-US" dirty="0">
                <a:latin typeface="Courier" charset="0"/>
                <a:ea typeface="Courier" charset="0"/>
                <a:cs typeface="Courier" charset="0"/>
              </a:rPr>
              <a:t> &lt;&lt; " " &lt;&lt; name()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ea typeface="Courier" charset="0"/>
              <a:cs typeface="Courier" charset="0"/>
            </a:endParaRPr>
          </a:p>
          <a:p>
            <a:pPr marL="0" indent="0">
              <a:buNone/>
            </a:pPr>
            <a:r>
              <a:rPr lang="en-US" b="1" dirty="0">
                <a:ea typeface="Courier" charset="0"/>
                <a:cs typeface="Courier" charset="0"/>
              </a:rPr>
              <a:t>Rule. If a member function is not supposed to modify data</a:t>
            </a:r>
            <a:r>
              <a:rPr lang="en-US" dirty="0">
                <a:latin typeface="Courier" charset="0"/>
                <a:ea typeface="Courier" charset="0"/>
                <a:cs typeface="Courier" charset="0"/>
              </a:rPr>
              <a:t> </a:t>
            </a:r>
            <a:r>
              <a:rPr lang="en-US" b="1" dirty="0">
                <a:ea typeface="Courier" charset="0"/>
                <a:cs typeface="Courier" charset="0"/>
              </a:rPr>
              <a:t> members, then the function should be marked </a:t>
            </a:r>
            <a:r>
              <a:rPr lang="en-US" dirty="0">
                <a:latin typeface="Courier" charset="0"/>
                <a:ea typeface="Courier" charset="0"/>
                <a:cs typeface="Courier" charset="0"/>
              </a:rPr>
              <a:t>const</a:t>
            </a:r>
            <a:r>
              <a:rPr lang="en-US" b="1" dirty="0">
                <a:ea typeface="Courier" charset="0"/>
                <a:cs typeface="Courier" charset="0"/>
              </a:rPr>
              <a:t>.</a:t>
            </a:r>
          </a:p>
        </p:txBody>
      </p:sp>
    </p:spTree>
    <p:extLst>
      <p:ext uri="{BB962C8B-B14F-4D97-AF65-F5344CB8AC3E}">
        <p14:creationId xmlns:p14="http://schemas.microsoft.com/office/powerpoint/2010/main" val="162567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Using </a:t>
            </a:r>
            <a:r>
              <a:rPr lang="en-US" dirty="0" err="1">
                <a:latin typeface="Courier" charset="0"/>
                <a:ea typeface="Courier" charset="0"/>
                <a:cs typeface="Courier" charset="0"/>
              </a:rPr>
              <a:t>const</a:t>
            </a:r>
            <a:r>
              <a:rPr lang="en-US" dirty="0"/>
              <a:t> — Member Functions [4/4]</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And member function </a:t>
            </a:r>
            <a:r>
              <a:rPr lang="en-US" dirty="0">
                <a:latin typeface="Courier" charset="0"/>
                <a:ea typeface="Courier" charset="0"/>
                <a:cs typeface="Courier" charset="0"/>
              </a:rPr>
              <a:t>name</a:t>
            </a:r>
            <a:r>
              <a:rPr lang="en-US" dirty="0">
                <a:ea typeface="Courier" charset="0"/>
                <a:cs typeface="Courier" charset="0"/>
              </a:rPr>
              <a:t> should be </a:t>
            </a:r>
            <a:r>
              <a:rPr lang="en-US" dirty="0" err="1">
                <a:latin typeface="Courier" charset="0"/>
                <a:ea typeface="Courier" charset="0"/>
                <a:cs typeface="Courier" charset="0"/>
              </a:rPr>
              <a:t>const</a:t>
            </a:r>
            <a:r>
              <a:rPr lang="en-US" dirty="0">
                <a:ea typeface="Courier" charset="0"/>
                <a:cs typeface="Courier" charset="0"/>
              </a:rPr>
              <a:t>, too. Otherwise member function </a:t>
            </a:r>
            <a:r>
              <a:rPr lang="en-US" dirty="0">
                <a:latin typeface="Courier" charset="0"/>
                <a:ea typeface="Courier" charset="0"/>
                <a:cs typeface="Courier" charset="0"/>
              </a:rPr>
              <a:t>sighting</a:t>
            </a:r>
            <a:r>
              <a:rPr lang="en-US" dirty="0">
                <a:ea typeface="Courier" charset="0"/>
                <a:cs typeface="Courier" charset="0"/>
              </a:rPr>
              <a:t> cannot call it (that permission-grabbing thing again).</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a:latin typeface="Courier" charset="0"/>
                <a:ea typeface="Courier" charset="0"/>
                <a:cs typeface="Courier" charset="0"/>
              </a:rPr>
              <a:t>class Bats {</a:t>
            </a:r>
            <a:br>
              <a:rPr lang="en-US" dirty="0">
                <a:latin typeface="Courier" charset="0"/>
                <a:ea typeface="Courier" charset="0"/>
                <a:cs typeface="Courier" charset="0"/>
              </a:rPr>
            </a:br>
            <a:r>
              <a:rPr lang="en-US" dirty="0">
                <a:latin typeface="Courier" charset="0"/>
                <a:ea typeface="Courier" charset="0"/>
                <a:cs typeface="Courier" charset="0"/>
              </a:rPr>
              <a:t>public:</a:t>
            </a:r>
            <a:br>
              <a:rPr lang="en-US" dirty="0">
                <a:latin typeface="Courier" charset="0"/>
                <a:ea typeface="Courier" charset="0"/>
                <a:cs typeface="Courier" charset="0"/>
              </a:rPr>
            </a:br>
            <a:r>
              <a:rPr lang="en-US" dirty="0">
                <a:latin typeface="Courier" charset="0"/>
                <a:ea typeface="Courier" charset="0"/>
                <a:cs typeface="Courier" charset="0"/>
              </a:rPr>
              <a:t>    void sighting()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_</a:t>
            </a:r>
            <a:r>
              <a:rPr lang="en-US" dirty="0" err="1">
                <a:latin typeface="Courier" charset="0"/>
                <a:ea typeface="Courier" charset="0"/>
                <a:cs typeface="Courier" charset="0"/>
              </a:rPr>
              <a:t>num</a:t>
            </a:r>
            <a:r>
              <a:rPr lang="en-US" dirty="0">
                <a:latin typeface="Courier" charset="0"/>
                <a:ea typeface="Courier" charset="0"/>
                <a:cs typeface="Courier" charset="0"/>
              </a:rPr>
              <a:t> &lt;&lt; " " &lt;&lt; name()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private:</a:t>
            </a:r>
            <a:br>
              <a:rPr lang="en-US" dirty="0">
                <a:latin typeface="Courier" charset="0"/>
                <a:ea typeface="Courier" charset="0"/>
                <a:cs typeface="Courier" charset="0"/>
              </a:rPr>
            </a:br>
            <a:r>
              <a:rPr lang="en-US" dirty="0">
                <a:latin typeface="Courier" charset="0"/>
                <a:ea typeface="Courier" charset="0"/>
                <a:cs typeface="Courier" charset="0"/>
              </a:rPr>
              <a:t>    string name() </a:t>
            </a:r>
            <a:r>
              <a:rPr lang="en-US" dirty="0" err="1">
                <a:latin typeface="Courier" charset="0"/>
                <a:ea typeface="Courier" charset="0"/>
                <a:cs typeface="Courier" charset="0"/>
              </a:rPr>
              <a:t>const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return "bats";</a:t>
            </a:r>
            <a:br>
              <a:rPr lang="en-US" dirty="0">
                <a:latin typeface="Courier" charset="0"/>
                <a:ea typeface="Courier" charset="0"/>
                <a:cs typeface="Courier" charset="0"/>
              </a:rPr>
            </a:b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br>
              <a:rPr lang="en-US" dirty="0">
                <a:latin typeface="Courier" charset="0"/>
                <a:ea typeface="Courier" charset="0"/>
                <a:cs typeface="Courier" charset="0"/>
              </a:rPr>
            </a:br>
            <a:endParaRPr lang="en-US" b="1" dirty="0">
              <a:ea typeface="Courier" charset="0"/>
              <a:cs typeface="Courier" charset="0"/>
            </a:endParaRPr>
          </a:p>
        </p:txBody>
      </p:sp>
    </p:spTree>
    <p:extLst>
      <p:ext uri="{BB962C8B-B14F-4D97-AF65-F5344CB8AC3E}">
        <p14:creationId xmlns:p14="http://schemas.microsoft.com/office/powerpoint/2010/main" val="103961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Wrap-Up</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Putting it all together, here is the improved class </a:t>
            </a:r>
            <a:r>
              <a:rPr lang="en-US" dirty="0">
                <a:latin typeface="Courier" charset="0"/>
                <a:ea typeface="Courier" charset="0"/>
                <a:cs typeface="Courier" charset="0"/>
              </a:rPr>
              <a:t>Bats</a:t>
            </a:r>
            <a:r>
              <a:rPr lang="en-US" dirty="0">
                <a:ea typeface="Courier" charset="0"/>
                <a:cs typeface="Courier" charset="0"/>
              </a:rPr>
              <a:t>:</a:t>
            </a:r>
          </a:p>
          <a:p>
            <a:pPr marL="0" indent="0">
              <a:buNone/>
            </a:pPr>
            <a:r>
              <a:rPr lang="en-US" sz="1600" dirty="0">
                <a:latin typeface="Courier" charset="0"/>
                <a:ea typeface="Courier" charset="0"/>
                <a:cs typeface="Courier" charset="0"/>
              </a:rPr>
              <a:t>class Bats {</a:t>
            </a:r>
            <a:br>
              <a:rPr lang="en-US" sz="1600" dirty="0">
                <a:latin typeface="Courier" charset="0"/>
                <a:ea typeface="Courier" charset="0"/>
                <a:cs typeface="Courier" charset="0"/>
              </a:rPr>
            </a:br>
            <a:r>
              <a:rPr lang="en-US" sz="1600" dirty="0">
                <a:latin typeface="Courier" charset="0"/>
                <a:ea typeface="Courier" charset="0"/>
                <a:cs typeface="Courier" charset="0"/>
              </a:rPr>
              <a:t>public:</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Bats():_</a:t>
            </a:r>
            <a:r>
              <a:rPr lang="en-US" sz="1600" dirty="0" err="1">
                <a:latin typeface="Courier" charset="0"/>
                <a:ea typeface="Courier" charset="0"/>
                <a:cs typeface="Courier" charset="0"/>
              </a:rPr>
              <a:t>num</a:t>
            </a:r>
            <a:r>
              <a:rPr lang="en-US" sz="1600" dirty="0">
                <a:latin typeface="Courier" charset="0"/>
                <a:ea typeface="Courier" charset="0"/>
                <a:cs typeface="Courier" charset="0"/>
              </a:rPr>
              <a:t>(0)</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Bats(</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num</a:t>
            </a:r>
            <a:r>
              <a:rPr lang="en-US" sz="1600" dirty="0">
                <a:latin typeface="Courier" charset="0"/>
                <a:ea typeface="Courier" charset="0"/>
                <a:cs typeface="Courier" charset="0"/>
              </a:rPr>
              <a:t>):_</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void </a:t>
            </a:r>
            <a:r>
              <a:rPr lang="en-US" sz="1600" dirty="0" err="1">
                <a:latin typeface="Courier" charset="0"/>
                <a:ea typeface="Courier" charset="0"/>
                <a:cs typeface="Courier" charset="0"/>
              </a:rPr>
              <a:t>setNumber</a:t>
            </a:r>
            <a:r>
              <a:rPr lang="en-US" sz="1600" dirty="0">
                <a:latin typeface="Courier" charset="0"/>
                <a:ea typeface="Courier" charset="0"/>
                <a:cs typeface="Courier" charset="0"/>
              </a:rPr>
              <a:t>(</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 </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p>
        </p:txBody>
      </p:sp>
      <p:sp>
        <p:nvSpPr>
          <p:cNvPr id="4" name="Content Placeholder 2"/>
          <p:cNvSpPr txBox="1">
            <a:spLocks/>
          </p:cNvSpPr>
          <p:nvPr/>
        </p:nvSpPr>
        <p:spPr>
          <a:xfrm>
            <a:off x="4343400" y="1600200"/>
            <a:ext cx="4114800" cy="4724400"/>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endParaRPr lang="en-US" dirty="0">
              <a:ea typeface="Courier" charset="0"/>
              <a:cs typeface="Courier" charset="0"/>
            </a:endParaRPr>
          </a:p>
          <a:p>
            <a:pPr marL="0" indent="0">
              <a:buNone/>
            </a:pPr>
            <a:br>
              <a:rPr lang="en-US" sz="1600" dirty="0">
                <a:latin typeface="Courier" charset="0"/>
                <a:ea typeface="Courier" charset="0"/>
                <a:cs typeface="Courier" charset="0"/>
              </a:rPr>
            </a:br>
            <a:r>
              <a:rPr lang="en-US" sz="1600" dirty="0">
                <a:latin typeface="Courier" charset="0"/>
                <a:ea typeface="Courier" charset="0"/>
                <a:cs typeface="Courier" charset="0"/>
              </a:rPr>
              <a:t>void sighting()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cout</a:t>
            </a:r>
            <a:r>
              <a:rPr lang="en-US" sz="1600" dirty="0">
                <a:latin typeface="Courier" charset="0"/>
                <a:ea typeface="Courier" charset="0"/>
                <a:cs typeface="Courier" charset="0"/>
              </a:rPr>
              <a:t> &lt;&lt; _</a:t>
            </a:r>
            <a:r>
              <a:rPr lang="en-US" sz="1600" dirty="0" err="1">
                <a:latin typeface="Courier" charset="0"/>
                <a:ea typeface="Courier" charset="0"/>
                <a:cs typeface="Courier" charset="0"/>
              </a:rPr>
              <a:t>num</a:t>
            </a:r>
            <a:r>
              <a:rPr lang="en-US" sz="1600" dirty="0">
                <a:latin typeface="Courier" charset="0"/>
                <a:ea typeface="Courier" charset="0"/>
                <a:cs typeface="Courier" charset="0"/>
              </a:rPr>
              <a:t> &lt;&lt; " "</a:t>
            </a:r>
            <a:br>
              <a:rPr lang="en-US" sz="1600" dirty="0">
                <a:latin typeface="Courier" charset="0"/>
                <a:ea typeface="Courier" charset="0"/>
                <a:cs typeface="Courier" charset="0"/>
              </a:rPr>
            </a:br>
            <a:r>
              <a:rPr lang="en-US" sz="1600" dirty="0">
                <a:latin typeface="Courier" charset="0"/>
                <a:ea typeface="Courier" charset="0"/>
                <a:cs typeface="Courier" charset="0"/>
              </a:rPr>
              <a:t>             &lt;&lt; name() &lt;&lt; </a:t>
            </a:r>
            <a:r>
              <a:rPr lang="en-US" sz="1600" dirty="0" err="1">
                <a:latin typeface="Courier" charset="0"/>
                <a:ea typeface="Courier" charset="0"/>
                <a:cs typeface="Courier" charset="0"/>
              </a:rPr>
              <a:t>endl</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private:</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string name() </a:t>
            </a:r>
            <a:r>
              <a:rPr lang="en-US" sz="1600" dirty="0" err="1">
                <a:latin typeface="Courier" charset="0"/>
                <a:ea typeface="Courier" charset="0"/>
                <a:cs typeface="Courier" charset="0"/>
              </a:rPr>
              <a:t>const</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return "bats";</a:t>
            </a:r>
            <a:br>
              <a:rPr lang="en-US" sz="1600" dirty="0">
                <a:latin typeface="Courier" charset="0"/>
                <a:ea typeface="Courier" charset="0"/>
                <a:cs typeface="Courier" charset="0"/>
              </a:rPr>
            </a:br>
            <a:r>
              <a:rPr lang="en-US" sz="1600" dirty="0">
                <a:latin typeface="Courier" charset="0"/>
                <a:ea typeface="Courier" charset="0"/>
                <a:cs typeface="Courier" charset="0"/>
              </a:rPr>
              <a:t>    }</a:t>
            </a:r>
            <a:br>
              <a:rPr lang="en-US" sz="1600" dirty="0">
                <a:latin typeface="Courier" charset="0"/>
                <a:ea typeface="Courier" charset="0"/>
                <a:cs typeface="Courier" charset="0"/>
              </a:rPr>
            </a:br>
            <a:br>
              <a:rPr lang="en-US" sz="1600" dirty="0">
                <a:latin typeface="Courier" charset="0"/>
                <a:ea typeface="Courier" charset="0"/>
                <a:cs typeface="Courier" charset="0"/>
              </a:rPr>
            </a:b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_</a:t>
            </a:r>
            <a:r>
              <a:rPr lang="en-US" sz="1600" dirty="0" err="1">
                <a:latin typeface="Courier" charset="0"/>
                <a:ea typeface="Courier" charset="0"/>
                <a:cs typeface="Courier" charset="0"/>
              </a:rPr>
              <a:t>num</a:t>
            </a:r>
            <a:r>
              <a:rPr lang="en-US" sz="1600" dirty="0">
                <a:latin typeface="Courier" charset="0"/>
                <a:ea typeface="Courier" charset="0"/>
                <a:cs typeface="Courier" charset="0"/>
              </a:rPr>
              <a:t>;</a:t>
            </a:r>
            <a:br>
              <a:rPr lang="en-US" sz="1600" dirty="0">
                <a:latin typeface="Courier" charset="0"/>
                <a:ea typeface="Courier" charset="0"/>
                <a:cs typeface="Courier" charset="0"/>
              </a:rPr>
            </a:br>
            <a:r>
              <a:rPr lang="en-US" sz="1600" dirty="0">
                <a:latin typeface="Courier" charset="0"/>
                <a:ea typeface="Courier" charset="0"/>
                <a:cs typeface="Courier" charset="0"/>
              </a:rPr>
              <a:t>};</a:t>
            </a:r>
          </a:p>
        </p:txBody>
      </p:sp>
      <p:cxnSp>
        <p:nvCxnSpPr>
          <p:cNvPr id="5" name="Straight Connector 4"/>
          <p:cNvCxnSpPr/>
          <p:nvPr/>
        </p:nvCxnSpPr>
        <p:spPr>
          <a:xfrm flipV="1">
            <a:off x="4114800" y="2362200"/>
            <a:ext cx="0" cy="3962400"/>
          </a:xfrm>
          <a:prstGeom prst="line">
            <a:avLst/>
          </a:prstGeom>
          <a:ln>
            <a:solidFill>
              <a:schemeClr val="tx1">
                <a:lumMod val="65000"/>
                <a:lumOff val="3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33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[3/7]</a:t>
            </a:r>
          </a:p>
        </p:txBody>
      </p:sp>
      <p:sp>
        <p:nvSpPr>
          <p:cNvPr id="3" name="Content Placeholder 2"/>
          <p:cNvSpPr>
            <a:spLocks noGrp="1"/>
          </p:cNvSpPr>
          <p:nvPr>
            <p:ph idx="1"/>
          </p:nvPr>
        </p:nvSpPr>
        <p:spPr/>
        <p:txBody>
          <a:bodyPr/>
          <a:lstStyle/>
          <a:p>
            <a:pPr marL="0" indent="0">
              <a:buNone/>
            </a:pPr>
            <a:r>
              <a:rPr lang="en-US" sz="1800" dirty="0">
                <a:latin typeface="Courier" charset="0"/>
                <a:ea typeface="Courier" charset="0"/>
                <a:cs typeface="Courier" charset="0"/>
              </a:rPr>
              <a:t>class Bats {</a:t>
            </a:r>
            <a:br>
              <a:rPr lang="en-US" sz="1800" dirty="0">
                <a:latin typeface="Courier" charset="0"/>
                <a:ea typeface="Courier" charset="0"/>
                <a:cs typeface="Courier" charset="0"/>
              </a:rPr>
            </a:br>
            <a:r>
              <a:rPr lang="en-US" sz="1800" dirty="0">
                <a:latin typeface="Courier" charset="0"/>
                <a:ea typeface="Courier" charset="0"/>
                <a:cs typeface="Courier" charset="0"/>
              </a:rPr>
              <a:t>public:</a:t>
            </a:r>
            <a:br>
              <a:rPr lang="en-US" sz="1800" dirty="0">
                <a:latin typeface="Courier" charset="0"/>
                <a:ea typeface="Courier" charset="0"/>
                <a:cs typeface="Courier" charset="0"/>
              </a:rPr>
            </a:br>
            <a:r>
              <a:rPr lang="en-US" sz="1800" dirty="0">
                <a:latin typeface="Courier" charset="0"/>
                <a:ea typeface="Courier" charset="0"/>
                <a:cs typeface="Courier" charset="0"/>
              </a:rPr>
              <a:t>void </a:t>
            </a:r>
            <a:r>
              <a:rPr lang="en-US" sz="1800" dirty="0" err="1">
                <a:latin typeface="Courier" charset="0"/>
                <a:ea typeface="Courier" charset="0"/>
                <a:cs typeface="Courier" charset="0"/>
              </a:rPr>
              <a:t>setNumber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void sighting() {</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 " &lt;&lt; name()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private:</a:t>
            </a:r>
            <a:br>
              <a:rPr lang="en-US" sz="1800" dirty="0">
                <a:latin typeface="Courier" charset="0"/>
                <a:ea typeface="Courier" charset="0"/>
                <a:cs typeface="Courier" charset="0"/>
              </a:rPr>
            </a:br>
            <a:r>
              <a:rPr lang="en-US" sz="1800" dirty="0">
                <a:latin typeface="Courier" charset="0"/>
                <a:ea typeface="Courier" charset="0"/>
                <a:cs typeface="Courier" charset="0"/>
              </a:rPr>
              <a:t>    string name() {</a:t>
            </a:r>
            <a:br>
              <a:rPr lang="en-US" sz="1800" dirty="0">
                <a:latin typeface="Courier" charset="0"/>
                <a:ea typeface="Courier" charset="0"/>
                <a:cs typeface="Courier" charset="0"/>
              </a:rPr>
            </a:br>
            <a:r>
              <a:rPr lang="en-US" sz="1800" dirty="0">
                <a:latin typeface="Courier" charset="0"/>
                <a:ea typeface="Courier" charset="0"/>
                <a:cs typeface="Courier" charset="0"/>
              </a:rPr>
              <a:t>        return "bats";</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4" name="TextBox 3"/>
          <p:cNvSpPr txBox="1"/>
          <p:nvPr/>
        </p:nvSpPr>
        <p:spPr>
          <a:xfrm>
            <a:off x="5486400" y="1647824"/>
            <a:ext cx="1905000" cy="338554"/>
          </a:xfrm>
          <a:prstGeom prst="rect">
            <a:avLst/>
          </a:prstGeom>
          <a:noFill/>
        </p:spPr>
        <p:txBody>
          <a:bodyPr wrap="square" rtlCol="0">
            <a:spAutoFit/>
          </a:bodyPr>
          <a:lstStyle/>
          <a:p>
            <a:r>
              <a:rPr lang="en-US" sz="1600" dirty="0">
                <a:solidFill>
                  <a:srgbClr val="C00000"/>
                </a:solidFill>
              </a:rPr>
              <a:t>Access </a:t>
            </a:r>
            <a:r>
              <a:rPr lang="en-US" sz="1600" dirty="0" err="1">
                <a:solidFill>
                  <a:srgbClr val="C00000"/>
                </a:solidFill>
              </a:rPr>
              <a:t>specifiers</a:t>
            </a:r>
            <a:r>
              <a:rPr lang="en-US" sz="1600" dirty="0">
                <a:solidFill>
                  <a:srgbClr val="C00000"/>
                </a:solidFill>
              </a:rPr>
              <a:t>.</a:t>
            </a:r>
          </a:p>
        </p:txBody>
      </p:sp>
      <p:cxnSp>
        <p:nvCxnSpPr>
          <p:cNvPr id="5" name="Straight Connector 4"/>
          <p:cNvCxnSpPr>
            <a:stCxn id="4" idx="1"/>
          </p:cNvCxnSpPr>
          <p:nvPr/>
        </p:nvCxnSpPr>
        <p:spPr>
          <a:xfrm flipH="1">
            <a:off x="1752600" y="1817101"/>
            <a:ext cx="3733800" cy="240299"/>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828800" y="1981200"/>
            <a:ext cx="3657600" cy="2362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98474" y="1915274"/>
            <a:ext cx="1101726"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19112" y="4388644"/>
            <a:ext cx="1233488"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54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[4/7]</a:t>
            </a:r>
          </a:p>
        </p:txBody>
      </p:sp>
      <p:sp>
        <p:nvSpPr>
          <p:cNvPr id="3" name="Content Placeholder 2"/>
          <p:cNvSpPr>
            <a:spLocks noGrp="1"/>
          </p:cNvSpPr>
          <p:nvPr>
            <p:ph idx="1"/>
          </p:nvPr>
        </p:nvSpPr>
        <p:spPr/>
        <p:txBody>
          <a:bodyPr/>
          <a:lstStyle/>
          <a:p>
            <a:pPr marL="0" indent="0">
              <a:buNone/>
            </a:pPr>
            <a:r>
              <a:rPr lang="en-US" sz="1800" dirty="0">
                <a:latin typeface="Courier" charset="0"/>
                <a:ea typeface="Courier" charset="0"/>
                <a:cs typeface="Courier" charset="0"/>
              </a:rPr>
              <a:t>class Bats {</a:t>
            </a:r>
            <a:br>
              <a:rPr lang="en-US" sz="1800" dirty="0">
                <a:latin typeface="Courier" charset="0"/>
                <a:ea typeface="Courier" charset="0"/>
                <a:cs typeface="Courier" charset="0"/>
              </a:rPr>
            </a:br>
            <a:r>
              <a:rPr lang="en-US" sz="1800" dirty="0">
                <a:latin typeface="Courier" charset="0"/>
                <a:ea typeface="Courier" charset="0"/>
                <a:cs typeface="Courier" charset="0"/>
              </a:rPr>
              <a:t>public:</a:t>
            </a:r>
            <a:br>
              <a:rPr lang="en-US" sz="1800" dirty="0">
                <a:latin typeface="Courier" charset="0"/>
                <a:ea typeface="Courier" charset="0"/>
                <a:cs typeface="Courier" charset="0"/>
              </a:rPr>
            </a:br>
            <a:r>
              <a:rPr lang="en-US" sz="1800" dirty="0">
                <a:latin typeface="Courier" charset="0"/>
                <a:ea typeface="Courier" charset="0"/>
                <a:cs typeface="Courier" charset="0"/>
              </a:rPr>
              <a:t>void </a:t>
            </a:r>
            <a:r>
              <a:rPr lang="en-US" sz="1800" dirty="0" err="1">
                <a:latin typeface="Courier" charset="0"/>
                <a:ea typeface="Courier" charset="0"/>
                <a:cs typeface="Courier" charset="0"/>
              </a:rPr>
              <a:t>setNumber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void sighting() {</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 " &lt;&lt; name()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private:</a:t>
            </a:r>
            <a:br>
              <a:rPr lang="en-US" sz="1800" dirty="0">
                <a:latin typeface="Courier" charset="0"/>
                <a:ea typeface="Courier" charset="0"/>
                <a:cs typeface="Courier" charset="0"/>
              </a:rPr>
            </a:br>
            <a:r>
              <a:rPr lang="en-US" sz="1800" dirty="0">
                <a:latin typeface="Courier" charset="0"/>
                <a:ea typeface="Courier" charset="0"/>
                <a:cs typeface="Courier" charset="0"/>
              </a:rPr>
              <a:t>    string name() {</a:t>
            </a:r>
            <a:br>
              <a:rPr lang="en-US" sz="1800" dirty="0">
                <a:latin typeface="Courier" charset="0"/>
                <a:ea typeface="Courier" charset="0"/>
                <a:cs typeface="Courier" charset="0"/>
              </a:rPr>
            </a:br>
            <a:r>
              <a:rPr lang="en-US" sz="1800" dirty="0">
                <a:latin typeface="Courier" charset="0"/>
                <a:ea typeface="Courier" charset="0"/>
                <a:cs typeface="Courier" charset="0"/>
              </a:rPr>
              <a:t>        return "bats";</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4" name="TextBox 3"/>
          <p:cNvSpPr txBox="1"/>
          <p:nvPr/>
        </p:nvSpPr>
        <p:spPr>
          <a:xfrm>
            <a:off x="4876800" y="1600200"/>
            <a:ext cx="3276600" cy="584775"/>
          </a:xfrm>
          <a:prstGeom prst="rect">
            <a:avLst/>
          </a:prstGeom>
          <a:noFill/>
        </p:spPr>
        <p:txBody>
          <a:bodyPr wrap="square" rtlCol="0">
            <a:spAutoFit/>
          </a:bodyPr>
          <a:lstStyle/>
          <a:p>
            <a:r>
              <a:rPr lang="en-US" sz="1600" b="1" dirty="0">
                <a:solidFill>
                  <a:srgbClr val="C00000"/>
                </a:solidFill>
              </a:rPr>
              <a:t>Public</a:t>
            </a:r>
            <a:r>
              <a:rPr lang="en-US" sz="1600" dirty="0">
                <a:solidFill>
                  <a:srgbClr val="C00000"/>
                </a:solidFill>
              </a:rPr>
              <a:t> members of class </a:t>
            </a:r>
            <a:r>
              <a:rPr lang="en-US" sz="1600" dirty="0">
                <a:solidFill>
                  <a:srgbClr val="C00000"/>
                </a:solidFill>
                <a:latin typeface="Courier"/>
              </a:rPr>
              <a:t>Bats</a:t>
            </a:r>
            <a:r>
              <a:rPr lang="en-US" sz="1600" dirty="0">
                <a:solidFill>
                  <a:srgbClr val="C00000"/>
                </a:solidFill>
              </a:rPr>
              <a:t>. These are accessible anywhere.</a:t>
            </a:r>
            <a:r>
              <a:rPr lang="en-US" sz="1600" dirty="0">
                <a:solidFill>
                  <a:srgbClr val="C00000"/>
                </a:solidFill>
                <a:latin typeface="Courier"/>
              </a:rPr>
              <a:t> </a:t>
            </a:r>
            <a:endParaRPr lang="en-US" sz="1600" dirty="0">
              <a:solidFill>
                <a:srgbClr val="C00000"/>
              </a:solidFill>
            </a:endParaRPr>
          </a:p>
        </p:txBody>
      </p:sp>
      <p:cxnSp>
        <p:nvCxnSpPr>
          <p:cNvPr id="5" name="Straight Connector 4"/>
          <p:cNvCxnSpPr/>
          <p:nvPr/>
        </p:nvCxnSpPr>
        <p:spPr>
          <a:xfrm flipH="1">
            <a:off x="2819400" y="1752600"/>
            <a:ext cx="20574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76800" y="4942582"/>
            <a:ext cx="3635187" cy="1077218"/>
          </a:xfrm>
          <a:prstGeom prst="rect">
            <a:avLst/>
          </a:prstGeom>
          <a:noFill/>
        </p:spPr>
        <p:txBody>
          <a:bodyPr wrap="square" rtlCol="0">
            <a:spAutoFit/>
          </a:bodyPr>
          <a:lstStyle/>
          <a:p>
            <a:r>
              <a:rPr lang="en-US" sz="1600" b="1" dirty="0">
                <a:solidFill>
                  <a:srgbClr val="C00000"/>
                </a:solidFill>
              </a:rPr>
              <a:t>Private</a:t>
            </a:r>
            <a:r>
              <a:rPr lang="en-US" sz="1600" dirty="0">
                <a:solidFill>
                  <a:srgbClr val="C00000"/>
                </a:solidFill>
              </a:rPr>
              <a:t> members of class </a:t>
            </a:r>
            <a:r>
              <a:rPr lang="en-US" sz="1600" dirty="0">
                <a:solidFill>
                  <a:srgbClr val="C00000"/>
                </a:solidFill>
                <a:latin typeface="Courier"/>
              </a:rPr>
              <a:t>Bats</a:t>
            </a:r>
            <a:r>
              <a:rPr lang="en-US" sz="1600" dirty="0">
                <a:solidFill>
                  <a:srgbClr val="C00000"/>
                </a:solidFill>
              </a:rPr>
              <a:t>. These are accessible only to</a:t>
            </a:r>
            <a:r>
              <a:rPr lang="en-US" sz="1600" dirty="0">
                <a:solidFill>
                  <a:srgbClr val="C00000"/>
                </a:solidFill>
                <a:latin typeface="Courier"/>
              </a:rPr>
              <a:t> </a:t>
            </a:r>
            <a:r>
              <a:rPr lang="en-US" sz="1600" dirty="0">
                <a:solidFill>
                  <a:srgbClr val="C00000"/>
                </a:solidFill>
              </a:rPr>
              <a:t> member functions of </a:t>
            </a:r>
            <a:r>
              <a:rPr lang="en-US" sz="1600" dirty="0">
                <a:solidFill>
                  <a:srgbClr val="C00000"/>
                </a:solidFill>
                <a:latin typeface="Courier" charset="0"/>
                <a:ea typeface="Courier" charset="0"/>
                <a:cs typeface="Courier" charset="0"/>
              </a:rPr>
              <a:t>Bats</a:t>
            </a:r>
            <a:r>
              <a:rPr lang="en-US" sz="1600" dirty="0">
                <a:solidFill>
                  <a:srgbClr val="C00000"/>
                </a:solidFill>
              </a:rPr>
              <a:t> and other specially designated functions.</a:t>
            </a:r>
            <a:r>
              <a:rPr lang="en-US" sz="1600" dirty="0">
                <a:solidFill>
                  <a:srgbClr val="C00000"/>
                </a:solidFill>
                <a:latin typeface="Courier"/>
              </a:rPr>
              <a:t> </a:t>
            </a:r>
            <a:endParaRPr lang="en-US" sz="1600" dirty="0">
              <a:solidFill>
                <a:srgbClr val="C00000"/>
              </a:solidFill>
            </a:endParaRPr>
          </a:p>
        </p:txBody>
      </p:sp>
      <p:cxnSp>
        <p:nvCxnSpPr>
          <p:cNvPr id="10" name="Straight Connector 9"/>
          <p:cNvCxnSpPr/>
          <p:nvPr/>
        </p:nvCxnSpPr>
        <p:spPr>
          <a:xfrm flipH="1">
            <a:off x="2438400" y="5257800"/>
            <a:ext cx="2438400" cy="609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200400" y="4953000"/>
            <a:ext cx="16764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124200" y="1905000"/>
            <a:ext cx="1752600" cy="1219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1240716" y="2209800"/>
            <a:ext cx="12954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1752600" y="3300350"/>
            <a:ext cx="12192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045525" y="4676900"/>
            <a:ext cx="621475"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600200" y="5791200"/>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[5/7]</a:t>
            </a:r>
          </a:p>
        </p:txBody>
      </p:sp>
      <p:sp>
        <p:nvSpPr>
          <p:cNvPr id="3" name="Content Placeholder 2"/>
          <p:cNvSpPr>
            <a:spLocks noGrp="1"/>
          </p:cNvSpPr>
          <p:nvPr>
            <p:ph idx="1"/>
          </p:nvPr>
        </p:nvSpPr>
        <p:spPr/>
        <p:txBody>
          <a:bodyPr/>
          <a:lstStyle/>
          <a:p>
            <a:pPr marL="0" indent="0">
              <a:buNone/>
            </a:pPr>
            <a:r>
              <a:rPr lang="en-US" sz="1800" dirty="0">
                <a:latin typeface="Courier" charset="0"/>
                <a:ea typeface="Courier" charset="0"/>
                <a:cs typeface="Courier" charset="0"/>
              </a:rPr>
              <a:t>class Bats {</a:t>
            </a:r>
            <a:br>
              <a:rPr lang="en-US" sz="1800" dirty="0">
                <a:latin typeface="Courier" charset="0"/>
                <a:ea typeface="Courier" charset="0"/>
                <a:cs typeface="Courier" charset="0"/>
              </a:rPr>
            </a:br>
            <a:r>
              <a:rPr lang="en-US" sz="1800" dirty="0">
                <a:latin typeface="Courier" charset="0"/>
                <a:ea typeface="Courier" charset="0"/>
                <a:cs typeface="Courier" charset="0"/>
              </a:rPr>
              <a:t>public:</a:t>
            </a:r>
            <a:br>
              <a:rPr lang="en-US" sz="1800" dirty="0">
                <a:latin typeface="Courier" charset="0"/>
                <a:ea typeface="Courier" charset="0"/>
                <a:cs typeface="Courier" charset="0"/>
              </a:rPr>
            </a:br>
            <a:r>
              <a:rPr lang="en-US" sz="1800" dirty="0">
                <a:latin typeface="Courier" charset="0"/>
                <a:ea typeface="Courier" charset="0"/>
                <a:cs typeface="Courier" charset="0"/>
              </a:rPr>
              <a:t>void </a:t>
            </a:r>
            <a:r>
              <a:rPr lang="en-US" sz="1800" dirty="0" err="1">
                <a:latin typeface="Courier" charset="0"/>
                <a:ea typeface="Courier" charset="0"/>
                <a:cs typeface="Courier" charset="0"/>
              </a:rPr>
              <a:t>setNumber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void sighting() {</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 " &lt;&lt; name()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private:</a:t>
            </a:r>
            <a:br>
              <a:rPr lang="en-US" sz="1800" dirty="0">
                <a:latin typeface="Courier" charset="0"/>
                <a:ea typeface="Courier" charset="0"/>
                <a:cs typeface="Courier" charset="0"/>
              </a:rPr>
            </a:br>
            <a:r>
              <a:rPr lang="en-US" sz="1800" dirty="0">
                <a:latin typeface="Courier" charset="0"/>
                <a:ea typeface="Courier" charset="0"/>
                <a:cs typeface="Courier" charset="0"/>
              </a:rPr>
              <a:t>    string name() {</a:t>
            </a:r>
            <a:br>
              <a:rPr lang="en-US" sz="1800" dirty="0">
                <a:latin typeface="Courier" charset="0"/>
                <a:ea typeface="Courier" charset="0"/>
                <a:cs typeface="Courier" charset="0"/>
              </a:rPr>
            </a:br>
            <a:r>
              <a:rPr lang="en-US" sz="1800" dirty="0">
                <a:latin typeface="Courier" charset="0"/>
                <a:ea typeface="Courier" charset="0"/>
                <a:cs typeface="Courier" charset="0"/>
              </a:rPr>
              <a:t>        return "bats";</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4" name="TextBox 3"/>
          <p:cNvSpPr txBox="1"/>
          <p:nvPr/>
        </p:nvSpPr>
        <p:spPr>
          <a:xfrm>
            <a:off x="4114800" y="4262497"/>
            <a:ext cx="4572000" cy="2062103"/>
          </a:xfrm>
          <a:prstGeom prst="rect">
            <a:avLst/>
          </a:prstGeom>
          <a:noFill/>
        </p:spPr>
        <p:txBody>
          <a:bodyPr wrap="square" rtlCol="0">
            <a:spAutoFit/>
          </a:bodyPr>
          <a:lstStyle/>
          <a:p>
            <a:r>
              <a:rPr lang="en-US" sz="1600" b="1" dirty="0">
                <a:solidFill>
                  <a:srgbClr val="C00000"/>
                </a:solidFill>
              </a:rPr>
              <a:t>Data member</a:t>
            </a:r>
            <a:r>
              <a:rPr lang="en-US" sz="1600" dirty="0">
                <a:solidFill>
                  <a:srgbClr val="C00000"/>
                </a:solidFill>
              </a:rPr>
              <a:t>. Each object gets its own copy.</a:t>
            </a:r>
            <a:br>
              <a:rPr lang="en-US" sz="1600" dirty="0">
                <a:solidFill>
                  <a:srgbClr val="C00000"/>
                </a:solidFill>
              </a:rPr>
            </a:br>
            <a:br>
              <a:rPr lang="en-US" sz="1600" dirty="0">
                <a:solidFill>
                  <a:srgbClr val="C00000"/>
                </a:solidFill>
              </a:rPr>
            </a:br>
            <a:r>
              <a:rPr lang="en-US" sz="1600" dirty="0">
                <a:solidFill>
                  <a:srgbClr val="C00000"/>
                </a:solidFill>
              </a:rPr>
              <a:t>We generally make data members private. If the outside world gets any access to them, it is via member functions.</a:t>
            </a:r>
            <a:br>
              <a:rPr lang="en-US" sz="1600" dirty="0">
                <a:solidFill>
                  <a:srgbClr val="C00000"/>
                </a:solidFill>
              </a:rPr>
            </a:br>
            <a:br>
              <a:rPr lang="en-US" sz="1600" dirty="0">
                <a:solidFill>
                  <a:srgbClr val="C00000"/>
                </a:solidFill>
              </a:rPr>
            </a:br>
            <a:r>
              <a:rPr lang="en-US" sz="1600" dirty="0">
                <a:solidFill>
                  <a:srgbClr val="C00000"/>
                </a:solidFill>
              </a:rPr>
              <a:t>It is helpful to make names of data members</a:t>
            </a:r>
            <a:r>
              <a:rPr lang="en-US" sz="1600" dirty="0">
                <a:solidFill>
                  <a:srgbClr val="C00000"/>
                </a:solidFill>
                <a:latin typeface="Courier"/>
              </a:rPr>
              <a:t> </a:t>
            </a:r>
            <a:r>
              <a:rPr lang="en-US" sz="1600" dirty="0">
                <a:solidFill>
                  <a:srgbClr val="C00000"/>
                </a:solidFill>
              </a:rPr>
              <a:t> easily recognizable. Here, I start them with “</a:t>
            </a:r>
            <a:r>
              <a:rPr lang="en-US" sz="1600" dirty="0">
                <a:solidFill>
                  <a:srgbClr val="C00000"/>
                </a:solidFill>
                <a:latin typeface="Courier" charset="0"/>
                <a:ea typeface="Courier" charset="0"/>
                <a:cs typeface="Courier" charset="0"/>
              </a:rPr>
              <a:t>_</a:t>
            </a:r>
            <a:r>
              <a:rPr lang="en-US" sz="1600" dirty="0">
                <a:solidFill>
                  <a:srgbClr val="C00000"/>
                </a:solidFill>
              </a:rPr>
              <a:t>”.</a:t>
            </a:r>
          </a:p>
        </p:txBody>
      </p:sp>
      <p:cxnSp>
        <p:nvCxnSpPr>
          <p:cNvPr id="13" name="Straight Connector 12"/>
          <p:cNvCxnSpPr/>
          <p:nvPr/>
        </p:nvCxnSpPr>
        <p:spPr>
          <a:xfrm flipH="1">
            <a:off x="3505200" y="4572000"/>
            <a:ext cx="609600" cy="9144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2438400" y="5486400"/>
            <a:ext cx="10668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600200" y="5791200"/>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47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[6/7]</a:t>
            </a:r>
          </a:p>
        </p:txBody>
      </p:sp>
      <p:sp>
        <p:nvSpPr>
          <p:cNvPr id="3" name="Content Placeholder 2"/>
          <p:cNvSpPr>
            <a:spLocks noGrp="1"/>
          </p:cNvSpPr>
          <p:nvPr>
            <p:ph idx="1"/>
          </p:nvPr>
        </p:nvSpPr>
        <p:spPr/>
        <p:txBody>
          <a:bodyPr/>
          <a:lstStyle/>
          <a:p>
            <a:pPr marL="0" indent="0">
              <a:buNone/>
            </a:pPr>
            <a:r>
              <a:rPr lang="en-US" sz="1800" dirty="0">
                <a:latin typeface="Courier" charset="0"/>
                <a:ea typeface="Courier" charset="0"/>
                <a:cs typeface="Courier" charset="0"/>
              </a:rPr>
              <a:t>class Bats {</a:t>
            </a:r>
            <a:br>
              <a:rPr lang="en-US" sz="1800" dirty="0">
                <a:latin typeface="Courier" charset="0"/>
                <a:ea typeface="Courier" charset="0"/>
                <a:cs typeface="Courier" charset="0"/>
              </a:rPr>
            </a:br>
            <a:r>
              <a:rPr lang="en-US" sz="1800" dirty="0">
                <a:latin typeface="Courier" charset="0"/>
                <a:ea typeface="Courier" charset="0"/>
                <a:cs typeface="Courier" charset="0"/>
              </a:rPr>
              <a:t>public:</a:t>
            </a:r>
            <a:br>
              <a:rPr lang="en-US" sz="1800" dirty="0">
                <a:latin typeface="Courier" charset="0"/>
                <a:ea typeface="Courier" charset="0"/>
                <a:cs typeface="Courier" charset="0"/>
              </a:rPr>
            </a:br>
            <a:r>
              <a:rPr lang="en-US" sz="1800" dirty="0">
                <a:latin typeface="Courier" charset="0"/>
                <a:ea typeface="Courier" charset="0"/>
                <a:cs typeface="Courier" charset="0"/>
              </a:rPr>
              <a:t>void </a:t>
            </a:r>
            <a:r>
              <a:rPr lang="en-US" sz="1800" dirty="0" err="1">
                <a:latin typeface="Courier" charset="0"/>
                <a:ea typeface="Courier" charset="0"/>
                <a:cs typeface="Courier" charset="0"/>
              </a:rPr>
              <a:t>setNumber</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void sighting() {</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_</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 " &lt;&lt; name()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private:</a:t>
            </a:r>
            <a:br>
              <a:rPr lang="en-US" sz="1800" dirty="0">
                <a:latin typeface="Courier" charset="0"/>
                <a:ea typeface="Courier" charset="0"/>
                <a:cs typeface="Courier" charset="0"/>
              </a:rPr>
            </a:br>
            <a:r>
              <a:rPr lang="en-US" sz="1800" dirty="0">
                <a:latin typeface="Courier" charset="0"/>
                <a:ea typeface="Courier" charset="0"/>
                <a:cs typeface="Courier" charset="0"/>
              </a:rPr>
              <a:t>    string name() {</a:t>
            </a:r>
            <a:br>
              <a:rPr lang="en-US" sz="1800" dirty="0">
                <a:latin typeface="Courier" charset="0"/>
                <a:ea typeface="Courier" charset="0"/>
                <a:cs typeface="Courier" charset="0"/>
              </a:rPr>
            </a:br>
            <a:r>
              <a:rPr lang="en-US" sz="1800" dirty="0">
                <a:latin typeface="Courier" charset="0"/>
                <a:ea typeface="Courier" charset="0"/>
                <a:cs typeface="Courier" charset="0"/>
              </a:rPr>
              <a:t>        return "bats";</a:t>
            </a:r>
            <a:br>
              <a:rPr lang="en-US" sz="1800" dirty="0">
                <a:latin typeface="Courier" charset="0"/>
                <a:ea typeface="Courier" charset="0"/>
                <a:cs typeface="Courier" charset="0"/>
              </a:rPr>
            </a:br>
            <a:r>
              <a:rPr lang="en-US" sz="1800" dirty="0">
                <a:latin typeface="Courier" charset="0"/>
                <a:ea typeface="Courier" charset="0"/>
                <a:cs typeface="Courier" charset="0"/>
              </a:rPr>
              <a:t>    }</a:t>
            </a:r>
            <a:br>
              <a:rPr lang="en-US" sz="1800" dirty="0">
                <a:latin typeface="Courier" charset="0"/>
                <a:ea typeface="Courier" charset="0"/>
                <a:cs typeface="Courier" charset="0"/>
              </a:rPr>
            </a:b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int</a:t>
            </a:r>
            <a:r>
              <a:rPr lang="en-US" sz="1800" dirty="0">
                <a:latin typeface="Courier" charset="0"/>
                <a:ea typeface="Courier" charset="0"/>
                <a:cs typeface="Courier" charset="0"/>
              </a:rPr>
              <a:t> _</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4" name="TextBox 3"/>
          <p:cNvSpPr txBox="1"/>
          <p:nvPr/>
        </p:nvSpPr>
        <p:spPr>
          <a:xfrm>
            <a:off x="5105400" y="1961673"/>
            <a:ext cx="3429000" cy="1323439"/>
          </a:xfrm>
          <a:prstGeom prst="rect">
            <a:avLst/>
          </a:prstGeom>
          <a:noFill/>
        </p:spPr>
        <p:txBody>
          <a:bodyPr wrap="square" rtlCol="0">
            <a:spAutoFit/>
          </a:bodyPr>
          <a:lstStyle/>
          <a:p>
            <a:r>
              <a:rPr lang="en-US" sz="1600" dirty="0">
                <a:solidFill>
                  <a:srgbClr val="C00000"/>
                </a:solidFill>
              </a:rPr>
              <a:t>Members are generally referred to using the dot operator. But inside a member function, we refer to a member of the </a:t>
            </a:r>
            <a:r>
              <a:rPr lang="en-US" sz="1600" b="1" dirty="0">
                <a:solidFill>
                  <a:srgbClr val="C00000"/>
                </a:solidFill>
              </a:rPr>
              <a:t>current object</a:t>
            </a:r>
            <a:r>
              <a:rPr lang="en-US" sz="1600" dirty="0">
                <a:solidFill>
                  <a:srgbClr val="C00000"/>
                </a:solidFill>
              </a:rPr>
              <a:t> without using the dot operator.</a:t>
            </a:r>
          </a:p>
        </p:txBody>
      </p:sp>
      <p:cxnSp>
        <p:nvCxnSpPr>
          <p:cNvPr id="5" name="Straight Connector 4"/>
          <p:cNvCxnSpPr/>
          <p:nvPr/>
        </p:nvCxnSpPr>
        <p:spPr>
          <a:xfrm flipH="1">
            <a:off x="3657600" y="3124200"/>
            <a:ext cx="14478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5334000" y="3276600"/>
            <a:ext cx="152400"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2438400" y="2743200"/>
            <a:ext cx="26670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2710032" y="3581400"/>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610958" y="2471568"/>
            <a:ext cx="685800"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779084" y="3581400"/>
            <a:ext cx="631116" cy="304800"/>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48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Classes I [7/7]</a:t>
            </a:r>
          </a:p>
        </p:txBody>
      </p:sp>
      <p:sp>
        <p:nvSpPr>
          <p:cNvPr id="3" name="Content Placeholder 2"/>
          <p:cNvSpPr>
            <a:spLocks noGrp="1"/>
          </p:cNvSpPr>
          <p:nvPr>
            <p:ph idx="1"/>
          </p:nvPr>
        </p:nvSpPr>
        <p:spPr/>
        <p:txBody>
          <a:bodyPr/>
          <a:lstStyle/>
          <a:p>
            <a:pPr marL="0" indent="0">
              <a:buNone/>
            </a:pPr>
            <a:r>
              <a:rPr lang="en-US" dirty="0"/>
              <a:t>We create a variable of a class type the same way we create a variable of any type.</a:t>
            </a:r>
          </a:p>
          <a:p>
            <a:pPr marL="0" indent="0">
              <a:buNone/>
            </a:pPr>
            <a:r>
              <a:rPr lang="en-US" dirty="0">
                <a:latin typeface="Courier" charset="0"/>
                <a:ea typeface="Courier" charset="0"/>
                <a:cs typeface="Courier" charset="0"/>
              </a:rPr>
              <a:t>Bats </a:t>
            </a:r>
            <a:r>
              <a:rPr lang="en-US" dirty="0" err="1">
                <a:latin typeface="Courier" charset="0"/>
                <a:ea typeface="Courier" charset="0"/>
                <a:cs typeface="Courier" charset="0"/>
              </a:rPr>
              <a:t>flock_o_bats</a:t>
            </a:r>
            <a:r>
              <a:rPr lang="en-US" dirty="0">
                <a:latin typeface="Courier" charset="0"/>
                <a:ea typeface="Courier" charset="0"/>
                <a:cs typeface="Courier" charset="0"/>
              </a:rPr>
              <a:t>;</a:t>
            </a:r>
          </a:p>
          <a:p>
            <a:pPr marL="0" indent="0">
              <a:buNone/>
            </a:pPr>
            <a:r>
              <a:rPr lang="en-US" dirty="0"/>
              <a:t>A variable, or other value, of class type, is an </a:t>
            </a:r>
            <a:r>
              <a:rPr lang="en-US" b="1" dirty="0"/>
              <a:t>object</a:t>
            </a:r>
            <a:r>
              <a:rPr lang="en-US" dirty="0"/>
              <a:t>.</a:t>
            </a:r>
          </a:p>
          <a:p>
            <a:pPr marL="0" indent="0">
              <a:buNone/>
            </a:pPr>
            <a:r>
              <a:rPr lang="en-US" dirty="0"/>
              <a:t>Call a member function on an object using the </a:t>
            </a:r>
            <a:r>
              <a:rPr lang="en-US" b="1" dirty="0"/>
              <a:t>dot operator</a:t>
            </a:r>
            <a:r>
              <a:rPr lang="en-US" dirty="0"/>
              <a:t>.</a:t>
            </a:r>
          </a:p>
          <a:p>
            <a:pPr marL="0" indent="0">
              <a:buNone/>
            </a:pPr>
            <a:r>
              <a:rPr lang="en-US" dirty="0" err="1">
                <a:latin typeface="Courier" charset="0"/>
                <a:ea typeface="Courier" charset="0"/>
                <a:cs typeface="Courier" charset="0"/>
              </a:rPr>
              <a:t>flock_o_bats.setNumber</a:t>
            </a:r>
            <a:r>
              <a:rPr lang="en-US" dirty="0">
                <a:latin typeface="Courier" charset="0"/>
                <a:ea typeface="Courier" charset="0"/>
                <a:cs typeface="Courier" charset="0"/>
              </a:rPr>
              <a:t>(47);</a:t>
            </a:r>
            <a:br>
              <a:rPr lang="en-US" dirty="0">
                <a:latin typeface="Courier" charset="0"/>
                <a:ea typeface="Courier" charset="0"/>
                <a:cs typeface="Courier" charset="0"/>
              </a:rPr>
            </a:br>
            <a:r>
              <a:rPr lang="en-US" dirty="0" err="1">
                <a:latin typeface="Courier" charset="0"/>
                <a:ea typeface="Courier" charset="0"/>
                <a:cs typeface="Courier" charset="0"/>
              </a:rPr>
              <a:t>flock_o_bats.sighting</a:t>
            </a:r>
            <a:r>
              <a:rPr lang="en-US" dirty="0">
                <a:latin typeface="Courier" charset="0"/>
                <a:ea typeface="Courier" charset="0"/>
                <a:cs typeface="Courier" charset="0"/>
              </a:rPr>
              <a:t>();</a:t>
            </a:r>
          </a:p>
        </p:txBody>
      </p:sp>
    </p:spTree>
    <p:extLst>
      <p:ext uri="{BB962C8B-B14F-4D97-AF65-F5344CB8AC3E}">
        <p14:creationId xmlns:p14="http://schemas.microsoft.com/office/powerpoint/2010/main" val="77668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II</a:t>
            </a:r>
            <a:br>
              <a:rPr lang="en-US" dirty="0"/>
            </a:br>
            <a:r>
              <a:rPr lang="en-US" dirty="0"/>
              <a:t>Two Issues</a:t>
            </a:r>
          </a:p>
        </p:txBody>
      </p:sp>
      <p:sp>
        <p:nvSpPr>
          <p:cNvPr id="3" name="Content Placeholder 2"/>
          <p:cNvSpPr>
            <a:spLocks noGrp="1"/>
          </p:cNvSpPr>
          <p:nvPr>
            <p:ph idx="1"/>
          </p:nvPr>
        </p:nvSpPr>
        <p:spPr/>
        <p:txBody>
          <a:bodyPr/>
          <a:lstStyle/>
          <a:p>
            <a:pPr marL="0" indent="0">
              <a:buNone/>
            </a:pPr>
            <a:r>
              <a:rPr lang="en-US" dirty="0"/>
              <a:t>The class definitions we have seen so far have all been substandard in two important ways.</a:t>
            </a:r>
          </a:p>
          <a:p>
            <a:pPr lvl="1"/>
            <a:r>
              <a:rPr lang="en-US" dirty="0"/>
              <a:t>The data members are not initialized on object creation.</a:t>
            </a:r>
          </a:p>
          <a:p>
            <a:pPr lvl="1"/>
            <a:r>
              <a:rPr lang="en-US" dirty="0"/>
              <a:t>None of the member functions is callable on a </a:t>
            </a:r>
            <a:r>
              <a:rPr lang="en-US" dirty="0" err="1">
                <a:latin typeface="Courier"/>
              </a:rPr>
              <a:t>const</a:t>
            </a:r>
            <a:r>
              <a:rPr lang="en-US" dirty="0"/>
              <a:t> object.</a:t>
            </a:r>
          </a:p>
          <a:p>
            <a:pPr marL="0" indent="0">
              <a:buNone/>
            </a:pPr>
            <a:r>
              <a:rPr lang="en-US" dirty="0"/>
              <a:t>We address these two issues today.</a:t>
            </a:r>
          </a:p>
          <a:p>
            <a:pPr marL="0" indent="0">
              <a:buNone/>
            </a:pPr>
            <a:r>
              <a:rPr lang="en-US" dirty="0"/>
              <a:t>There is a lot more to say about classes. As we have noted, CS 202 (Computer Science II) is almost entirely about classes. And even it does not cover everything about them. Entire books—</a:t>
            </a:r>
            <a:r>
              <a:rPr lang="en-US" i="1" dirty="0"/>
              <a:t>thick</a:t>
            </a:r>
            <a:r>
              <a:rPr lang="en-US" dirty="0"/>
              <a:t> books—have been written about classes.</a:t>
            </a:r>
          </a:p>
          <a:p>
            <a:pPr marL="0" indent="0">
              <a:buNone/>
            </a:pPr>
            <a:r>
              <a:rPr lang="en-US" dirty="0"/>
              <a:t>Nonetheless, after today’s material, we will have the knowledge and tools necessary to design and write classes that adhere to basic standards concerning what constitutes </a:t>
            </a:r>
            <a:r>
              <a:rPr lang="en-US" i="1" dirty="0"/>
              <a:t>good</a:t>
            </a:r>
            <a:r>
              <a:rPr lang="en-US" dirty="0"/>
              <a:t> code.</a:t>
            </a:r>
          </a:p>
        </p:txBody>
      </p:sp>
    </p:spTree>
    <p:extLst>
      <p:ext uri="{BB962C8B-B14F-4D97-AF65-F5344CB8AC3E}">
        <p14:creationId xmlns:p14="http://schemas.microsoft.com/office/powerpoint/2010/main" val="3449800"/>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4592</TotalTime>
  <Words>1754</Words>
  <Application>Microsoft Macintosh PowerPoint</Application>
  <PresentationFormat>On-screen Show (4:3)</PresentationFormat>
  <Paragraphs>191</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Courier</vt:lpstr>
      <vt:lpstr>Rockwell</vt:lpstr>
      <vt:lpstr>Wingdings</vt:lpstr>
      <vt:lpstr>Advantage</vt:lpstr>
      <vt:lpstr>CS 201 Friday, April 20, 2018</vt:lpstr>
      <vt:lpstr>Review Classes I [1/7]</vt:lpstr>
      <vt:lpstr>Review Classes I [2/7]</vt:lpstr>
      <vt:lpstr>Review Classes I [3/7]</vt:lpstr>
      <vt:lpstr>Review Classes I [4/7]</vt:lpstr>
      <vt:lpstr>Review Classes I [5/7]</vt:lpstr>
      <vt:lpstr>Review Classes I [6/7]</vt:lpstr>
      <vt:lpstr>Review Classes I [7/7]</vt:lpstr>
      <vt:lpstr>Classes II Two Issues</vt:lpstr>
      <vt:lpstr>Classes II Constructors — Introduction</vt:lpstr>
      <vt:lpstr>Classes II Constructors — Writing</vt:lpstr>
      <vt:lpstr>Classes II Constructors — Writing</vt:lpstr>
      <vt:lpstr>Classes II Constructors — Writing</vt:lpstr>
      <vt:lpstr>Classes II Constructors — Writing</vt:lpstr>
      <vt:lpstr>Classes II Constructors — Calling</vt:lpstr>
      <vt:lpstr>Classes II Constructors — Multiple Constructors [1/2]</vt:lpstr>
      <vt:lpstr>Classes II Constructors — Multiple Constructors [2/2]</vt:lpstr>
      <vt:lpstr>Classes II Constructors — Notes [1/3]</vt:lpstr>
      <vt:lpstr>Classes II Constructors — Notes [2/3]</vt:lpstr>
      <vt:lpstr>Classes II Constructors — Notes [3/3]</vt:lpstr>
      <vt:lpstr>Classes II Using const — Usage [1/4]</vt:lpstr>
      <vt:lpstr>Classes II Using const — Usage [2/4]</vt:lpstr>
      <vt:lpstr>Classes II Using const — Usage [3/4]</vt:lpstr>
      <vt:lpstr>Classes II Using const — Usage [4/4]</vt:lpstr>
      <vt:lpstr>Classes II Using const — Principles [1/2]</vt:lpstr>
      <vt:lpstr>Classes II Using const — Principles [2/2] </vt:lpstr>
      <vt:lpstr>Classes II Using const — Scenarios [1/4] </vt:lpstr>
      <vt:lpstr>Classes II Using const — Scenarios [2/4] </vt:lpstr>
      <vt:lpstr>Classes II Using const — Scenarios [3/4] </vt:lpstr>
      <vt:lpstr>Classes II Using const — Scenarios [4/4] </vt:lpstr>
      <vt:lpstr>Classes II Using const — Member Functions [1/4]</vt:lpstr>
      <vt:lpstr>Classes II Using const — Member Functions [2/4]</vt:lpstr>
      <vt:lpstr>Classes II Using const — Member Functions [3/4]</vt:lpstr>
      <vt:lpstr>Classes II Using const — Member Functions [4/4]</vt:lpstr>
      <vt:lpstr>Classes II 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Hartman;Glenn G. Chappell</dc:creator>
  <cp:lastModifiedBy>Chris Hartman</cp:lastModifiedBy>
  <cp:revision>617</cp:revision>
  <dcterms:created xsi:type="dcterms:W3CDTF">2017-08-28T16:16:28Z</dcterms:created>
  <dcterms:modified xsi:type="dcterms:W3CDTF">2018-11-28T18:07:25Z</dcterms:modified>
</cp:coreProperties>
</file>