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75" r:id="rId2"/>
    <p:sldId id="1225" r:id="rId3"/>
    <p:sldId id="1237" r:id="rId4"/>
    <p:sldId id="1305" r:id="rId5"/>
    <p:sldId id="1308" r:id="rId6"/>
    <p:sldId id="1307" r:id="rId7"/>
    <p:sldId id="1306" r:id="rId8"/>
    <p:sldId id="1244" r:id="rId9"/>
    <p:sldId id="1304" r:id="rId10"/>
    <p:sldId id="1246" r:id="rId11"/>
    <p:sldId id="1265" r:id="rId12"/>
    <p:sldId id="1303" r:id="rId13"/>
    <p:sldId id="1278" r:id="rId14"/>
    <p:sldId id="1302" r:id="rId15"/>
    <p:sldId id="1293" r:id="rId16"/>
    <p:sldId id="1309" r:id="rId17"/>
    <p:sldId id="1223" r:id="rId18"/>
    <p:sldId id="1294" r:id="rId19"/>
    <p:sldId id="1310" r:id="rId20"/>
    <p:sldId id="1295" r:id="rId21"/>
    <p:sldId id="1297" r:id="rId22"/>
    <p:sldId id="1296" r:id="rId23"/>
    <p:sldId id="1312" r:id="rId24"/>
    <p:sldId id="1311" r:id="rId25"/>
    <p:sldId id="1298" r:id="rId26"/>
    <p:sldId id="1299" r:id="rId27"/>
    <p:sldId id="1315" r:id="rId28"/>
    <p:sldId id="1314" r:id="rId29"/>
    <p:sldId id="1313" r:id="rId30"/>
    <p:sldId id="1300" r:id="rId31"/>
    <p:sldId id="130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D9FF"/>
    <a:srgbClr val="3BC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33"/>
    <p:restoredTop sz="94708"/>
  </p:normalViewPr>
  <p:slideViewPr>
    <p:cSldViewPr snapToObjects="1">
      <p:cViewPr varScale="1">
        <p:scale>
          <a:sx n="88" d="100"/>
          <a:sy n="88" d="100"/>
        </p:scale>
        <p:origin x="97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39182-2479-1345-8296-6A63D334510D}" type="datetimeFigureOut">
              <a:rPr lang="en-US" smtClean="0"/>
              <a:t>12/7/18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CA189-65D8-0241-A6DC-946B0E6D6094}" type="slidenum">
              <a:rPr lang="en-US" smtClean="0"/>
              <a:t>‹#›</a:t>
            </a:fld>
            <a:endParaRPr lang="en-US"/>
          </a:p>
        </p:txBody>
      </p:sp>
    </p:spTree>
    <p:extLst>
      <p:ext uri="{BB962C8B-B14F-4D97-AF65-F5344CB8AC3E}">
        <p14:creationId xmlns:p14="http://schemas.microsoft.com/office/powerpoint/2010/main" val="1871567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Autofit/>
          </a:bodyPr>
          <a:lstStyle>
            <a:lvl1pPr>
              <a:defRPr sz="2800"/>
            </a:lvl1pPr>
          </a:lstStyle>
          <a:p>
            <a:r>
              <a:rPr lang="en-US" dirty="0"/>
              <a:t>Click to edit Master title style</a:t>
            </a:r>
            <a:endParaRPr dirty="0"/>
          </a:p>
        </p:txBody>
      </p:sp>
      <p:sp>
        <p:nvSpPr>
          <p:cNvPr id="3" name="Subtitle 2"/>
          <p:cNvSpPr>
            <a:spLocks noGrp="1"/>
          </p:cNvSpPr>
          <p:nvPr>
            <p:ph type="subTitle" idx="1"/>
          </p:nvPr>
        </p:nvSpPr>
        <p:spPr>
          <a:xfrm>
            <a:off x="4800600" y="5562599"/>
            <a:ext cx="4038600" cy="748553"/>
          </a:xfrm>
        </p:spPr>
        <p:txBody>
          <a:bodyPr>
            <a:no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12/7/18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12/7/18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12/7/18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12/7/18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12/7/18</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12/7/18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12/7/18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12/7/18</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12/7/18</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12/7/18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484094"/>
            <a:ext cx="7556313" cy="963706"/>
          </a:xfrm>
        </p:spPr>
        <p:txBody>
          <a:bodyPr/>
          <a:lstStyle>
            <a:lvl1pPr>
              <a:defRPr sz="2800"/>
            </a:lvl1pPr>
          </a:lstStyle>
          <a:p>
            <a:r>
              <a:rPr lang="en-US" dirty="0"/>
              <a:t>Click to edit Master title style</a:t>
            </a:r>
            <a:endParaRPr dirty="0"/>
          </a:p>
        </p:txBody>
      </p:sp>
      <p:sp>
        <p:nvSpPr>
          <p:cNvPr id="3" name="Content Placeholder 2"/>
          <p:cNvSpPr>
            <a:spLocks noGrp="1"/>
          </p:cNvSpPr>
          <p:nvPr>
            <p:ph idx="1"/>
          </p:nvPr>
        </p:nvSpPr>
        <p:spPr>
          <a:xfrm>
            <a:off x="498474" y="1600200"/>
            <a:ext cx="7556313" cy="47244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12/7/18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12/7/18</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12/7/18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12/7/18</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752600"/>
            <a:ext cx="7556313" cy="45720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12/7/18</a:t>
            </a:fld>
            <a:endParaRPr lang="en-US" dirty="0"/>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 201</a:t>
            </a:r>
            <a:br>
              <a:rPr lang="en-US" dirty="0"/>
            </a:br>
            <a:endParaRPr lang="en-US" sz="1800" dirty="0"/>
          </a:p>
        </p:txBody>
      </p:sp>
      <p:sp>
        <p:nvSpPr>
          <p:cNvPr id="3" name="Subtitle 2"/>
          <p:cNvSpPr>
            <a:spLocks noGrp="1"/>
          </p:cNvSpPr>
          <p:nvPr>
            <p:ph type="subTitle" idx="1"/>
          </p:nvPr>
        </p:nvSpPr>
        <p:spPr/>
        <p:txBody>
          <a:bodyPr/>
          <a:lstStyle/>
          <a:p>
            <a:r>
              <a:rPr lang="en-US" dirty="0"/>
              <a:t>Classes III</a:t>
            </a:r>
          </a:p>
        </p:txBody>
      </p:sp>
    </p:spTree>
    <p:extLst>
      <p:ext uri="{BB962C8B-B14F-4D97-AF65-F5344CB8AC3E}">
        <p14:creationId xmlns:p14="http://schemas.microsoft.com/office/powerpoint/2010/main" val="51714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Classes II — Constructors [3/4]</a:t>
            </a:r>
          </a:p>
        </p:txBody>
      </p:sp>
      <p:sp>
        <p:nvSpPr>
          <p:cNvPr id="3" name="Content Placeholder 2"/>
          <p:cNvSpPr>
            <a:spLocks noGrp="1"/>
          </p:cNvSpPr>
          <p:nvPr>
            <p:ph idx="1"/>
          </p:nvPr>
        </p:nvSpPr>
        <p:spPr/>
        <p:txBody>
          <a:bodyPr/>
          <a:lstStyle/>
          <a:p>
            <a:pPr marL="0" indent="0">
              <a:buNone/>
            </a:pPr>
            <a:r>
              <a:rPr lang="en-US" dirty="0"/>
              <a:t>A class can have multiple constructors. The only requirement is that no two constructors have the same types and number of parameters. Which constructor is called depends on the types and number of constructor arguments passed.</a:t>
            </a:r>
          </a:p>
          <a:p>
            <a:pPr marL="0" indent="0">
              <a:buNone/>
            </a:pPr>
            <a:r>
              <a:rPr lang="en-US" dirty="0">
                <a:latin typeface="Courier" charset="0"/>
                <a:ea typeface="Courier" charset="0"/>
                <a:cs typeface="Courier" charset="0"/>
              </a:rPr>
              <a:t>class Bats {</a:t>
            </a:r>
            <a:br>
              <a:rPr lang="en-US" dirty="0">
                <a:latin typeface="Courier" charset="0"/>
                <a:ea typeface="Courier" charset="0"/>
                <a:cs typeface="Courier" charset="0"/>
              </a:rPr>
            </a:br>
            <a:r>
              <a:rPr lang="en-US" dirty="0">
                <a:latin typeface="Courier" charset="0"/>
                <a:ea typeface="Courier" charset="0"/>
                <a:cs typeface="Courier" charset="0"/>
              </a:rPr>
              <a:t>public:</a:t>
            </a:r>
            <a:br>
              <a:rPr lang="en-US" dirty="0">
                <a:latin typeface="Courier" charset="0"/>
                <a:ea typeface="Courier" charset="0"/>
                <a:cs typeface="Courier" charset="0"/>
              </a:rPr>
            </a:br>
            <a:r>
              <a:rPr lang="en-US" dirty="0">
                <a:latin typeface="Courier" charset="0"/>
                <a:ea typeface="Courier" charset="0"/>
                <a:cs typeface="Courier" charset="0"/>
              </a:rPr>
              <a:t>    Bats(</a:t>
            </a:r>
            <a:r>
              <a:rPr lang="en-US" dirty="0" err="1">
                <a:latin typeface="Courier" charset="0"/>
                <a:ea typeface="Courier" charset="0"/>
                <a:cs typeface="Courier" charset="0"/>
              </a:rPr>
              <a:t>int</a:t>
            </a:r>
            <a:r>
              <a:rPr lang="en-US" dirty="0">
                <a:latin typeface="Courier" charset="0"/>
                <a:ea typeface="Courier" charset="0"/>
                <a:cs typeface="Courier" charset="0"/>
              </a:rPr>
              <a:t> </a:t>
            </a:r>
            <a:r>
              <a:rPr lang="en-US" dirty="0" err="1">
                <a:latin typeface="Courier" charset="0"/>
                <a:ea typeface="Courier" charset="0"/>
                <a:cs typeface="Courier" charset="0"/>
              </a:rPr>
              <a:t>num</a:t>
            </a: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        _</a:t>
            </a:r>
            <a:r>
              <a:rPr lang="en-US" dirty="0" err="1">
                <a:latin typeface="Courier" charset="0"/>
                <a:ea typeface="Courier" charset="0"/>
                <a:cs typeface="Courier" charset="0"/>
              </a:rPr>
              <a:t>num</a:t>
            </a:r>
            <a:r>
              <a:rPr lang="en-US" dirty="0">
                <a:latin typeface="Courier" charset="0"/>
                <a:ea typeface="Courier" charset="0"/>
                <a:cs typeface="Courier" charset="0"/>
              </a:rPr>
              <a:t> = </a:t>
            </a:r>
            <a:r>
              <a:rPr lang="en-US" dirty="0" err="1">
                <a:latin typeface="Courier" charset="0"/>
                <a:ea typeface="Courier" charset="0"/>
                <a:cs typeface="Courier" charset="0"/>
              </a:rPr>
              <a:t>num</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br>
              <a:rPr lang="en-US" dirty="0">
                <a:latin typeface="Courier" charset="0"/>
                <a:ea typeface="Courier" charset="0"/>
                <a:cs typeface="Courier" charset="0"/>
              </a:rPr>
            </a:br>
            <a:br>
              <a:rPr lang="en-US" dirty="0">
                <a:latin typeface="Courier" charset="0"/>
                <a:ea typeface="Courier" charset="0"/>
                <a:cs typeface="Courier" charset="0"/>
              </a:rPr>
            </a:br>
            <a:r>
              <a:rPr lang="en-US" dirty="0">
                <a:latin typeface="Courier" charset="0"/>
                <a:ea typeface="Courier" charset="0"/>
                <a:cs typeface="Courier" charset="0"/>
              </a:rPr>
              <a:t>    Bats(</a:t>
            </a:r>
            <a:r>
              <a:rPr lang="en-US" dirty="0" err="1">
                <a:latin typeface="Courier" charset="0"/>
                <a:ea typeface="Courier" charset="0"/>
                <a:cs typeface="Courier" charset="0"/>
              </a:rPr>
              <a:t>int</a:t>
            </a:r>
            <a:r>
              <a:rPr lang="en-US" dirty="0">
                <a:latin typeface="Courier" charset="0"/>
                <a:ea typeface="Courier" charset="0"/>
                <a:cs typeface="Courier" charset="0"/>
              </a:rPr>
              <a:t> </a:t>
            </a:r>
            <a:r>
              <a:rPr lang="en-US" dirty="0" err="1">
                <a:latin typeface="Courier" charset="0"/>
                <a:ea typeface="Courier" charset="0"/>
                <a:cs typeface="Courier" charset="0"/>
              </a:rPr>
              <a:t>numBigBats</a:t>
            </a:r>
            <a:r>
              <a:rPr lang="en-US" dirty="0">
                <a:latin typeface="Courier" charset="0"/>
                <a:ea typeface="Courier" charset="0"/>
                <a:cs typeface="Courier" charset="0"/>
              </a:rPr>
              <a:t>, </a:t>
            </a:r>
            <a:r>
              <a:rPr lang="en-US" dirty="0" err="1">
                <a:latin typeface="Courier" charset="0"/>
                <a:ea typeface="Courier" charset="0"/>
                <a:cs typeface="Courier" charset="0"/>
              </a:rPr>
              <a:t>int</a:t>
            </a:r>
            <a:r>
              <a:rPr lang="en-US" dirty="0">
                <a:latin typeface="Courier" charset="0"/>
                <a:ea typeface="Courier" charset="0"/>
                <a:cs typeface="Courier" charset="0"/>
              </a:rPr>
              <a:t> </a:t>
            </a:r>
            <a:r>
              <a:rPr lang="en-US" dirty="0" err="1">
                <a:latin typeface="Courier" charset="0"/>
                <a:ea typeface="Courier" charset="0"/>
                <a:cs typeface="Courier" charset="0"/>
              </a:rPr>
              <a:t>numLittleBats</a:t>
            </a: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        _</a:t>
            </a:r>
            <a:r>
              <a:rPr lang="en-US" dirty="0" err="1">
                <a:latin typeface="Courier" charset="0"/>
                <a:ea typeface="Courier" charset="0"/>
                <a:cs typeface="Courier" charset="0"/>
              </a:rPr>
              <a:t>num</a:t>
            </a:r>
            <a:r>
              <a:rPr lang="en-US" dirty="0">
                <a:latin typeface="Courier" charset="0"/>
                <a:ea typeface="Courier" charset="0"/>
                <a:cs typeface="Courier" charset="0"/>
              </a:rPr>
              <a:t> = </a:t>
            </a:r>
            <a:r>
              <a:rPr lang="en-US" dirty="0" err="1">
                <a:latin typeface="Courier" charset="0"/>
                <a:ea typeface="Courier" charset="0"/>
                <a:cs typeface="Courier" charset="0"/>
              </a:rPr>
              <a:t>numBigBats</a:t>
            </a:r>
            <a:r>
              <a:rPr lang="en-US" dirty="0">
                <a:latin typeface="Courier" charset="0"/>
                <a:ea typeface="Courier" charset="0"/>
                <a:cs typeface="Courier" charset="0"/>
              </a:rPr>
              <a:t> + </a:t>
            </a:r>
            <a:r>
              <a:rPr lang="en-US" dirty="0" err="1">
                <a:latin typeface="Courier" charset="0"/>
                <a:ea typeface="Courier" charset="0"/>
                <a:cs typeface="Courier" charset="0"/>
              </a:rPr>
              <a:t>numLittleBats</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    </a:t>
            </a:r>
            <a:r>
              <a:rPr lang="mr-IN" dirty="0">
                <a:latin typeface="Courier" charset="0"/>
                <a:ea typeface="Courier" charset="0"/>
                <a:cs typeface="Courier" charset="0"/>
              </a:rPr>
              <a:t>…</a:t>
            </a:r>
            <a:endParaRPr lang="en-US" dirty="0">
              <a:latin typeface="Courier" charset="0"/>
              <a:ea typeface="Courier" charset="0"/>
              <a:cs typeface="Courier" charset="0"/>
            </a:endParaRPr>
          </a:p>
        </p:txBody>
      </p:sp>
      <p:sp>
        <p:nvSpPr>
          <p:cNvPr id="4" name="Content Placeholder 2"/>
          <p:cNvSpPr txBox="1">
            <a:spLocks/>
          </p:cNvSpPr>
          <p:nvPr/>
        </p:nvSpPr>
        <p:spPr>
          <a:xfrm>
            <a:off x="4495800" y="3124200"/>
            <a:ext cx="2209800" cy="358590"/>
          </a:xfrm>
          <a:prstGeom prst="rect">
            <a:avLst/>
          </a:prstGeom>
          <a:ln w="15875">
            <a:solidFill>
              <a:srgbClr val="989898"/>
            </a:solidFill>
          </a:ln>
        </p:spPr>
        <p:txBody>
          <a:bodyPr vert="horz" lIns="91440" tIns="45720" rIns="91440" bIns="45720" rtlCol="0">
            <a:no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marL="0" indent="0">
              <a:buFont typeface="Wingdings" pitchFamily="2" charset="2"/>
              <a:buNone/>
            </a:pPr>
            <a:r>
              <a:rPr lang="en-US" dirty="0">
                <a:latin typeface="Courier" charset="0"/>
                <a:ea typeface="Courier" charset="0"/>
                <a:cs typeface="Courier" charset="0"/>
              </a:rPr>
              <a:t>Bats bb1(37);</a:t>
            </a:r>
          </a:p>
        </p:txBody>
      </p:sp>
      <p:cxnSp>
        <p:nvCxnSpPr>
          <p:cNvPr id="5" name="Straight Connector 4"/>
          <p:cNvCxnSpPr/>
          <p:nvPr/>
        </p:nvCxnSpPr>
        <p:spPr>
          <a:xfrm flipH="1">
            <a:off x="3276600" y="3429000"/>
            <a:ext cx="1066800" cy="304800"/>
          </a:xfrm>
          <a:prstGeom prst="line">
            <a:avLst/>
          </a:prstGeom>
          <a:ln w="15875">
            <a:solidFill>
              <a:srgbClr val="C00000"/>
            </a:solidFill>
            <a:prstDash val="sysDot"/>
            <a:tailEnd type="stealth" w="lg" len="lg"/>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a:off x="3581400" y="4419600"/>
            <a:ext cx="762000" cy="457200"/>
          </a:xfrm>
          <a:prstGeom prst="line">
            <a:avLst/>
          </a:prstGeom>
          <a:ln w="15875">
            <a:solidFill>
              <a:srgbClr val="C00000"/>
            </a:solidFill>
            <a:prstDash val="sysDot"/>
            <a:tailEnd type="stealth" w="lg" len="lg"/>
          </a:ln>
        </p:spPr>
        <p:style>
          <a:lnRef idx="2">
            <a:schemeClr val="accent1"/>
          </a:lnRef>
          <a:fillRef idx="0">
            <a:schemeClr val="accent1"/>
          </a:fillRef>
          <a:effectRef idx="1">
            <a:schemeClr val="accent1"/>
          </a:effectRef>
          <a:fontRef idx="minor">
            <a:schemeClr val="tx1"/>
          </a:fontRef>
        </p:style>
      </p:cxnSp>
      <p:sp>
        <p:nvSpPr>
          <p:cNvPr id="13" name="Content Placeholder 2"/>
          <p:cNvSpPr txBox="1">
            <a:spLocks/>
          </p:cNvSpPr>
          <p:nvPr/>
        </p:nvSpPr>
        <p:spPr>
          <a:xfrm>
            <a:off x="4495800" y="4038600"/>
            <a:ext cx="2667000" cy="381000"/>
          </a:xfrm>
          <a:prstGeom prst="rect">
            <a:avLst/>
          </a:prstGeom>
          <a:ln w="15875">
            <a:solidFill>
              <a:srgbClr val="989898"/>
            </a:solidFill>
          </a:ln>
        </p:spPr>
        <p:txBody>
          <a:bodyPr vert="horz" lIns="91440" tIns="45720" rIns="91440" bIns="45720" rtlCol="0">
            <a:no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marL="0" indent="0">
              <a:buFont typeface="Wingdings" pitchFamily="2" charset="2"/>
              <a:buNone/>
            </a:pPr>
            <a:r>
              <a:rPr lang="en-US" dirty="0">
                <a:latin typeface="Courier" charset="0"/>
                <a:ea typeface="Courier" charset="0"/>
                <a:cs typeface="Courier" charset="0"/>
              </a:rPr>
              <a:t>Bats bb2(3, 34);</a:t>
            </a:r>
          </a:p>
        </p:txBody>
      </p:sp>
    </p:spTree>
    <p:extLst>
      <p:ext uri="{BB962C8B-B14F-4D97-AF65-F5344CB8AC3E}">
        <p14:creationId xmlns:p14="http://schemas.microsoft.com/office/powerpoint/2010/main" val="1922821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Classes II — Constructors [4/4]</a:t>
            </a:r>
          </a:p>
        </p:txBody>
      </p:sp>
      <p:sp>
        <p:nvSpPr>
          <p:cNvPr id="3" name="Content Placeholder 2"/>
          <p:cNvSpPr>
            <a:spLocks noGrp="1"/>
          </p:cNvSpPr>
          <p:nvPr>
            <p:ph idx="1"/>
          </p:nvPr>
        </p:nvSpPr>
        <p:spPr/>
        <p:txBody>
          <a:bodyPr/>
          <a:lstStyle/>
          <a:p>
            <a:pPr marL="0" indent="0">
              <a:buNone/>
            </a:pPr>
            <a:r>
              <a:rPr lang="en-US" dirty="0"/>
              <a:t>The requirement for writing more than one constructor—no two have the same types and number of parameters—applies to other kinds of functions.</a:t>
            </a:r>
          </a:p>
          <a:p>
            <a:pPr marL="0" indent="0">
              <a:buNone/>
            </a:pPr>
            <a:r>
              <a:rPr lang="mr-IN" dirty="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2061530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Classes II — Constructors [4/4]</a:t>
            </a:r>
          </a:p>
        </p:txBody>
      </p:sp>
      <p:sp>
        <p:nvSpPr>
          <p:cNvPr id="3" name="Content Placeholder 2"/>
          <p:cNvSpPr>
            <a:spLocks noGrp="1"/>
          </p:cNvSpPr>
          <p:nvPr>
            <p:ph idx="1"/>
          </p:nvPr>
        </p:nvSpPr>
        <p:spPr/>
        <p:txBody>
          <a:bodyPr/>
          <a:lstStyle/>
          <a:p>
            <a:pPr marL="0" indent="0">
              <a:buNone/>
            </a:pPr>
            <a:r>
              <a:rPr lang="en-US" dirty="0"/>
              <a:t>The requirement for writing more than one constructor—no two have the same types and number of parameters—applies to other kinds of functions.</a:t>
            </a:r>
          </a:p>
          <a:p>
            <a:pPr marL="0" indent="0">
              <a:buNone/>
            </a:pPr>
            <a:r>
              <a:rPr lang="en-US" dirty="0"/>
              <a:t>For example, we can define two global functions with the same name, as long as their types and number of parameters are not the same.</a:t>
            </a:r>
          </a:p>
          <a:p>
            <a:pPr marL="0" indent="0">
              <a:buNone/>
            </a:pPr>
            <a:r>
              <a:rPr lang="en-US" dirty="0">
                <a:latin typeface="Courier" charset="0"/>
                <a:ea typeface="Courier" charset="0"/>
                <a:cs typeface="Courier" charset="0"/>
              </a:rPr>
              <a:t>double </a:t>
            </a:r>
            <a:r>
              <a:rPr lang="en-US" dirty="0" err="1">
                <a:latin typeface="Courier" charset="0"/>
                <a:ea typeface="Courier" charset="0"/>
                <a:cs typeface="Courier" charset="0"/>
              </a:rPr>
              <a:t>ff</a:t>
            </a:r>
            <a:r>
              <a:rPr lang="en-US" dirty="0">
                <a:latin typeface="Courier" charset="0"/>
                <a:ea typeface="Courier" charset="0"/>
                <a:cs typeface="Courier" charset="0"/>
              </a:rPr>
              <a:t>(</a:t>
            </a:r>
            <a:r>
              <a:rPr lang="en-US" dirty="0" err="1">
                <a:latin typeface="Courier" charset="0"/>
                <a:ea typeface="Courier" charset="0"/>
                <a:cs typeface="Courier" charset="0"/>
              </a:rPr>
              <a:t>int</a:t>
            </a:r>
            <a:r>
              <a:rPr lang="en-US" dirty="0">
                <a:latin typeface="Courier" charset="0"/>
                <a:ea typeface="Courier" charset="0"/>
                <a:cs typeface="Courier" charset="0"/>
              </a:rPr>
              <a:t> n)</a:t>
            </a:r>
            <a:br>
              <a:rPr lang="en-US" dirty="0">
                <a:latin typeface="Courier" charset="0"/>
                <a:ea typeface="Courier" charset="0"/>
                <a:cs typeface="Courier" charset="0"/>
              </a:rPr>
            </a:br>
            <a:r>
              <a:rPr lang="en-US" dirty="0">
                <a:latin typeface="Courier" charset="0"/>
                <a:ea typeface="Courier" charset="0"/>
                <a:cs typeface="Courier" charset="0"/>
              </a:rPr>
              <a:t>{ </a:t>
            </a:r>
            <a:r>
              <a:rPr lang="mr-IN" dirty="0">
                <a:latin typeface="Courier" charset="0"/>
                <a:ea typeface="Courier" charset="0"/>
                <a:cs typeface="Courier" charset="0"/>
              </a:rPr>
              <a:t>…</a:t>
            </a:r>
            <a:r>
              <a:rPr lang="en-US" dirty="0">
                <a:latin typeface="Courier" charset="0"/>
                <a:ea typeface="Courier" charset="0"/>
                <a:cs typeface="Courier" charset="0"/>
              </a:rPr>
              <a:t> }</a:t>
            </a:r>
            <a:br>
              <a:rPr lang="en-US" dirty="0">
                <a:latin typeface="Courier" charset="0"/>
                <a:ea typeface="Courier" charset="0"/>
                <a:cs typeface="Courier" charset="0"/>
              </a:rPr>
            </a:br>
            <a:br>
              <a:rPr lang="en-US" dirty="0">
                <a:latin typeface="Courier" charset="0"/>
                <a:ea typeface="Courier" charset="0"/>
                <a:cs typeface="Courier" charset="0"/>
              </a:rPr>
            </a:br>
            <a:r>
              <a:rPr lang="en-US" dirty="0">
                <a:latin typeface="Courier" charset="0"/>
                <a:ea typeface="Courier" charset="0"/>
                <a:cs typeface="Courier" charset="0"/>
              </a:rPr>
              <a:t>string </a:t>
            </a:r>
            <a:r>
              <a:rPr lang="en-US" dirty="0" err="1">
                <a:latin typeface="Courier" charset="0"/>
                <a:ea typeface="Courier" charset="0"/>
                <a:cs typeface="Courier" charset="0"/>
              </a:rPr>
              <a:t>ff</a:t>
            </a:r>
            <a:r>
              <a:rPr lang="en-US" dirty="0">
                <a:latin typeface="Courier" charset="0"/>
                <a:ea typeface="Courier" charset="0"/>
                <a:cs typeface="Courier" charset="0"/>
              </a:rPr>
              <a:t>(</a:t>
            </a:r>
            <a:r>
              <a:rPr lang="en-US" dirty="0" err="1">
                <a:latin typeface="Courier" charset="0"/>
                <a:ea typeface="Courier" charset="0"/>
                <a:cs typeface="Courier" charset="0"/>
              </a:rPr>
              <a:t>int</a:t>
            </a:r>
            <a:r>
              <a:rPr lang="en-US" dirty="0">
                <a:latin typeface="Courier" charset="0"/>
                <a:ea typeface="Courier" charset="0"/>
                <a:cs typeface="Courier" charset="0"/>
              </a:rPr>
              <a:t> n, </a:t>
            </a:r>
            <a:r>
              <a:rPr lang="en-US" dirty="0" err="1">
                <a:latin typeface="Courier" charset="0"/>
                <a:ea typeface="Courier" charset="0"/>
                <a:cs typeface="Courier" charset="0"/>
              </a:rPr>
              <a:t>const</a:t>
            </a:r>
            <a:r>
              <a:rPr lang="en-US" dirty="0">
                <a:latin typeface="Courier" charset="0"/>
                <a:ea typeface="Courier" charset="0"/>
                <a:cs typeface="Courier" charset="0"/>
              </a:rPr>
              <a:t> string &amp; s)</a:t>
            </a:r>
            <a:br>
              <a:rPr lang="en-US" dirty="0">
                <a:latin typeface="Courier" charset="0"/>
                <a:ea typeface="Courier" charset="0"/>
                <a:cs typeface="Courier" charset="0"/>
              </a:rPr>
            </a:br>
            <a:r>
              <a:rPr lang="en-US" dirty="0">
                <a:latin typeface="Courier" charset="0"/>
                <a:ea typeface="Courier" charset="0"/>
                <a:cs typeface="Courier" charset="0"/>
              </a:rPr>
              <a:t>{ </a:t>
            </a:r>
            <a:r>
              <a:rPr lang="mr-IN" dirty="0">
                <a:latin typeface="Courier" charset="0"/>
                <a:ea typeface="Courier" charset="0"/>
                <a:cs typeface="Courier" charset="0"/>
              </a:rPr>
              <a:t>…</a:t>
            </a:r>
            <a:r>
              <a:rPr lang="en-US" dirty="0">
                <a:latin typeface="Courier" charset="0"/>
                <a:ea typeface="Courier" charset="0"/>
                <a:cs typeface="Courier" charset="0"/>
              </a:rPr>
              <a:t> }</a:t>
            </a:r>
          </a:p>
          <a:p>
            <a:pPr marL="0" indent="0">
              <a:buNone/>
            </a:pPr>
            <a:r>
              <a:rPr lang="en-US" dirty="0"/>
              <a:t>Giving two things the same name is called </a:t>
            </a:r>
            <a:r>
              <a:rPr lang="en-US" b="1" dirty="0"/>
              <a:t>overloading</a:t>
            </a:r>
            <a:r>
              <a:rPr lang="en-US" dirty="0"/>
              <a:t>.</a:t>
            </a:r>
          </a:p>
        </p:txBody>
      </p:sp>
    </p:spTree>
    <p:extLst>
      <p:ext uri="{BB962C8B-B14F-4D97-AF65-F5344CB8AC3E}">
        <p14:creationId xmlns:p14="http://schemas.microsoft.com/office/powerpoint/2010/main" val="1659751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Classes II — Using </a:t>
            </a:r>
            <a:r>
              <a:rPr lang="en-US" dirty="0" err="1">
                <a:latin typeface="Courier" charset="0"/>
                <a:ea typeface="Courier" charset="0"/>
                <a:cs typeface="Courier" charset="0"/>
              </a:rPr>
              <a:t>const</a:t>
            </a:r>
            <a:r>
              <a:rPr lang="en-US" dirty="0"/>
              <a:t> [1/2] </a:t>
            </a:r>
          </a:p>
        </p:txBody>
      </p:sp>
      <p:sp>
        <p:nvSpPr>
          <p:cNvPr id="3" name="Content Placeholder 2"/>
          <p:cNvSpPr>
            <a:spLocks noGrp="1"/>
          </p:cNvSpPr>
          <p:nvPr>
            <p:ph idx="1"/>
          </p:nvPr>
        </p:nvSpPr>
        <p:spPr/>
        <p:txBody>
          <a:bodyPr/>
          <a:lstStyle/>
          <a:p>
            <a:pPr marL="0" indent="0">
              <a:buNone/>
            </a:pPr>
            <a:r>
              <a:rPr lang="en-US" dirty="0"/>
              <a:t>A </a:t>
            </a:r>
            <a:r>
              <a:rPr lang="en-US" b="1" dirty="0" err="1"/>
              <a:t>const</a:t>
            </a:r>
            <a:r>
              <a:rPr lang="en-US" b="1" dirty="0"/>
              <a:t> pointer</a:t>
            </a:r>
            <a:r>
              <a:rPr lang="en-US" dirty="0"/>
              <a:t> does not carry permission to modify what it points to.</a:t>
            </a:r>
          </a:p>
          <a:p>
            <a:pPr marL="0" indent="0">
              <a:buNone/>
            </a:pPr>
            <a:r>
              <a:rPr lang="en-US" dirty="0" err="1">
                <a:latin typeface="Courier" charset="0"/>
                <a:ea typeface="Courier" charset="0"/>
                <a:cs typeface="Courier" charset="0"/>
              </a:rPr>
              <a:t>const</a:t>
            </a:r>
            <a:r>
              <a:rPr lang="en-US" dirty="0">
                <a:latin typeface="Courier" charset="0"/>
                <a:ea typeface="Courier" charset="0"/>
                <a:cs typeface="Courier" charset="0"/>
              </a:rPr>
              <a:t> </a:t>
            </a:r>
            <a:r>
              <a:rPr lang="en-US" dirty="0" err="1">
                <a:latin typeface="Courier" charset="0"/>
                <a:ea typeface="Courier" charset="0"/>
                <a:cs typeface="Courier" charset="0"/>
              </a:rPr>
              <a:t>int</a:t>
            </a:r>
            <a:r>
              <a:rPr lang="en-US" dirty="0">
                <a:latin typeface="Courier" charset="0"/>
                <a:ea typeface="Courier" charset="0"/>
                <a:cs typeface="Courier" charset="0"/>
              </a:rPr>
              <a:t> * p = &amp;n;</a:t>
            </a:r>
            <a:br>
              <a:rPr lang="en-US" dirty="0">
                <a:latin typeface="Courier" charset="0"/>
                <a:ea typeface="Courier" charset="0"/>
                <a:cs typeface="Courier" charset="0"/>
              </a:rPr>
            </a:br>
            <a:r>
              <a:rPr lang="en-US" dirty="0">
                <a:latin typeface="Courier" charset="0"/>
                <a:ea typeface="Courier" charset="0"/>
                <a:cs typeface="Courier" charset="0"/>
              </a:rPr>
              <a:t>(*p) = 3;  // ERROR! Does not compile</a:t>
            </a:r>
          </a:p>
          <a:p>
            <a:pPr marL="0" indent="0">
              <a:buNone/>
            </a:pPr>
            <a:r>
              <a:rPr lang="mr-IN" dirty="0">
                <a:solidFill>
                  <a:srgbClr val="FF0000"/>
                </a:solidFill>
              </a:rPr>
              <a:t>…</a:t>
            </a:r>
            <a:endParaRPr lang="en-US" dirty="0">
              <a:solidFill>
                <a:srgbClr val="FF0000"/>
              </a:solidFill>
              <a:latin typeface="Courier" charset="0"/>
              <a:ea typeface="Courier" charset="0"/>
              <a:cs typeface="Courier" charset="0"/>
            </a:endParaRPr>
          </a:p>
        </p:txBody>
      </p:sp>
    </p:spTree>
    <p:extLst>
      <p:ext uri="{BB962C8B-B14F-4D97-AF65-F5344CB8AC3E}">
        <p14:creationId xmlns:p14="http://schemas.microsoft.com/office/powerpoint/2010/main" val="773747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Classes II — Using </a:t>
            </a:r>
            <a:r>
              <a:rPr lang="en-US" dirty="0" err="1">
                <a:latin typeface="Courier" charset="0"/>
                <a:ea typeface="Courier" charset="0"/>
                <a:cs typeface="Courier" charset="0"/>
              </a:rPr>
              <a:t>const</a:t>
            </a:r>
            <a:r>
              <a:rPr lang="en-US" dirty="0"/>
              <a:t> [1/2] </a:t>
            </a:r>
          </a:p>
        </p:txBody>
      </p:sp>
      <p:sp>
        <p:nvSpPr>
          <p:cNvPr id="3" name="Content Placeholder 2"/>
          <p:cNvSpPr>
            <a:spLocks noGrp="1"/>
          </p:cNvSpPr>
          <p:nvPr>
            <p:ph idx="1"/>
          </p:nvPr>
        </p:nvSpPr>
        <p:spPr/>
        <p:txBody>
          <a:bodyPr/>
          <a:lstStyle/>
          <a:p>
            <a:pPr marL="0" indent="0">
              <a:buNone/>
            </a:pPr>
            <a:r>
              <a:rPr lang="en-US" dirty="0"/>
              <a:t>A </a:t>
            </a:r>
            <a:r>
              <a:rPr lang="en-US" b="1" dirty="0" err="1"/>
              <a:t>const</a:t>
            </a:r>
            <a:r>
              <a:rPr lang="en-US" b="1" dirty="0"/>
              <a:t> pointer</a:t>
            </a:r>
            <a:r>
              <a:rPr lang="en-US" dirty="0"/>
              <a:t> does not carry permission to modify what it points to.</a:t>
            </a:r>
          </a:p>
          <a:p>
            <a:pPr marL="0" indent="0">
              <a:buNone/>
            </a:pPr>
            <a:r>
              <a:rPr lang="en-US" dirty="0" err="1">
                <a:latin typeface="Courier" charset="0"/>
                <a:ea typeface="Courier" charset="0"/>
                <a:cs typeface="Courier" charset="0"/>
              </a:rPr>
              <a:t>const</a:t>
            </a:r>
            <a:r>
              <a:rPr lang="en-US" dirty="0">
                <a:latin typeface="Courier" charset="0"/>
                <a:ea typeface="Courier" charset="0"/>
                <a:cs typeface="Courier" charset="0"/>
              </a:rPr>
              <a:t> </a:t>
            </a:r>
            <a:r>
              <a:rPr lang="en-US" dirty="0" err="1">
                <a:latin typeface="Courier" charset="0"/>
                <a:ea typeface="Courier" charset="0"/>
                <a:cs typeface="Courier" charset="0"/>
              </a:rPr>
              <a:t>int</a:t>
            </a:r>
            <a:r>
              <a:rPr lang="en-US" dirty="0">
                <a:latin typeface="Courier" charset="0"/>
                <a:ea typeface="Courier" charset="0"/>
                <a:cs typeface="Courier" charset="0"/>
              </a:rPr>
              <a:t> * p = &amp;n;</a:t>
            </a:r>
            <a:br>
              <a:rPr lang="en-US" dirty="0">
                <a:latin typeface="Courier" charset="0"/>
                <a:ea typeface="Courier" charset="0"/>
                <a:cs typeface="Courier" charset="0"/>
              </a:rPr>
            </a:br>
            <a:r>
              <a:rPr lang="en-US" dirty="0">
                <a:latin typeface="Courier" charset="0"/>
                <a:ea typeface="Courier" charset="0"/>
                <a:cs typeface="Courier" charset="0"/>
              </a:rPr>
              <a:t>(*p) = 3;  // ERROR! Does not compile</a:t>
            </a:r>
          </a:p>
          <a:p>
            <a:pPr marL="0" indent="0">
              <a:buNone/>
            </a:pPr>
            <a:r>
              <a:rPr lang="en-US" dirty="0"/>
              <a:t>A </a:t>
            </a:r>
            <a:r>
              <a:rPr lang="en-US" b="1" dirty="0" err="1"/>
              <a:t>const</a:t>
            </a:r>
            <a:r>
              <a:rPr lang="en-US" b="1" dirty="0"/>
              <a:t> member function </a:t>
            </a:r>
            <a:r>
              <a:rPr lang="en-US" dirty="0"/>
              <a:t>does not have permission to modify the current object.</a:t>
            </a:r>
          </a:p>
          <a:p>
            <a:pPr marL="0" indent="0">
              <a:buNone/>
            </a:pPr>
            <a:r>
              <a:rPr lang="en-US" dirty="0">
                <a:latin typeface="Courier" charset="0"/>
                <a:ea typeface="Courier" charset="0"/>
                <a:cs typeface="Courier" charset="0"/>
              </a:rPr>
              <a:t>class ZZ {</a:t>
            </a:r>
            <a:br>
              <a:rPr lang="en-US" dirty="0">
                <a:latin typeface="Courier" charset="0"/>
                <a:ea typeface="Courier" charset="0"/>
                <a:cs typeface="Courier" charset="0"/>
              </a:rPr>
            </a:br>
            <a:r>
              <a:rPr lang="en-US" dirty="0">
                <a:latin typeface="Courier" charset="0"/>
                <a:ea typeface="Courier" charset="0"/>
                <a:cs typeface="Courier" charset="0"/>
              </a:rPr>
              <a:t>private:</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int</a:t>
            </a:r>
            <a:r>
              <a:rPr lang="en-US" dirty="0">
                <a:latin typeface="Courier" charset="0"/>
                <a:ea typeface="Courier" charset="0"/>
                <a:cs typeface="Courier" charset="0"/>
              </a:rPr>
              <a:t> _n;</a:t>
            </a:r>
            <a:br>
              <a:rPr lang="en-US" dirty="0">
                <a:latin typeface="Courier" charset="0"/>
                <a:ea typeface="Courier" charset="0"/>
                <a:cs typeface="Courier" charset="0"/>
              </a:rPr>
            </a:br>
            <a:r>
              <a:rPr lang="en-US" dirty="0">
                <a:latin typeface="Courier" charset="0"/>
                <a:ea typeface="Courier" charset="0"/>
                <a:cs typeface="Courier" charset="0"/>
              </a:rPr>
              <a:t>public</a:t>
            </a:r>
            <a:br>
              <a:rPr lang="en-US" dirty="0">
                <a:latin typeface="Courier" charset="0"/>
                <a:ea typeface="Courier" charset="0"/>
                <a:cs typeface="Courier" charset="0"/>
              </a:rPr>
            </a:br>
            <a:r>
              <a:rPr lang="en-US" dirty="0">
                <a:latin typeface="Courier" charset="0"/>
                <a:ea typeface="Courier" charset="0"/>
                <a:cs typeface="Courier" charset="0"/>
              </a:rPr>
              <a:t>    void </a:t>
            </a:r>
            <a:r>
              <a:rPr lang="en-US" dirty="0" err="1">
                <a:latin typeface="Courier" charset="0"/>
                <a:ea typeface="Courier" charset="0"/>
                <a:cs typeface="Courier" charset="0"/>
              </a:rPr>
              <a:t>ff</a:t>
            </a:r>
            <a:r>
              <a:rPr lang="en-US" dirty="0">
                <a:latin typeface="Courier" charset="0"/>
                <a:ea typeface="Courier" charset="0"/>
                <a:cs typeface="Courier" charset="0"/>
              </a:rPr>
              <a:t>() </a:t>
            </a:r>
            <a:r>
              <a:rPr lang="en-US" dirty="0" err="1">
                <a:latin typeface="Courier" charset="0"/>
                <a:ea typeface="Courier" charset="0"/>
                <a:cs typeface="Courier" charset="0"/>
              </a:rPr>
              <a:t>const</a:t>
            </a:r>
            <a:br>
              <a:rPr lang="en-US" dirty="0">
                <a:latin typeface="Courier" charset="0"/>
                <a:ea typeface="Courier" charset="0"/>
                <a:cs typeface="Courier" charset="0"/>
              </a:rPr>
            </a:br>
            <a:r>
              <a:rPr lang="en-US" dirty="0">
                <a:latin typeface="Courier" charset="0"/>
                <a:ea typeface="Courier" charset="0"/>
                <a:cs typeface="Courier" charset="0"/>
              </a:rPr>
              <a:t>    { _n = 3; }  // ERROR! Does not compile</a:t>
            </a:r>
            <a:br>
              <a:rPr lang="en-US" dirty="0">
                <a:latin typeface="Courier" charset="0"/>
                <a:ea typeface="Courier" charset="0"/>
                <a:cs typeface="Courier" charset="0"/>
              </a:rPr>
            </a:br>
            <a:r>
              <a:rPr lang="en-US" dirty="0">
                <a:latin typeface="Courier" charset="0"/>
                <a:ea typeface="Courier" charset="0"/>
                <a:cs typeface="Courier" charset="0"/>
              </a:rPr>
              <a:t>    </a:t>
            </a:r>
            <a:r>
              <a:rPr lang="mr-IN" dirty="0">
                <a:latin typeface="Courier" charset="0"/>
                <a:ea typeface="Courier" charset="0"/>
                <a:cs typeface="Courier" charset="0"/>
              </a:rPr>
              <a:t>…</a:t>
            </a:r>
            <a:endParaRPr lang="en-US" dirty="0">
              <a:latin typeface="Courier" charset="0"/>
              <a:ea typeface="Courier" charset="0"/>
              <a:cs typeface="Courier" charset="0"/>
            </a:endParaRPr>
          </a:p>
        </p:txBody>
      </p:sp>
    </p:spTree>
    <p:extLst>
      <p:ext uri="{BB962C8B-B14F-4D97-AF65-F5344CB8AC3E}">
        <p14:creationId xmlns:p14="http://schemas.microsoft.com/office/powerpoint/2010/main" val="1214370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Classes II — Using </a:t>
            </a:r>
            <a:r>
              <a:rPr lang="en-US" dirty="0" err="1">
                <a:latin typeface="Courier" charset="0"/>
                <a:ea typeface="Courier" charset="0"/>
                <a:cs typeface="Courier" charset="0"/>
              </a:rPr>
              <a:t>const</a:t>
            </a:r>
            <a:r>
              <a:rPr lang="en-US" dirty="0"/>
              <a:t> [2/2] </a:t>
            </a:r>
          </a:p>
        </p:txBody>
      </p:sp>
      <p:sp>
        <p:nvSpPr>
          <p:cNvPr id="3" name="Content Placeholder 2"/>
          <p:cNvSpPr>
            <a:spLocks noGrp="1"/>
          </p:cNvSpPr>
          <p:nvPr>
            <p:ph idx="1"/>
          </p:nvPr>
        </p:nvSpPr>
        <p:spPr/>
        <p:txBody>
          <a:bodyPr/>
          <a:lstStyle/>
          <a:p>
            <a:pPr marL="0" indent="0">
              <a:buNone/>
            </a:pPr>
            <a:r>
              <a:rPr lang="en-US" dirty="0"/>
              <a:t>When dealing with </a:t>
            </a:r>
            <a:r>
              <a:rPr lang="en-US" dirty="0" err="1">
                <a:latin typeface="Courier" charset="0"/>
                <a:ea typeface="Courier" charset="0"/>
                <a:cs typeface="Courier" charset="0"/>
              </a:rPr>
              <a:t>const</a:t>
            </a:r>
            <a:r>
              <a:rPr lang="en-US" dirty="0"/>
              <a:t>, remember these two principles.</a:t>
            </a:r>
          </a:p>
          <a:p>
            <a:pPr marL="0" indent="0">
              <a:buNone/>
            </a:pPr>
            <a:r>
              <a:rPr lang="en-US" b="1" dirty="0"/>
              <a:t>Principle 1. “</a:t>
            </a:r>
            <a:r>
              <a:rPr lang="en-US" dirty="0" err="1">
                <a:latin typeface="Courier" charset="0"/>
                <a:ea typeface="Courier" charset="0"/>
                <a:cs typeface="Courier" charset="0"/>
              </a:rPr>
              <a:t>const</a:t>
            </a:r>
            <a:r>
              <a:rPr lang="en-US" b="1" dirty="0"/>
              <a:t>” takes away permission to modify.</a:t>
            </a:r>
          </a:p>
          <a:p>
            <a:pPr marL="0" indent="0">
              <a:buNone/>
            </a:pPr>
            <a:r>
              <a:rPr lang="en-US" b="1" dirty="0"/>
              <a:t>Principle 2. We can give up permissions we have, but we cannot grab new permissions that we do not already have.</a:t>
            </a:r>
          </a:p>
          <a:p>
            <a:pPr marL="0" indent="0">
              <a:buNone/>
            </a:pPr>
            <a:r>
              <a:rPr lang="en-US" dirty="0"/>
              <a:t>Therefore:</a:t>
            </a:r>
          </a:p>
          <a:p>
            <a:pPr marL="228600" lvl="1" indent="0">
              <a:buNone/>
            </a:pPr>
            <a:r>
              <a:rPr lang="mr-IN" dirty="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2134864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Classes II — Using </a:t>
            </a:r>
            <a:r>
              <a:rPr lang="en-US" dirty="0" err="1">
                <a:latin typeface="Courier" charset="0"/>
                <a:ea typeface="Courier" charset="0"/>
                <a:cs typeface="Courier" charset="0"/>
              </a:rPr>
              <a:t>const</a:t>
            </a:r>
            <a:r>
              <a:rPr lang="en-US" dirty="0"/>
              <a:t> [2/2] </a:t>
            </a:r>
          </a:p>
        </p:txBody>
      </p:sp>
      <p:sp>
        <p:nvSpPr>
          <p:cNvPr id="3" name="Content Placeholder 2"/>
          <p:cNvSpPr>
            <a:spLocks noGrp="1"/>
          </p:cNvSpPr>
          <p:nvPr>
            <p:ph idx="1"/>
          </p:nvPr>
        </p:nvSpPr>
        <p:spPr/>
        <p:txBody>
          <a:bodyPr/>
          <a:lstStyle/>
          <a:p>
            <a:pPr marL="0" indent="0">
              <a:buNone/>
            </a:pPr>
            <a:r>
              <a:rPr lang="en-US" dirty="0"/>
              <a:t>When dealing with </a:t>
            </a:r>
            <a:r>
              <a:rPr lang="en-US" dirty="0" err="1">
                <a:latin typeface="Courier" charset="0"/>
                <a:ea typeface="Courier" charset="0"/>
                <a:cs typeface="Courier" charset="0"/>
              </a:rPr>
              <a:t>const</a:t>
            </a:r>
            <a:r>
              <a:rPr lang="en-US" dirty="0"/>
              <a:t>, remember these two principles.</a:t>
            </a:r>
          </a:p>
          <a:p>
            <a:pPr marL="0" indent="0">
              <a:buNone/>
            </a:pPr>
            <a:r>
              <a:rPr lang="en-US" b="1" dirty="0"/>
              <a:t>Principle 1. “</a:t>
            </a:r>
            <a:r>
              <a:rPr lang="en-US" dirty="0" err="1">
                <a:latin typeface="Courier" charset="0"/>
                <a:ea typeface="Courier" charset="0"/>
                <a:cs typeface="Courier" charset="0"/>
              </a:rPr>
              <a:t>const</a:t>
            </a:r>
            <a:r>
              <a:rPr lang="en-US" b="1" dirty="0"/>
              <a:t>” takes away permission to modify.</a:t>
            </a:r>
          </a:p>
          <a:p>
            <a:pPr marL="0" indent="0">
              <a:buNone/>
            </a:pPr>
            <a:r>
              <a:rPr lang="en-US" b="1" dirty="0"/>
              <a:t>Principle 2. We can give up permissions we have, but we cannot grab new permissions that we do not already have.</a:t>
            </a:r>
          </a:p>
          <a:p>
            <a:pPr marL="0" indent="0">
              <a:buNone/>
            </a:pPr>
            <a:r>
              <a:rPr lang="en-US" dirty="0"/>
              <a:t>Therefore:</a:t>
            </a:r>
          </a:p>
          <a:p>
            <a:pPr lvl="1"/>
            <a:r>
              <a:rPr lang="en-US" dirty="0"/>
              <a:t>A non-</a:t>
            </a:r>
            <a:r>
              <a:rPr lang="en-US" dirty="0" err="1"/>
              <a:t>const</a:t>
            </a:r>
            <a:r>
              <a:rPr lang="en-US" dirty="0"/>
              <a:t> member function cannot be called on a </a:t>
            </a:r>
            <a:r>
              <a:rPr lang="en-US" dirty="0" err="1"/>
              <a:t>const</a:t>
            </a:r>
            <a:r>
              <a:rPr lang="en-US" dirty="0"/>
              <a:t> object (for example).</a:t>
            </a:r>
          </a:p>
        </p:txBody>
      </p:sp>
    </p:spTree>
    <p:extLst>
      <p:ext uri="{BB962C8B-B14F-4D97-AF65-F5344CB8AC3E}">
        <p14:creationId xmlns:p14="http://schemas.microsoft.com/office/powerpoint/2010/main" val="1487771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Classes II — Wrap-Up</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A class </a:t>
            </a:r>
            <a:r>
              <a:rPr lang="en-US" dirty="0">
                <a:latin typeface="Courier" charset="0"/>
                <a:ea typeface="Courier" charset="0"/>
                <a:cs typeface="Courier" charset="0"/>
              </a:rPr>
              <a:t>Bats</a:t>
            </a:r>
            <a:r>
              <a:rPr lang="en-US" dirty="0">
                <a:ea typeface="Courier" charset="0"/>
                <a:cs typeface="Courier" charset="0"/>
              </a:rPr>
              <a:t> with constructors and </a:t>
            </a:r>
            <a:r>
              <a:rPr lang="en-US" dirty="0" err="1">
                <a:ea typeface="Courier" charset="0"/>
                <a:cs typeface="Courier" charset="0"/>
              </a:rPr>
              <a:t>const</a:t>
            </a:r>
            <a:r>
              <a:rPr lang="en-US" dirty="0">
                <a:ea typeface="Courier" charset="0"/>
                <a:cs typeface="Courier" charset="0"/>
              </a:rPr>
              <a:t> member functions.</a:t>
            </a:r>
          </a:p>
          <a:p>
            <a:pPr marL="0" indent="0">
              <a:buNone/>
            </a:pPr>
            <a:r>
              <a:rPr lang="en-US" sz="1600" dirty="0">
                <a:latin typeface="Courier" charset="0"/>
                <a:ea typeface="Courier" charset="0"/>
                <a:cs typeface="Courier" charset="0"/>
              </a:rPr>
              <a:t>class Bats {</a:t>
            </a:r>
            <a:br>
              <a:rPr lang="en-US" sz="1600" dirty="0">
                <a:latin typeface="Courier" charset="0"/>
                <a:ea typeface="Courier" charset="0"/>
                <a:cs typeface="Courier" charset="0"/>
              </a:rPr>
            </a:br>
            <a:r>
              <a:rPr lang="en-US" sz="1600" dirty="0">
                <a:latin typeface="Courier" charset="0"/>
                <a:ea typeface="Courier" charset="0"/>
                <a:cs typeface="Courier" charset="0"/>
              </a:rPr>
              <a:t>public:</a:t>
            </a:r>
            <a:br>
              <a:rPr lang="en-US" sz="1600" dirty="0">
                <a:latin typeface="Courier" charset="0"/>
                <a:ea typeface="Courier" charset="0"/>
                <a:cs typeface="Courier" charset="0"/>
              </a:rPr>
            </a:br>
            <a:br>
              <a:rPr lang="en-US" sz="1600" dirty="0">
                <a:latin typeface="Courier" charset="0"/>
                <a:ea typeface="Courier" charset="0"/>
                <a:cs typeface="Courier" charset="0"/>
              </a:rPr>
            </a:br>
            <a:r>
              <a:rPr lang="en-US" sz="1600" dirty="0">
                <a:latin typeface="Courier" charset="0"/>
                <a:ea typeface="Courier" charset="0"/>
                <a:cs typeface="Courier" charset="0"/>
              </a:rPr>
              <a:t>    Bats()</a:t>
            </a:r>
            <a:br>
              <a:rPr lang="en-US" sz="1600" dirty="0">
                <a:latin typeface="Courier" charset="0"/>
                <a:ea typeface="Courier" charset="0"/>
                <a:cs typeface="Courier" charset="0"/>
              </a:rPr>
            </a:br>
            <a:r>
              <a:rPr lang="en-US" sz="1600" dirty="0">
                <a:latin typeface="Courier" charset="0"/>
                <a:ea typeface="Courier" charset="0"/>
                <a:cs typeface="Courier" charset="0"/>
              </a:rPr>
              <a:t>    {</a:t>
            </a:r>
            <a:br>
              <a:rPr lang="en-US" sz="1600" dirty="0">
                <a:latin typeface="Courier" charset="0"/>
                <a:ea typeface="Courier" charset="0"/>
                <a:cs typeface="Courier" charset="0"/>
              </a:rPr>
            </a:br>
            <a:r>
              <a:rPr lang="en-US" sz="1600" dirty="0">
                <a:latin typeface="Courier" charset="0"/>
                <a:ea typeface="Courier" charset="0"/>
                <a:cs typeface="Courier" charset="0"/>
              </a:rPr>
              <a:t>        _</a:t>
            </a:r>
            <a:r>
              <a:rPr lang="en-US" sz="1600" dirty="0" err="1">
                <a:latin typeface="Courier" charset="0"/>
                <a:ea typeface="Courier" charset="0"/>
                <a:cs typeface="Courier" charset="0"/>
              </a:rPr>
              <a:t>num</a:t>
            </a:r>
            <a:r>
              <a:rPr lang="en-US" sz="1600" dirty="0">
                <a:latin typeface="Courier" charset="0"/>
                <a:ea typeface="Courier" charset="0"/>
                <a:cs typeface="Courier" charset="0"/>
              </a:rPr>
              <a:t> = 0;</a:t>
            </a:r>
            <a:br>
              <a:rPr lang="en-US" sz="1600" dirty="0">
                <a:latin typeface="Courier" charset="0"/>
                <a:ea typeface="Courier" charset="0"/>
                <a:cs typeface="Courier" charset="0"/>
              </a:rPr>
            </a:br>
            <a:r>
              <a:rPr lang="en-US" sz="1600" dirty="0">
                <a:latin typeface="Courier" charset="0"/>
                <a:ea typeface="Courier" charset="0"/>
                <a:cs typeface="Courier" charset="0"/>
              </a:rPr>
              <a:t>    }</a:t>
            </a:r>
            <a:br>
              <a:rPr lang="en-US" sz="1600" dirty="0">
                <a:latin typeface="Courier" charset="0"/>
                <a:ea typeface="Courier" charset="0"/>
                <a:cs typeface="Courier" charset="0"/>
              </a:rPr>
            </a:br>
            <a:br>
              <a:rPr lang="en-US" sz="1600" dirty="0">
                <a:latin typeface="Courier" charset="0"/>
                <a:ea typeface="Courier" charset="0"/>
                <a:cs typeface="Courier" charset="0"/>
              </a:rPr>
            </a:br>
            <a:r>
              <a:rPr lang="en-US" sz="1600" dirty="0">
                <a:latin typeface="Courier" charset="0"/>
                <a:ea typeface="Courier" charset="0"/>
                <a:cs typeface="Courier" charset="0"/>
              </a:rPr>
              <a:t>    Bats(</a:t>
            </a:r>
            <a:r>
              <a:rPr lang="en-US" sz="1600" dirty="0" err="1">
                <a:latin typeface="Courier" charset="0"/>
                <a:ea typeface="Courier" charset="0"/>
                <a:cs typeface="Courier" charset="0"/>
              </a:rPr>
              <a:t>int</a:t>
            </a:r>
            <a:r>
              <a:rPr lang="en-US" sz="1600" dirty="0">
                <a:latin typeface="Courier" charset="0"/>
                <a:ea typeface="Courier" charset="0"/>
                <a:cs typeface="Courier" charset="0"/>
              </a:rPr>
              <a:t> </a:t>
            </a:r>
            <a:r>
              <a:rPr lang="en-US" sz="1600" dirty="0" err="1">
                <a:latin typeface="Courier" charset="0"/>
                <a:ea typeface="Courier" charset="0"/>
                <a:cs typeface="Courier" charset="0"/>
              </a:rPr>
              <a:t>num</a:t>
            </a:r>
            <a:r>
              <a:rPr lang="en-US" sz="1600" dirty="0">
                <a:latin typeface="Courier" charset="0"/>
                <a:ea typeface="Courier" charset="0"/>
                <a:cs typeface="Courier" charset="0"/>
              </a:rPr>
              <a:t>)</a:t>
            </a:r>
            <a:br>
              <a:rPr lang="en-US" sz="1600" dirty="0">
                <a:latin typeface="Courier" charset="0"/>
                <a:ea typeface="Courier" charset="0"/>
                <a:cs typeface="Courier" charset="0"/>
              </a:rPr>
            </a:br>
            <a:r>
              <a:rPr lang="en-US" sz="1600" dirty="0">
                <a:latin typeface="Courier" charset="0"/>
                <a:ea typeface="Courier" charset="0"/>
                <a:cs typeface="Courier" charset="0"/>
              </a:rPr>
              <a:t>    {</a:t>
            </a:r>
            <a:br>
              <a:rPr lang="en-US" sz="1600" dirty="0">
                <a:latin typeface="Courier" charset="0"/>
                <a:ea typeface="Courier" charset="0"/>
                <a:cs typeface="Courier" charset="0"/>
              </a:rPr>
            </a:br>
            <a:r>
              <a:rPr lang="en-US" sz="1600" dirty="0">
                <a:latin typeface="Courier" charset="0"/>
                <a:ea typeface="Courier" charset="0"/>
                <a:cs typeface="Courier" charset="0"/>
              </a:rPr>
              <a:t>        _</a:t>
            </a:r>
            <a:r>
              <a:rPr lang="en-US" sz="1600" dirty="0" err="1">
                <a:latin typeface="Courier" charset="0"/>
                <a:ea typeface="Courier" charset="0"/>
                <a:cs typeface="Courier" charset="0"/>
              </a:rPr>
              <a:t>num</a:t>
            </a:r>
            <a:r>
              <a:rPr lang="en-US" sz="1600" dirty="0">
                <a:latin typeface="Courier" charset="0"/>
                <a:ea typeface="Courier" charset="0"/>
                <a:cs typeface="Courier" charset="0"/>
              </a:rPr>
              <a:t> = </a:t>
            </a:r>
            <a:r>
              <a:rPr lang="en-US" sz="1600" dirty="0" err="1">
                <a:latin typeface="Courier" charset="0"/>
                <a:ea typeface="Courier" charset="0"/>
                <a:cs typeface="Courier" charset="0"/>
              </a:rPr>
              <a:t>num</a:t>
            </a:r>
            <a:r>
              <a:rPr lang="en-US" sz="1600" dirty="0">
                <a:latin typeface="Courier" charset="0"/>
                <a:ea typeface="Courier" charset="0"/>
                <a:cs typeface="Courier" charset="0"/>
              </a:rPr>
              <a:t>;</a:t>
            </a:r>
            <a:br>
              <a:rPr lang="en-US" sz="1600" dirty="0">
                <a:latin typeface="Courier" charset="0"/>
                <a:ea typeface="Courier" charset="0"/>
                <a:cs typeface="Courier" charset="0"/>
              </a:rPr>
            </a:br>
            <a:r>
              <a:rPr lang="en-US" sz="1600" dirty="0">
                <a:latin typeface="Courier" charset="0"/>
                <a:ea typeface="Courier" charset="0"/>
                <a:cs typeface="Courier" charset="0"/>
              </a:rPr>
              <a:t>    }</a:t>
            </a:r>
            <a:br>
              <a:rPr lang="en-US" sz="1600" dirty="0">
                <a:latin typeface="Courier" charset="0"/>
                <a:ea typeface="Courier" charset="0"/>
                <a:cs typeface="Courier" charset="0"/>
              </a:rPr>
            </a:br>
            <a:br>
              <a:rPr lang="en-US" sz="1600" dirty="0">
                <a:latin typeface="Courier" charset="0"/>
                <a:ea typeface="Courier" charset="0"/>
                <a:cs typeface="Courier" charset="0"/>
              </a:rPr>
            </a:br>
            <a:r>
              <a:rPr lang="en-US" sz="1600" dirty="0">
                <a:latin typeface="Courier" charset="0"/>
                <a:ea typeface="Courier" charset="0"/>
                <a:cs typeface="Courier" charset="0"/>
              </a:rPr>
              <a:t>    void </a:t>
            </a:r>
            <a:r>
              <a:rPr lang="en-US" sz="1600" dirty="0" err="1">
                <a:latin typeface="Courier" charset="0"/>
                <a:ea typeface="Courier" charset="0"/>
                <a:cs typeface="Courier" charset="0"/>
              </a:rPr>
              <a:t>setNumber</a:t>
            </a:r>
            <a:r>
              <a:rPr lang="en-US" sz="1600" dirty="0">
                <a:latin typeface="Courier" charset="0"/>
                <a:ea typeface="Courier" charset="0"/>
                <a:cs typeface="Courier" charset="0"/>
              </a:rPr>
              <a:t>(</a:t>
            </a:r>
            <a:r>
              <a:rPr lang="en-US" sz="1600" dirty="0" err="1">
                <a:latin typeface="Courier" charset="0"/>
                <a:ea typeface="Courier" charset="0"/>
                <a:cs typeface="Courier" charset="0"/>
              </a:rPr>
              <a:t>int</a:t>
            </a:r>
            <a:r>
              <a:rPr lang="en-US" sz="1600" dirty="0">
                <a:latin typeface="Courier" charset="0"/>
                <a:ea typeface="Courier" charset="0"/>
                <a:cs typeface="Courier" charset="0"/>
              </a:rPr>
              <a:t> </a:t>
            </a:r>
            <a:r>
              <a:rPr lang="en-US" sz="1600" dirty="0" err="1">
                <a:latin typeface="Courier" charset="0"/>
                <a:ea typeface="Courier" charset="0"/>
                <a:cs typeface="Courier" charset="0"/>
              </a:rPr>
              <a:t>num</a:t>
            </a:r>
            <a:r>
              <a:rPr lang="en-US" sz="1600" dirty="0">
                <a:latin typeface="Courier" charset="0"/>
                <a:ea typeface="Courier" charset="0"/>
                <a:cs typeface="Courier" charset="0"/>
              </a:rPr>
              <a:t>)</a:t>
            </a:r>
            <a:br>
              <a:rPr lang="en-US" sz="1600" dirty="0">
                <a:latin typeface="Courier" charset="0"/>
                <a:ea typeface="Courier" charset="0"/>
                <a:cs typeface="Courier" charset="0"/>
              </a:rPr>
            </a:br>
            <a:r>
              <a:rPr lang="en-US" sz="1600" dirty="0">
                <a:latin typeface="Courier" charset="0"/>
                <a:ea typeface="Courier" charset="0"/>
                <a:cs typeface="Courier" charset="0"/>
              </a:rPr>
              <a:t>    {</a:t>
            </a:r>
            <a:br>
              <a:rPr lang="en-US" sz="1600" dirty="0">
                <a:latin typeface="Courier" charset="0"/>
                <a:ea typeface="Courier" charset="0"/>
                <a:cs typeface="Courier" charset="0"/>
              </a:rPr>
            </a:br>
            <a:r>
              <a:rPr lang="en-US" sz="1600" dirty="0">
                <a:latin typeface="Courier" charset="0"/>
                <a:ea typeface="Courier" charset="0"/>
                <a:cs typeface="Courier" charset="0"/>
              </a:rPr>
              <a:t>        _</a:t>
            </a:r>
            <a:r>
              <a:rPr lang="en-US" sz="1600" dirty="0" err="1">
                <a:latin typeface="Courier" charset="0"/>
                <a:ea typeface="Courier" charset="0"/>
                <a:cs typeface="Courier" charset="0"/>
              </a:rPr>
              <a:t>num</a:t>
            </a:r>
            <a:r>
              <a:rPr lang="en-US" sz="1600" dirty="0">
                <a:latin typeface="Courier" charset="0"/>
                <a:ea typeface="Courier" charset="0"/>
                <a:cs typeface="Courier" charset="0"/>
              </a:rPr>
              <a:t> = </a:t>
            </a:r>
            <a:r>
              <a:rPr lang="en-US" sz="1600" dirty="0" err="1">
                <a:latin typeface="Courier" charset="0"/>
                <a:ea typeface="Courier" charset="0"/>
                <a:cs typeface="Courier" charset="0"/>
              </a:rPr>
              <a:t>num</a:t>
            </a:r>
            <a:r>
              <a:rPr lang="en-US" sz="1600" dirty="0">
                <a:latin typeface="Courier" charset="0"/>
                <a:ea typeface="Courier" charset="0"/>
                <a:cs typeface="Courier" charset="0"/>
              </a:rPr>
              <a:t>;</a:t>
            </a:r>
            <a:br>
              <a:rPr lang="en-US" sz="1600" dirty="0">
                <a:latin typeface="Courier" charset="0"/>
                <a:ea typeface="Courier" charset="0"/>
                <a:cs typeface="Courier" charset="0"/>
              </a:rPr>
            </a:br>
            <a:r>
              <a:rPr lang="en-US" sz="1600" dirty="0">
                <a:latin typeface="Courier" charset="0"/>
                <a:ea typeface="Courier" charset="0"/>
                <a:cs typeface="Courier" charset="0"/>
              </a:rPr>
              <a:t>    }</a:t>
            </a:r>
          </a:p>
        </p:txBody>
      </p:sp>
      <p:sp>
        <p:nvSpPr>
          <p:cNvPr id="4" name="Content Placeholder 2"/>
          <p:cNvSpPr txBox="1">
            <a:spLocks/>
          </p:cNvSpPr>
          <p:nvPr/>
        </p:nvSpPr>
        <p:spPr>
          <a:xfrm>
            <a:off x="4343400" y="1600200"/>
            <a:ext cx="4114800" cy="4724400"/>
          </a:xfrm>
          <a:prstGeom prst="rect">
            <a:avLst/>
          </a:prstGeom>
        </p:spPr>
        <p:txBody>
          <a:bodyPr vert="horz" lIns="91440" tIns="45720" rIns="91440" bIns="45720" rtlCol="0">
            <a:no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marL="0" indent="0">
              <a:buNone/>
            </a:pPr>
            <a:endParaRPr lang="en-US" dirty="0">
              <a:ea typeface="Courier" charset="0"/>
              <a:cs typeface="Courier" charset="0"/>
            </a:endParaRPr>
          </a:p>
          <a:p>
            <a:pPr marL="0" indent="0">
              <a:buNone/>
            </a:pPr>
            <a:br>
              <a:rPr lang="en-US" sz="1600" dirty="0">
                <a:latin typeface="Courier" charset="0"/>
                <a:ea typeface="Courier" charset="0"/>
                <a:cs typeface="Courier" charset="0"/>
              </a:rPr>
            </a:br>
            <a:r>
              <a:rPr lang="en-US" sz="1600" dirty="0">
                <a:latin typeface="Courier" charset="0"/>
                <a:ea typeface="Courier" charset="0"/>
                <a:cs typeface="Courier" charset="0"/>
              </a:rPr>
              <a:t>void sighting() </a:t>
            </a:r>
            <a:r>
              <a:rPr lang="en-US" sz="1600" dirty="0" err="1">
                <a:latin typeface="Courier" charset="0"/>
                <a:ea typeface="Courier" charset="0"/>
                <a:cs typeface="Courier" charset="0"/>
              </a:rPr>
              <a:t>const</a:t>
            </a:r>
            <a:br>
              <a:rPr lang="en-US" sz="1600" dirty="0">
                <a:latin typeface="Courier" charset="0"/>
                <a:ea typeface="Courier" charset="0"/>
                <a:cs typeface="Courier" charset="0"/>
              </a:rPr>
            </a:br>
            <a:r>
              <a:rPr lang="en-US" sz="1600" dirty="0">
                <a:latin typeface="Courier" charset="0"/>
                <a:ea typeface="Courier" charset="0"/>
                <a:cs typeface="Courier" charset="0"/>
              </a:rPr>
              <a:t>    {</a:t>
            </a:r>
            <a:br>
              <a:rPr lang="en-US" sz="1600" dirty="0">
                <a:latin typeface="Courier" charset="0"/>
                <a:ea typeface="Courier" charset="0"/>
                <a:cs typeface="Courier" charset="0"/>
              </a:rPr>
            </a:br>
            <a:r>
              <a:rPr lang="en-US" sz="1600" dirty="0">
                <a:latin typeface="Courier" charset="0"/>
                <a:ea typeface="Courier" charset="0"/>
                <a:cs typeface="Courier" charset="0"/>
              </a:rPr>
              <a:t>        </a:t>
            </a:r>
            <a:r>
              <a:rPr lang="en-US" sz="1600" dirty="0" err="1">
                <a:latin typeface="Courier" charset="0"/>
                <a:ea typeface="Courier" charset="0"/>
                <a:cs typeface="Courier" charset="0"/>
              </a:rPr>
              <a:t>cout</a:t>
            </a:r>
            <a:r>
              <a:rPr lang="en-US" sz="1600" dirty="0">
                <a:latin typeface="Courier" charset="0"/>
                <a:ea typeface="Courier" charset="0"/>
                <a:cs typeface="Courier" charset="0"/>
              </a:rPr>
              <a:t> &lt;&lt; _</a:t>
            </a:r>
            <a:r>
              <a:rPr lang="en-US" sz="1600" dirty="0" err="1">
                <a:latin typeface="Courier" charset="0"/>
                <a:ea typeface="Courier" charset="0"/>
                <a:cs typeface="Courier" charset="0"/>
              </a:rPr>
              <a:t>num</a:t>
            </a:r>
            <a:r>
              <a:rPr lang="en-US" sz="1600" dirty="0">
                <a:latin typeface="Courier" charset="0"/>
                <a:ea typeface="Courier" charset="0"/>
                <a:cs typeface="Courier" charset="0"/>
              </a:rPr>
              <a:t> &lt;&lt; " "</a:t>
            </a:r>
            <a:br>
              <a:rPr lang="en-US" sz="1600" dirty="0">
                <a:latin typeface="Courier" charset="0"/>
                <a:ea typeface="Courier" charset="0"/>
                <a:cs typeface="Courier" charset="0"/>
              </a:rPr>
            </a:br>
            <a:r>
              <a:rPr lang="en-US" sz="1600" dirty="0">
                <a:latin typeface="Courier" charset="0"/>
                <a:ea typeface="Courier" charset="0"/>
                <a:cs typeface="Courier" charset="0"/>
              </a:rPr>
              <a:t>             &lt;&lt; name() &lt;&lt; </a:t>
            </a:r>
            <a:r>
              <a:rPr lang="en-US" sz="1600" dirty="0" err="1">
                <a:latin typeface="Courier" charset="0"/>
                <a:ea typeface="Courier" charset="0"/>
                <a:cs typeface="Courier" charset="0"/>
              </a:rPr>
              <a:t>endl</a:t>
            </a:r>
            <a:r>
              <a:rPr lang="en-US" sz="1600" dirty="0">
                <a:latin typeface="Courier" charset="0"/>
                <a:ea typeface="Courier" charset="0"/>
                <a:cs typeface="Courier" charset="0"/>
              </a:rPr>
              <a:t>;</a:t>
            </a:r>
            <a:br>
              <a:rPr lang="en-US" sz="1600" dirty="0">
                <a:latin typeface="Courier" charset="0"/>
                <a:ea typeface="Courier" charset="0"/>
                <a:cs typeface="Courier" charset="0"/>
              </a:rPr>
            </a:br>
            <a:r>
              <a:rPr lang="en-US" sz="1600" dirty="0">
                <a:latin typeface="Courier" charset="0"/>
                <a:ea typeface="Courier" charset="0"/>
                <a:cs typeface="Courier" charset="0"/>
              </a:rPr>
              <a:t>    }</a:t>
            </a:r>
            <a:br>
              <a:rPr lang="en-US" sz="1600" dirty="0">
                <a:latin typeface="Courier" charset="0"/>
                <a:ea typeface="Courier" charset="0"/>
                <a:cs typeface="Courier" charset="0"/>
              </a:rPr>
            </a:br>
            <a:br>
              <a:rPr lang="en-US" sz="1600" dirty="0">
                <a:latin typeface="Courier" charset="0"/>
                <a:ea typeface="Courier" charset="0"/>
                <a:cs typeface="Courier" charset="0"/>
              </a:rPr>
            </a:br>
            <a:r>
              <a:rPr lang="en-US" sz="1600" dirty="0">
                <a:latin typeface="Courier" charset="0"/>
                <a:ea typeface="Courier" charset="0"/>
                <a:cs typeface="Courier" charset="0"/>
              </a:rPr>
              <a:t>private:</a:t>
            </a:r>
            <a:br>
              <a:rPr lang="en-US" sz="1600" dirty="0">
                <a:latin typeface="Courier" charset="0"/>
                <a:ea typeface="Courier" charset="0"/>
                <a:cs typeface="Courier" charset="0"/>
              </a:rPr>
            </a:br>
            <a:br>
              <a:rPr lang="en-US" sz="1600" dirty="0">
                <a:latin typeface="Courier" charset="0"/>
                <a:ea typeface="Courier" charset="0"/>
                <a:cs typeface="Courier" charset="0"/>
              </a:rPr>
            </a:br>
            <a:r>
              <a:rPr lang="en-US" sz="1600" dirty="0">
                <a:latin typeface="Courier" charset="0"/>
                <a:ea typeface="Courier" charset="0"/>
                <a:cs typeface="Courier" charset="0"/>
              </a:rPr>
              <a:t>    string name() </a:t>
            </a:r>
            <a:r>
              <a:rPr lang="en-US" sz="1600" dirty="0" err="1">
                <a:latin typeface="Courier" charset="0"/>
                <a:ea typeface="Courier" charset="0"/>
                <a:cs typeface="Courier" charset="0"/>
              </a:rPr>
              <a:t>const</a:t>
            </a:r>
            <a:br>
              <a:rPr lang="en-US" sz="1600" dirty="0">
                <a:latin typeface="Courier" charset="0"/>
                <a:ea typeface="Courier" charset="0"/>
                <a:cs typeface="Courier" charset="0"/>
              </a:rPr>
            </a:br>
            <a:r>
              <a:rPr lang="en-US" sz="1600" dirty="0">
                <a:latin typeface="Courier" charset="0"/>
                <a:ea typeface="Courier" charset="0"/>
                <a:cs typeface="Courier" charset="0"/>
              </a:rPr>
              <a:t>    {</a:t>
            </a:r>
            <a:br>
              <a:rPr lang="en-US" sz="1600" dirty="0">
                <a:latin typeface="Courier" charset="0"/>
                <a:ea typeface="Courier" charset="0"/>
                <a:cs typeface="Courier" charset="0"/>
              </a:rPr>
            </a:br>
            <a:r>
              <a:rPr lang="en-US" sz="1600" dirty="0">
                <a:latin typeface="Courier" charset="0"/>
                <a:ea typeface="Courier" charset="0"/>
                <a:cs typeface="Courier" charset="0"/>
              </a:rPr>
              <a:t>        return "bats";</a:t>
            </a:r>
            <a:br>
              <a:rPr lang="en-US" sz="1600" dirty="0">
                <a:latin typeface="Courier" charset="0"/>
                <a:ea typeface="Courier" charset="0"/>
                <a:cs typeface="Courier" charset="0"/>
              </a:rPr>
            </a:br>
            <a:r>
              <a:rPr lang="en-US" sz="1600" dirty="0">
                <a:latin typeface="Courier" charset="0"/>
                <a:ea typeface="Courier" charset="0"/>
                <a:cs typeface="Courier" charset="0"/>
              </a:rPr>
              <a:t>    }</a:t>
            </a:r>
            <a:br>
              <a:rPr lang="en-US" sz="1600" dirty="0">
                <a:latin typeface="Courier" charset="0"/>
                <a:ea typeface="Courier" charset="0"/>
                <a:cs typeface="Courier" charset="0"/>
              </a:rPr>
            </a:br>
            <a:br>
              <a:rPr lang="en-US" sz="1600" dirty="0">
                <a:latin typeface="Courier" charset="0"/>
                <a:ea typeface="Courier" charset="0"/>
                <a:cs typeface="Courier" charset="0"/>
              </a:rPr>
            </a:br>
            <a:r>
              <a:rPr lang="en-US" sz="1600" dirty="0">
                <a:latin typeface="Courier" charset="0"/>
                <a:ea typeface="Courier" charset="0"/>
                <a:cs typeface="Courier" charset="0"/>
              </a:rPr>
              <a:t>    </a:t>
            </a:r>
            <a:r>
              <a:rPr lang="en-US" sz="1600" dirty="0" err="1">
                <a:latin typeface="Courier" charset="0"/>
                <a:ea typeface="Courier" charset="0"/>
                <a:cs typeface="Courier" charset="0"/>
              </a:rPr>
              <a:t>int</a:t>
            </a:r>
            <a:r>
              <a:rPr lang="en-US" sz="1600" dirty="0">
                <a:latin typeface="Courier" charset="0"/>
                <a:ea typeface="Courier" charset="0"/>
                <a:cs typeface="Courier" charset="0"/>
              </a:rPr>
              <a:t> _</a:t>
            </a:r>
            <a:r>
              <a:rPr lang="en-US" sz="1600" dirty="0" err="1">
                <a:latin typeface="Courier" charset="0"/>
                <a:ea typeface="Courier" charset="0"/>
                <a:cs typeface="Courier" charset="0"/>
              </a:rPr>
              <a:t>num</a:t>
            </a:r>
            <a:r>
              <a:rPr lang="en-US" sz="1600" dirty="0">
                <a:latin typeface="Courier" charset="0"/>
                <a:ea typeface="Courier" charset="0"/>
                <a:cs typeface="Courier" charset="0"/>
              </a:rPr>
              <a:t>;</a:t>
            </a:r>
            <a:br>
              <a:rPr lang="en-US" sz="1600" dirty="0">
                <a:latin typeface="Courier" charset="0"/>
                <a:ea typeface="Courier" charset="0"/>
                <a:cs typeface="Courier" charset="0"/>
              </a:rPr>
            </a:br>
            <a:r>
              <a:rPr lang="en-US" sz="1600" dirty="0">
                <a:latin typeface="Courier" charset="0"/>
                <a:ea typeface="Courier" charset="0"/>
                <a:cs typeface="Courier" charset="0"/>
              </a:rPr>
              <a:t>};</a:t>
            </a:r>
          </a:p>
        </p:txBody>
      </p:sp>
      <p:cxnSp>
        <p:nvCxnSpPr>
          <p:cNvPr id="5" name="Straight Connector 4"/>
          <p:cNvCxnSpPr/>
          <p:nvPr/>
        </p:nvCxnSpPr>
        <p:spPr>
          <a:xfrm flipV="1">
            <a:off x="4114800" y="2362200"/>
            <a:ext cx="0" cy="3962400"/>
          </a:xfrm>
          <a:prstGeom prst="line">
            <a:avLst/>
          </a:prstGeom>
          <a:ln>
            <a:solidFill>
              <a:schemeClr val="tx1">
                <a:lumMod val="65000"/>
                <a:lumOff val="35000"/>
              </a:schemeClr>
            </a:solidFill>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3333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III</a:t>
            </a:r>
            <a:br>
              <a:rPr lang="en-US" dirty="0"/>
            </a:br>
            <a:r>
              <a:rPr lang="en-US" dirty="0"/>
              <a:t>Header &amp; Source — Introduction [1/2]</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As we have seen, the source code for a real-world program is usually split among multiple files. Among these are:</a:t>
            </a:r>
          </a:p>
          <a:p>
            <a:pPr lvl="1"/>
            <a:r>
              <a:rPr lang="en-US" b="1" dirty="0">
                <a:ea typeface="Courier" charset="0"/>
                <a:cs typeface="Courier" charset="0"/>
              </a:rPr>
              <a:t>Header files</a:t>
            </a:r>
            <a:r>
              <a:rPr lang="en-US" dirty="0">
                <a:ea typeface="Courier" charset="0"/>
                <a:cs typeface="Courier" charset="0"/>
              </a:rPr>
              <a:t>. Intended to be </a:t>
            </a:r>
            <a:r>
              <a:rPr lang="en-US" dirty="0">
                <a:latin typeface="Courier" charset="0"/>
                <a:ea typeface="Courier" charset="0"/>
                <a:cs typeface="Courier" charset="0"/>
              </a:rPr>
              <a:t>#</a:t>
            </a:r>
            <a:r>
              <a:rPr lang="en-US" dirty="0" err="1">
                <a:latin typeface="Courier" charset="0"/>
                <a:ea typeface="Courier" charset="0"/>
                <a:cs typeface="Courier" charset="0"/>
              </a:rPr>
              <a:t>include</a:t>
            </a:r>
            <a:r>
              <a:rPr lang="en-US" dirty="0" err="1">
                <a:ea typeface="Courier" charset="0"/>
                <a:cs typeface="Courier" charset="0"/>
              </a:rPr>
              <a:t>’d</a:t>
            </a:r>
            <a:r>
              <a:rPr lang="en-US" dirty="0">
                <a:ea typeface="Courier" charset="0"/>
                <a:cs typeface="Courier" charset="0"/>
              </a:rPr>
              <a:t> by other files.</a:t>
            </a:r>
          </a:p>
          <a:p>
            <a:pPr lvl="1"/>
            <a:r>
              <a:rPr lang="en-US" b="1" dirty="0">
                <a:ea typeface="Courier" charset="0"/>
                <a:cs typeface="Courier" charset="0"/>
              </a:rPr>
              <a:t>Source files</a:t>
            </a:r>
            <a:r>
              <a:rPr lang="en-US" dirty="0">
                <a:ea typeface="Courier" charset="0"/>
                <a:cs typeface="Courier" charset="0"/>
              </a:rPr>
              <a:t>. Intended to be compiled separately.</a:t>
            </a:r>
          </a:p>
          <a:p>
            <a:pPr marL="0" indent="0">
              <a:buNone/>
            </a:pPr>
            <a:r>
              <a:rPr lang="mr-IN" dirty="0">
                <a:solidFill>
                  <a:srgbClr val="FF0000"/>
                </a:solidFill>
                <a:ea typeface="Courier" charset="0"/>
                <a:cs typeface="Courier" charset="0"/>
              </a:rPr>
              <a:t>…</a:t>
            </a:r>
            <a:endParaRPr lang="en-US" dirty="0">
              <a:solidFill>
                <a:srgbClr val="FF0000"/>
              </a:solidFill>
              <a:ea typeface="Courier" charset="0"/>
              <a:cs typeface="Courier" charset="0"/>
            </a:endParaRPr>
          </a:p>
        </p:txBody>
      </p:sp>
    </p:spTree>
    <p:extLst>
      <p:ext uri="{BB962C8B-B14F-4D97-AF65-F5344CB8AC3E}">
        <p14:creationId xmlns:p14="http://schemas.microsoft.com/office/powerpoint/2010/main" val="1915650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III</a:t>
            </a:r>
            <a:br>
              <a:rPr lang="en-US" dirty="0"/>
            </a:br>
            <a:r>
              <a:rPr lang="en-US" dirty="0"/>
              <a:t>Header &amp; Source — Introduction [1/2]</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As we have seen, the source code for a real-world program is usually split among multiple files. Among these are:</a:t>
            </a:r>
          </a:p>
          <a:p>
            <a:pPr lvl="1"/>
            <a:r>
              <a:rPr lang="en-US" b="1" dirty="0">
                <a:ea typeface="Courier" charset="0"/>
                <a:cs typeface="Courier" charset="0"/>
              </a:rPr>
              <a:t>Header files</a:t>
            </a:r>
            <a:r>
              <a:rPr lang="en-US" dirty="0">
                <a:ea typeface="Courier" charset="0"/>
                <a:cs typeface="Courier" charset="0"/>
              </a:rPr>
              <a:t>. Intended to be </a:t>
            </a:r>
            <a:r>
              <a:rPr lang="en-US" dirty="0">
                <a:latin typeface="Courier" charset="0"/>
                <a:ea typeface="Courier" charset="0"/>
                <a:cs typeface="Courier" charset="0"/>
              </a:rPr>
              <a:t>#</a:t>
            </a:r>
            <a:r>
              <a:rPr lang="en-US" dirty="0" err="1">
                <a:latin typeface="Courier" charset="0"/>
                <a:ea typeface="Courier" charset="0"/>
                <a:cs typeface="Courier" charset="0"/>
              </a:rPr>
              <a:t>include</a:t>
            </a:r>
            <a:r>
              <a:rPr lang="en-US" dirty="0" err="1">
                <a:ea typeface="Courier" charset="0"/>
                <a:cs typeface="Courier" charset="0"/>
              </a:rPr>
              <a:t>’d</a:t>
            </a:r>
            <a:r>
              <a:rPr lang="en-US" dirty="0">
                <a:ea typeface="Courier" charset="0"/>
                <a:cs typeface="Courier" charset="0"/>
              </a:rPr>
              <a:t> by other files.</a:t>
            </a:r>
          </a:p>
          <a:p>
            <a:pPr lvl="1"/>
            <a:r>
              <a:rPr lang="en-US" b="1" dirty="0">
                <a:ea typeface="Courier" charset="0"/>
                <a:cs typeface="Courier" charset="0"/>
              </a:rPr>
              <a:t>Source files</a:t>
            </a:r>
            <a:r>
              <a:rPr lang="en-US" dirty="0">
                <a:ea typeface="Courier" charset="0"/>
                <a:cs typeface="Courier" charset="0"/>
              </a:rPr>
              <a:t>. Intended to be compiled separately.</a:t>
            </a:r>
          </a:p>
          <a:p>
            <a:pPr marL="0" indent="0">
              <a:buNone/>
            </a:pPr>
            <a:r>
              <a:rPr lang="en-US" dirty="0">
                <a:ea typeface="Courier" charset="0"/>
                <a:cs typeface="Courier" charset="0"/>
              </a:rPr>
              <a:t>This idea extends to classes as well.</a:t>
            </a:r>
          </a:p>
          <a:p>
            <a:pPr marL="0" indent="0">
              <a:buNone/>
            </a:pPr>
            <a:r>
              <a:rPr lang="en-US" dirty="0">
                <a:ea typeface="Courier" charset="0"/>
                <a:cs typeface="Courier" charset="0"/>
              </a:rPr>
              <a:t>It is common to have a header file/source file pair for each class. This pair is generally named after the class they define. For example, class </a:t>
            </a:r>
            <a:r>
              <a:rPr lang="en-US" dirty="0">
                <a:latin typeface="Courier" charset="0"/>
                <a:ea typeface="Courier" charset="0"/>
                <a:cs typeface="Courier" charset="0"/>
              </a:rPr>
              <a:t>Skink</a:t>
            </a:r>
            <a:r>
              <a:rPr lang="en-US" dirty="0">
                <a:ea typeface="Courier" charset="0"/>
                <a:cs typeface="Courier" charset="0"/>
              </a:rPr>
              <a:t> would be defined in header </a:t>
            </a:r>
            <a:r>
              <a:rPr lang="en-US" dirty="0" err="1">
                <a:latin typeface="Courier" charset="0"/>
                <a:ea typeface="Courier" charset="0"/>
                <a:cs typeface="Courier" charset="0"/>
              </a:rPr>
              <a:t>skink.hpp</a:t>
            </a:r>
            <a:r>
              <a:rPr lang="en-US" dirty="0">
                <a:ea typeface="Courier" charset="0"/>
                <a:cs typeface="Courier" charset="0"/>
              </a:rPr>
              <a:t> (or maybe </a:t>
            </a:r>
            <a:r>
              <a:rPr lang="en-US" dirty="0" err="1">
                <a:latin typeface="Courier" charset="0"/>
                <a:ea typeface="Courier" charset="0"/>
                <a:cs typeface="Courier" charset="0"/>
              </a:rPr>
              <a:t>skink.h</a:t>
            </a:r>
            <a:r>
              <a:rPr lang="en-US" dirty="0">
                <a:ea typeface="Courier" charset="0"/>
                <a:cs typeface="Courier" charset="0"/>
              </a:rPr>
              <a:t>) and source file </a:t>
            </a:r>
            <a:r>
              <a:rPr lang="en-US" dirty="0" err="1">
                <a:latin typeface="Courier" charset="0"/>
                <a:ea typeface="Courier" charset="0"/>
                <a:cs typeface="Courier" charset="0"/>
              </a:rPr>
              <a:t>skink.cpp</a:t>
            </a:r>
            <a:r>
              <a:rPr lang="en-US" dirty="0">
                <a:ea typeface="Courier" charset="0"/>
                <a:cs typeface="Courier" charset="0"/>
              </a:rPr>
              <a:t>.</a:t>
            </a:r>
          </a:p>
        </p:txBody>
      </p:sp>
    </p:spTree>
    <p:extLst>
      <p:ext uri="{BB962C8B-B14F-4D97-AF65-F5344CB8AC3E}">
        <p14:creationId xmlns:p14="http://schemas.microsoft.com/office/powerpoint/2010/main" val="1319962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Classes I</a:t>
            </a:r>
          </a:p>
        </p:txBody>
      </p:sp>
      <p:sp>
        <p:nvSpPr>
          <p:cNvPr id="3" name="Content Placeholder 2"/>
          <p:cNvSpPr>
            <a:spLocks noGrp="1"/>
          </p:cNvSpPr>
          <p:nvPr>
            <p:ph idx="1"/>
          </p:nvPr>
        </p:nvSpPr>
        <p:spPr/>
        <p:txBody>
          <a:bodyPr/>
          <a:lstStyle/>
          <a:p>
            <a:pPr marL="0" indent="0">
              <a:buNone/>
            </a:pPr>
            <a:r>
              <a:rPr lang="en-US" dirty="0"/>
              <a:t>Our primary way of creating new types in C++ is through the use of </a:t>
            </a:r>
            <a:r>
              <a:rPr lang="en-US" i="1" dirty="0"/>
              <a:t>classes</a:t>
            </a:r>
            <a:r>
              <a:rPr lang="en-US" dirty="0"/>
              <a:t>.</a:t>
            </a:r>
          </a:p>
          <a:p>
            <a:pPr marL="0" indent="0">
              <a:buNone/>
            </a:pPr>
            <a:r>
              <a:rPr lang="en-US" dirty="0"/>
              <a:t>A </a:t>
            </a:r>
            <a:r>
              <a:rPr lang="en-US" b="1" dirty="0"/>
              <a:t>class</a:t>
            </a:r>
            <a:r>
              <a:rPr lang="en-US" dirty="0"/>
              <a:t> is a variation on a </a:t>
            </a:r>
            <a:r>
              <a:rPr lang="en-US" dirty="0" err="1">
                <a:latin typeface="Courier" charset="0"/>
                <a:ea typeface="Courier" charset="0"/>
                <a:cs typeface="Courier" charset="0"/>
              </a:rPr>
              <a:t>struct</a:t>
            </a:r>
            <a:r>
              <a:rPr lang="en-US" dirty="0"/>
              <a:t> that allows us to create “smart data”: we can package together multiple pieces of data</a:t>
            </a:r>
            <a:r>
              <a:rPr lang="en-US" dirty="0">
                <a:latin typeface="Courier" charset="0"/>
                <a:ea typeface="Courier" charset="0"/>
                <a:cs typeface="Courier" charset="0"/>
              </a:rPr>
              <a:t> </a:t>
            </a:r>
            <a:r>
              <a:rPr lang="en-US" dirty="0"/>
              <a:t> along with functions that make use of the data.</a:t>
            </a:r>
            <a:r>
              <a:rPr lang="en-US" dirty="0">
                <a:latin typeface="Courier" charset="0"/>
                <a:ea typeface="Courier" charset="0"/>
                <a:cs typeface="Courier" charset="0"/>
              </a:rPr>
              <a:t> </a:t>
            </a:r>
            <a:endParaRPr lang="en-US" dirty="0"/>
          </a:p>
          <a:p>
            <a:pPr marL="0" indent="0">
              <a:buNone/>
            </a:pPr>
            <a:r>
              <a:rPr lang="en-US" dirty="0"/>
              <a:t>Such packaging is the basis of </a:t>
            </a:r>
            <a:r>
              <a:rPr lang="en-US" b="1" dirty="0"/>
              <a:t>object-oriented programming</a:t>
            </a:r>
            <a:r>
              <a:rPr lang="en-US" dirty="0"/>
              <a:t> (</a:t>
            </a:r>
            <a:r>
              <a:rPr lang="en-US" b="1" dirty="0"/>
              <a:t>OOP</a:t>
            </a:r>
            <a:r>
              <a:rPr lang="en-US" dirty="0"/>
              <a:t>)—the primary topic of CS 202.</a:t>
            </a:r>
          </a:p>
        </p:txBody>
      </p:sp>
    </p:spTree>
    <p:extLst>
      <p:ext uri="{BB962C8B-B14F-4D97-AF65-F5344CB8AC3E}">
        <p14:creationId xmlns:p14="http://schemas.microsoft.com/office/powerpoint/2010/main" val="1502869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III</a:t>
            </a:r>
            <a:br>
              <a:rPr lang="en-US" dirty="0"/>
            </a:br>
            <a:r>
              <a:rPr lang="en-US" dirty="0"/>
              <a:t>Header &amp; Source — Introduction [2/2]</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Recall the basic structure of a header-source pair.</a:t>
            </a:r>
          </a:p>
          <a:p>
            <a:pPr marL="0" indent="0">
              <a:buNone/>
            </a:pPr>
            <a:r>
              <a:rPr lang="en-US" dirty="0">
                <a:ea typeface="Courier" charset="0"/>
                <a:cs typeface="Courier" charset="0"/>
              </a:rPr>
              <a:t>Header file </a:t>
            </a:r>
            <a:r>
              <a:rPr lang="en-US" dirty="0" err="1">
                <a:latin typeface="Courier" charset="0"/>
                <a:ea typeface="Courier" charset="0"/>
                <a:cs typeface="Courier" charset="0"/>
              </a:rPr>
              <a:t>skink.h</a:t>
            </a:r>
            <a:r>
              <a:rPr lang="en-US" dirty="0">
                <a:ea typeface="Courier" charset="0"/>
                <a:cs typeface="Courier" charset="0"/>
              </a:rPr>
              <a:t>:</a:t>
            </a:r>
          </a:p>
          <a:p>
            <a:pPr marL="0" indent="0">
              <a:buNone/>
            </a:pPr>
            <a:r>
              <a:rPr lang="en-US" dirty="0">
                <a:latin typeface="Courier" charset="0"/>
                <a:ea typeface="Courier" charset="0"/>
                <a:cs typeface="Courier" charset="0"/>
              </a:rPr>
              <a:t>#</a:t>
            </a:r>
            <a:r>
              <a:rPr lang="en-US" dirty="0" err="1">
                <a:latin typeface="Courier" charset="0"/>
                <a:ea typeface="Courier" charset="0"/>
                <a:cs typeface="Courier" charset="0"/>
              </a:rPr>
              <a:t>ifndef</a:t>
            </a:r>
            <a:r>
              <a:rPr lang="en-US" dirty="0">
                <a:latin typeface="Courier" charset="0"/>
                <a:ea typeface="Courier" charset="0"/>
                <a:cs typeface="Courier" charset="0"/>
              </a:rPr>
              <a:t> SKINK_H</a:t>
            </a:r>
            <a:br>
              <a:rPr lang="en-US" dirty="0">
                <a:latin typeface="Courier" charset="0"/>
                <a:ea typeface="Courier" charset="0"/>
                <a:cs typeface="Courier" charset="0"/>
              </a:rPr>
            </a:br>
            <a:r>
              <a:rPr lang="en-US" dirty="0">
                <a:latin typeface="Courier" charset="0"/>
                <a:ea typeface="Courier" charset="0"/>
                <a:cs typeface="Courier" charset="0"/>
              </a:rPr>
              <a:t>#define SKINK_H</a:t>
            </a:r>
            <a:br>
              <a:rPr lang="en-US" dirty="0">
                <a:latin typeface="Courier" charset="0"/>
                <a:ea typeface="Courier" charset="0"/>
                <a:cs typeface="Courier" charset="0"/>
              </a:rPr>
            </a:br>
            <a:br>
              <a:rPr lang="en-US" dirty="0">
                <a:latin typeface="Courier" charset="0"/>
                <a:ea typeface="Courier" charset="0"/>
                <a:cs typeface="Courier" charset="0"/>
              </a:rPr>
            </a:br>
            <a:r>
              <a:rPr lang="mr-IN" dirty="0">
                <a:latin typeface="Courier" charset="0"/>
                <a:ea typeface="Courier" charset="0"/>
                <a:cs typeface="Courier" charset="0"/>
              </a:rPr>
              <a:t>…</a:t>
            </a:r>
            <a:br>
              <a:rPr lang="en-US" dirty="0">
                <a:latin typeface="Courier" charset="0"/>
                <a:ea typeface="Courier" charset="0"/>
                <a:cs typeface="Courier" charset="0"/>
              </a:rPr>
            </a:br>
            <a:br>
              <a:rPr lang="en-US" dirty="0">
                <a:latin typeface="Courier" charset="0"/>
                <a:ea typeface="Courier" charset="0"/>
                <a:cs typeface="Courier" charset="0"/>
              </a:rPr>
            </a:br>
            <a:r>
              <a:rPr lang="en-US" dirty="0">
                <a:latin typeface="Courier" charset="0"/>
                <a:ea typeface="Courier" charset="0"/>
                <a:cs typeface="Courier" charset="0"/>
              </a:rPr>
              <a:t>#</a:t>
            </a:r>
            <a:r>
              <a:rPr lang="en-US" dirty="0" err="1">
                <a:latin typeface="Courier" charset="0"/>
                <a:ea typeface="Courier" charset="0"/>
                <a:cs typeface="Courier" charset="0"/>
              </a:rPr>
              <a:t>endif</a:t>
            </a:r>
            <a:endParaRPr lang="en-US" dirty="0">
              <a:latin typeface="Courier" charset="0"/>
              <a:ea typeface="Courier" charset="0"/>
              <a:cs typeface="Courier" charset="0"/>
            </a:endParaRPr>
          </a:p>
        </p:txBody>
      </p:sp>
      <p:sp>
        <p:nvSpPr>
          <p:cNvPr id="4" name="Content Placeholder 2"/>
          <p:cNvSpPr txBox="1">
            <a:spLocks/>
          </p:cNvSpPr>
          <p:nvPr/>
        </p:nvSpPr>
        <p:spPr>
          <a:xfrm>
            <a:off x="4123762" y="2155116"/>
            <a:ext cx="3496238" cy="2286000"/>
          </a:xfrm>
          <a:prstGeom prst="rect">
            <a:avLst/>
          </a:prstGeom>
        </p:spPr>
        <p:txBody>
          <a:bodyPr vert="horz" lIns="91440" tIns="45720" rIns="91440" bIns="45720" rtlCol="0">
            <a:no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marL="0" indent="0">
              <a:buFont typeface="Wingdings" pitchFamily="2" charset="2"/>
              <a:buNone/>
            </a:pPr>
            <a:r>
              <a:rPr lang="en-US" dirty="0">
                <a:ea typeface="Courier" charset="0"/>
                <a:cs typeface="Courier" charset="0"/>
              </a:rPr>
              <a:t>Source file </a:t>
            </a:r>
            <a:r>
              <a:rPr lang="en-US" dirty="0" err="1">
                <a:latin typeface="Courier" charset="0"/>
                <a:ea typeface="Courier" charset="0"/>
                <a:cs typeface="Courier" charset="0"/>
              </a:rPr>
              <a:t>skink.cpp</a:t>
            </a:r>
            <a:r>
              <a:rPr lang="en-US" dirty="0">
                <a:ea typeface="Courier" charset="0"/>
                <a:cs typeface="Courier" charset="0"/>
              </a:rPr>
              <a:t>:</a:t>
            </a:r>
            <a:br>
              <a:rPr lang="en-US" dirty="0">
                <a:ea typeface="Courier" charset="0"/>
                <a:cs typeface="Courier" charset="0"/>
              </a:rPr>
            </a:br>
            <a:br>
              <a:rPr lang="en-US" dirty="0">
                <a:ea typeface="Courier" charset="0"/>
                <a:cs typeface="Courier" charset="0"/>
              </a:rPr>
            </a:br>
            <a:r>
              <a:rPr lang="en-US" dirty="0">
                <a:latin typeface="Courier" charset="0"/>
                <a:ea typeface="Courier" charset="0"/>
                <a:cs typeface="Courier" charset="0"/>
              </a:rPr>
              <a:t>#include "</a:t>
            </a:r>
            <a:r>
              <a:rPr lang="en-US" dirty="0" err="1">
                <a:latin typeface="Courier" charset="0"/>
                <a:ea typeface="Courier" charset="0"/>
                <a:cs typeface="Courier" charset="0"/>
              </a:rPr>
              <a:t>skink.h</a:t>
            </a:r>
            <a:r>
              <a:rPr lang="en-US" dirty="0">
                <a:latin typeface="Courier" charset="0"/>
                <a:ea typeface="Courier" charset="0"/>
                <a:cs typeface="Courier" charset="0"/>
              </a:rPr>
              <a:t>"</a:t>
            </a:r>
            <a:br>
              <a:rPr lang="en-US" dirty="0">
                <a:latin typeface="Courier" charset="0"/>
                <a:ea typeface="Courier" charset="0"/>
                <a:cs typeface="Courier" charset="0"/>
              </a:rPr>
            </a:br>
            <a:r>
              <a:rPr lang="mr-IN" dirty="0">
                <a:latin typeface="Courier" charset="0"/>
                <a:ea typeface="Courier" charset="0"/>
                <a:cs typeface="Courier" charset="0"/>
              </a:rPr>
              <a:t>…</a:t>
            </a:r>
            <a:endParaRPr lang="en-US" dirty="0">
              <a:latin typeface="Courier" charset="0"/>
              <a:ea typeface="Courier" charset="0"/>
              <a:cs typeface="Courier" charset="0"/>
            </a:endParaRPr>
          </a:p>
        </p:txBody>
      </p:sp>
      <p:cxnSp>
        <p:nvCxnSpPr>
          <p:cNvPr id="5" name="Straight Connector 4"/>
          <p:cNvCxnSpPr/>
          <p:nvPr/>
        </p:nvCxnSpPr>
        <p:spPr>
          <a:xfrm flipV="1">
            <a:off x="3581400" y="2286000"/>
            <a:ext cx="0" cy="2286000"/>
          </a:xfrm>
          <a:prstGeom prst="line">
            <a:avLst/>
          </a:prstGeom>
          <a:ln>
            <a:solidFill>
              <a:schemeClr val="tx1">
                <a:lumMod val="65000"/>
                <a:lumOff val="35000"/>
              </a:schemeClr>
            </a:solidFill>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3291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III</a:t>
            </a:r>
            <a:br>
              <a:rPr lang="en-US" dirty="0"/>
            </a:br>
            <a:r>
              <a:rPr lang="en-US" dirty="0"/>
              <a:t>Header &amp; Source — Header File</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A class header file will contain the class definition. That might look like this:</a:t>
            </a:r>
          </a:p>
          <a:p>
            <a:pPr marL="0" indent="0">
              <a:buNone/>
            </a:pPr>
            <a:r>
              <a:rPr lang="en-US" sz="1600" dirty="0">
                <a:latin typeface="Courier" charset="0"/>
                <a:ea typeface="Courier" charset="0"/>
                <a:cs typeface="Courier" charset="0"/>
              </a:rPr>
              <a:t>#</a:t>
            </a:r>
            <a:r>
              <a:rPr lang="en-US" sz="1600" dirty="0" err="1">
                <a:latin typeface="Courier" charset="0"/>
                <a:ea typeface="Courier" charset="0"/>
                <a:cs typeface="Courier" charset="0"/>
              </a:rPr>
              <a:t>ifndef</a:t>
            </a:r>
            <a:r>
              <a:rPr lang="en-US" sz="1600" dirty="0">
                <a:latin typeface="Courier" charset="0"/>
                <a:ea typeface="Courier" charset="0"/>
                <a:cs typeface="Courier" charset="0"/>
              </a:rPr>
              <a:t> SKINK_H</a:t>
            </a:r>
            <a:br>
              <a:rPr lang="en-US" sz="1600" dirty="0">
                <a:latin typeface="Courier" charset="0"/>
                <a:ea typeface="Courier" charset="0"/>
                <a:cs typeface="Courier" charset="0"/>
              </a:rPr>
            </a:br>
            <a:r>
              <a:rPr lang="en-US" sz="1600" dirty="0">
                <a:latin typeface="Courier" charset="0"/>
                <a:ea typeface="Courier" charset="0"/>
                <a:cs typeface="Courier" charset="0"/>
              </a:rPr>
              <a:t>#define SKINK_H</a:t>
            </a:r>
            <a:br>
              <a:rPr lang="en-US" sz="1600" dirty="0">
                <a:latin typeface="Courier" charset="0"/>
                <a:ea typeface="Courier" charset="0"/>
                <a:cs typeface="Courier" charset="0"/>
              </a:rPr>
            </a:br>
            <a:br>
              <a:rPr lang="en-US" sz="1600" dirty="0">
                <a:latin typeface="Courier" charset="0"/>
                <a:ea typeface="Courier" charset="0"/>
                <a:cs typeface="Courier" charset="0"/>
              </a:rPr>
            </a:br>
            <a:r>
              <a:rPr lang="en-US" sz="1600" dirty="0">
                <a:latin typeface="Courier" charset="0"/>
                <a:ea typeface="Courier" charset="0"/>
                <a:cs typeface="Courier" charset="0"/>
              </a:rPr>
              <a:t>#include &lt;</a:t>
            </a:r>
            <a:r>
              <a:rPr lang="en-US" sz="1600" dirty="0" err="1">
                <a:latin typeface="Courier" charset="0"/>
                <a:ea typeface="Courier" charset="0"/>
                <a:cs typeface="Courier" charset="0"/>
              </a:rPr>
              <a:t>iostream</a:t>
            </a:r>
            <a:r>
              <a:rPr lang="en-US" sz="1600" dirty="0">
                <a:latin typeface="Courier" charset="0"/>
                <a:ea typeface="Courier" charset="0"/>
                <a:cs typeface="Courier" charset="0"/>
              </a:rPr>
              <a:t>&gt;</a:t>
            </a:r>
            <a:br>
              <a:rPr lang="en-US" sz="1600" dirty="0">
                <a:latin typeface="Courier" charset="0"/>
                <a:ea typeface="Courier" charset="0"/>
                <a:cs typeface="Courier" charset="0"/>
              </a:rPr>
            </a:br>
            <a:r>
              <a:rPr lang="en-US" sz="1600" dirty="0">
                <a:latin typeface="Courier" charset="0"/>
                <a:ea typeface="Courier" charset="0"/>
                <a:cs typeface="Courier" charset="0"/>
              </a:rPr>
              <a:t>// For </a:t>
            </a:r>
            <a:r>
              <a:rPr lang="en-US" sz="1600" dirty="0" err="1">
                <a:latin typeface="Courier" charset="0"/>
                <a:ea typeface="Courier" charset="0"/>
                <a:cs typeface="Courier" charset="0"/>
              </a:rPr>
              <a:t>cout</a:t>
            </a:r>
            <a:r>
              <a:rPr lang="en-US" sz="1600" dirty="0">
                <a:latin typeface="Courier" charset="0"/>
                <a:ea typeface="Courier" charset="0"/>
                <a:cs typeface="Courier" charset="0"/>
              </a:rPr>
              <a:t>, </a:t>
            </a:r>
            <a:r>
              <a:rPr lang="en-US" sz="1600" dirty="0" err="1">
                <a:latin typeface="Courier" charset="0"/>
                <a:ea typeface="Courier" charset="0"/>
                <a:cs typeface="Courier" charset="0"/>
              </a:rPr>
              <a:t>endl</a:t>
            </a:r>
            <a:br>
              <a:rPr lang="en-US" sz="1600" dirty="0">
                <a:latin typeface="Courier" charset="0"/>
                <a:ea typeface="Courier" charset="0"/>
                <a:cs typeface="Courier" charset="0"/>
              </a:rPr>
            </a:br>
            <a:br>
              <a:rPr lang="en-US" sz="1600" dirty="0">
                <a:latin typeface="Courier" charset="0"/>
                <a:ea typeface="Courier" charset="0"/>
                <a:cs typeface="Courier" charset="0"/>
              </a:rPr>
            </a:br>
            <a:r>
              <a:rPr lang="en-US" sz="1600" dirty="0">
                <a:latin typeface="Courier" charset="0"/>
                <a:ea typeface="Courier" charset="0"/>
                <a:cs typeface="Courier" charset="0"/>
              </a:rPr>
              <a:t>class Skink {</a:t>
            </a:r>
            <a:br>
              <a:rPr lang="en-US" sz="1600" dirty="0">
                <a:latin typeface="Courier" charset="0"/>
                <a:ea typeface="Courier" charset="0"/>
                <a:cs typeface="Courier" charset="0"/>
              </a:rPr>
            </a:br>
            <a:r>
              <a:rPr lang="en-US" sz="1600" dirty="0">
                <a:latin typeface="Courier" charset="0"/>
                <a:ea typeface="Courier" charset="0"/>
                <a:cs typeface="Courier" charset="0"/>
              </a:rPr>
              <a:t>public:</a:t>
            </a:r>
            <a:br>
              <a:rPr lang="en-US" sz="1600" dirty="0">
                <a:latin typeface="Courier" charset="0"/>
                <a:ea typeface="Courier" charset="0"/>
                <a:cs typeface="Courier" charset="0"/>
              </a:rPr>
            </a:br>
            <a:br>
              <a:rPr lang="en-US" sz="1600" dirty="0">
                <a:latin typeface="Courier" charset="0"/>
                <a:ea typeface="Courier" charset="0"/>
                <a:cs typeface="Courier" charset="0"/>
              </a:rPr>
            </a:br>
            <a:r>
              <a:rPr lang="en-US" sz="1600" dirty="0">
                <a:latin typeface="Courier" charset="0"/>
                <a:ea typeface="Courier" charset="0"/>
                <a:cs typeface="Courier" charset="0"/>
              </a:rPr>
              <a:t>    Skink()</a:t>
            </a:r>
            <a:br>
              <a:rPr lang="en-US" sz="1600" dirty="0">
                <a:latin typeface="Courier" charset="0"/>
                <a:ea typeface="Courier" charset="0"/>
                <a:cs typeface="Courier" charset="0"/>
              </a:rPr>
            </a:br>
            <a:r>
              <a:rPr lang="en-US" sz="1600" dirty="0">
                <a:latin typeface="Courier" charset="0"/>
                <a:ea typeface="Courier" charset="0"/>
                <a:cs typeface="Courier" charset="0"/>
              </a:rPr>
              <a:t>    {</a:t>
            </a:r>
            <a:br>
              <a:rPr lang="en-US" sz="1600" dirty="0">
                <a:latin typeface="Courier" charset="0"/>
                <a:ea typeface="Courier" charset="0"/>
                <a:cs typeface="Courier" charset="0"/>
              </a:rPr>
            </a:br>
            <a:r>
              <a:rPr lang="en-US" sz="1600" dirty="0">
                <a:latin typeface="Courier" charset="0"/>
                <a:ea typeface="Courier" charset="0"/>
                <a:cs typeface="Courier" charset="0"/>
              </a:rPr>
              <a:t>        _</a:t>
            </a:r>
            <a:r>
              <a:rPr lang="en-US" sz="1600" dirty="0" err="1">
                <a:latin typeface="Courier" charset="0"/>
                <a:ea typeface="Courier" charset="0"/>
                <a:cs typeface="Courier" charset="0"/>
              </a:rPr>
              <a:t>sknum</a:t>
            </a:r>
            <a:r>
              <a:rPr lang="en-US" sz="1600" dirty="0">
                <a:latin typeface="Courier" charset="0"/>
                <a:ea typeface="Courier" charset="0"/>
                <a:cs typeface="Courier" charset="0"/>
              </a:rPr>
              <a:t> = 7;</a:t>
            </a:r>
            <a:br>
              <a:rPr lang="en-US" sz="1600" dirty="0">
                <a:latin typeface="Courier" charset="0"/>
                <a:ea typeface="Courier" charset="0"/>
                <a:cs typeface="Courier" charset="0"/>
              </a:rPr>
            </a:br>
            <a:r>
              <a:rPr lang="en-US" sz="1600" dirty="0">
                <a:latin typeface="Courier" charset="0"/>
                <a:ea typeface="Courier" charset="0"/>
                <a:cs typeface="Courier" charset="0"/>
              </a:rPr>
              <a:t>    }</a:t>
            </a:r>
            <a:br>
              <a:rPr lang="en-US" sz="1600" dirty="0">
                <a:latin typeface="Courier" charset="0"/>
                <a:ea typeface="Courier" charset="0"/>
                <a:cs typeface="Courier" charset="0"/>
              </a:rPr>
            </a:br>
            <a:br>
              <a:rPr lang="en-US" sz="1600" dirty="0">
                <a:latin typeface="Courier" charset="0"/>
                <a:ea typeface="Courier" charset="0"/>
                <a:cs typeface="Courier" charset="0"/>
              </a:rPr>
            </a:br>
            <a:r>
              <a:rPr lang="en-US" sz="1600" dirty="0">
                <a:latin typeface="Courier" charset="0"/>
                <a:ea typeface="Courier" charset="0"/>
                <a:cs typeface="Courier" charset="0"/>
              </a:rPr>
              <a:t>    </a:t>
            </a:r>
            <a:br>
              <a:rPr lang="en-US" sz="1600" dirty="0">
                <a:latin typeface="Courier" charset="0"/>
                <a:ea typeface="Courier" charset="0"/>
                <a:cs typeface="Courier" charset="0"/>
              </a:rPr>
            </a:br>
            <a:br>
              <a:rPr lang="en-US" sz="1600" dirty="0">
                <a:latin typeface="Courier" charset="0"/>
                <a:ea typeface="Courier" charset="0"/>
                <a:cs typeface="Courier" charset="0"/>
              </a:rPr>
            </a:br>
            <a:endParaRPr lang="en-US" sz="1600" dirty="0">
              <a:latin typeface="Courier" charset="0"/>
              <a:ea typeface="Courier" charset="0"/>
              <a:cs typeface="Courier" charset="0"/>
            </a:endParaRPr>
          </a:p>
        </p:txBody>
      </p:sp>
      <p:sp>
        <p:nvSpPr>
          <p:cNvPr id="4" name="Content Placeholder 2"/>
          <p:cNvSpPr txBox="1">
            <a:spLocks/>
          </p:cNvSpPr>
          <p:nvPr/>
        </p:nvSpPr>
        <p:spPr>
          <a:xfrm>
            <a:off x="4343400" y="1600200"/>
            <a:ext cx="4114800" cy="4724400"/>
          </a:xfrm>
          <a:prstGeom prst="rect">
            <a:avLst/>
          </a:prstGeom>
        </p:spPr>
        <p:txBody>
          <a:bodyPr vert="horz" lIns="91440" tIns="45720" rIns="91440" bIns="45720" rtlCol="0">
            <a:no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marL="0" indent="0">
              <a:buNone/>
            </a:pPr>
            <a:endParaRPr lang="en-US" dirty="0">
              <a:ea typeface="Courier" charset="0"/>
              <a:cs typeface="Courier" charset="0"/>
            </a:endParaRPr>
          </a:p>
          <a:p>
            <a:pPr marL="0" indent="0">
              <a:buNone/>
            </a:pPr>
            <a:r>
              <a:rPr lang="en-US" sz="1600" dirty="0">
                <a:latin typeface="Courier" charset="0"/>
                <a:ea typeface="Courier" charset="0"/>
                <a:cs typeface="Courier" charset="0"/>
              </a:rPr>
              <a:t>    Skink(</a:t>
            </a:r>
            <a:r>
              <a:rPr lang="en-US" sz="1600" dirty="0" err="1">
                <a:latin typeface="Courier" charset="0"/>
                <a:ea typeface="Courier" charset="0"/>
                <a:cs typeface="Courier" charset="0"/>
              </a:rPr>
              <a:t>int</a:t>
            </a:r>
            <a:r>
              <a:rPr lang="en-US" sz="1600" dirty="0">
                <a:latin typeface="Courier" charset="0"/>
                <a:ea typeface="Courier" charset="0"/>
                <a:cs typeface="Courier" charset="0"/>
              </a:rPr>
              <a:t> </a:t>
            </a:r>
            <a:r>
              <a:rPr lang="en-US" sz="1600" dirty="0" err="1">
                <a:latin typeface="Courier" charset="0"/>
                <a:ea typeface="Courier" charset="0"/>
                <a:cs typeface="Courier" charset="0"/>
              </a:rPr>
              <a:t>sknum</a:t>
            </a:r>
            <a:r>
              <a:rPr lang="en-US" sz="1600" dirty="0">
                <a:latin typeface="Courier" charset="0"/>
                <a:ea typeface="Courier" charset="0"/>
                <a:cs typeface="Courier" charset="0"/>
              </a:rPr>
              <a:t>)</a:t>
            </a:r>
            <a:br>
              <a:rPr lang="en-US" sz="1600" dirty="0">
                <a:latin typeface="Courier" charset="0"/>
                <a:ea typeface="Courier" charset="0"/>
                <a:cs typeface="Courier" charset="0"/>
              </a:rPr>
            </a:br>
            <a:r>
              <a:rPr lang="en-US" sz="1600" dirty="0">
                <a:latin typeface="Courier" charset="0"/>
                <a:ea typeface="Courier" charset="0"/>
                <a:cs typeface="Courier" charset="0"/>
              </a:rPr>
              <a:t>    {</a:t>
            </a:r>
            <a:br>
              <a:rPr lang="en-US" sz="1600" dirty="0">
                <a:latin typeface="Courier" charset="0"/>
                <a:ea typeface="Courier" charset="0"/>
                <a:cs typeface="Courier" charset="0"/>
              </a:rPr>
            </a:br>
            <a:r>
              <a:rPr lang="en-US" sz="1600" dirty="0">
                <a:latin typeface="Courier" charset="0"/>
                <a:ea typeface="Courier" charset="0"/>
                <a:cs typeface="Courier" charset="0"/>
              </a:rPr>
              <a:t>        _</a:t>
            </a:r>
            <a:r>
              <a:rPr lang="en-US" sz="1600" dirty="0" err="1">
                <a:latin typeface="Courier" charset="0"/>
                <a:ea typeface="Courier" charset="0"/>
                <a:cs typeface="Courier" charset="0"/>
              </a:rPr>
              <a:t>sknum</a:t>
            </a:r>
            <a:r>
              <a:rPr lang="en-US" sz="1600" dirty="0">
                <a:latin typeface="Courier" charset="0"/>
                <a:ea typeface="Courier" charset="0"/>
                <a:cs typeface="Courier" charset="0"/>
              </a:rPr>
              <a:t> = </a:t>
            </a:r>
            <a:r>
              <a:rPr lang="en-US" sz="1600" dirty="0" err="1">
                <a:latin typeface="Courier" charset="0"/>
                <a:ea typeface="Courier" charset="0"/>
                <a:cs typeface="Courier" charset="0"/>
              </a:rPr>
              <a:t>sknum</a:t>
            </a:r>
            <a:r>
              <a:rPr lang="en-US" sz="1600" dirty="0">
                <a:latin typeface="Courier" charset="0"/>
                <a:ea typeface="Courier" charset="0"/>
                <a:cs typeface="Courier" charset="0"/>
              </a:rPr>
              <a:t>;</a:t>
            </a:r>
            <a:br>
              <a:rPr lang="en-US" sz="1600" dirty="0">
                <a:latin typeface="Courier" charset="0"/>
                <a:ea typeface="Courier" charset="0"/>
                <a:cs typeface="Courier" charset="0"/>
              </a:rPr>
            </a:br>
            <a:r>
              <a:rPr lang="en-US" sz="1600" dirty="0">
                <a:latin typeface="Courier" charset="0"/>
                <a:ea typeface="Courier" charset="0"/>
                <a:cs typeface="Courier" charset="0"/>
              </a:rPr>
              <a:t>    }</a:t>
            </a:r>
            <a:br>
              <a:rPr lang="en-US" sz="1600" dirty="0">
                <a:latin typeface="Courier" charset="0"/>
                <a:ea typeface="Courier" charset="0"/>
                <a:cs typeface="Courier" charset="0"/>
              </a:rPr>
            </a:br>
            <a:br>
              <a:rPr lang="en-US" sz="1600" dirty="0">
                <a:latin typeface="Courier" charset="0"/>
                <a:ea typeface="Courier" charset="0"/>
                <a:cs typeface="Courier" charset="0"/>
              </a:rPr>
            </a:br>
            <a:r>
              <a:rPr lang="en-US" sz="1600" dirty="0">
                <a:latin typeface="Courier" charset="0"/>
                <a:ea typeface="Courier" charset="0"/>
                <a:cs typeface="Courier" charset="0"/>
              </a:rPr>
              <a:t>    void identify() </a:t>
            </a:r>
            <a:r>
              <a:rPr lang="en-US" sz="1600" dirty="0" err="1">
                <a:latin typeface="Courier" charset="0"/>
                <a:ea typeface="Courier" charset="0"/>
                <a:cs typeface="Courier" charset="0"/>
              </a:rPr>
              <a:t>const</a:t>
            </a:r>
            <a:br>
              <a:rPr lang="en-US" sz="1600" dirty="0">
                <a:latin typeface="Courier" charset="0"/>
                <a:ea typeface="Courier" charset="0"/>
                <a:cs typeface="Courier" charset="0"/>
              </a:rPr>
            </a:br>
            <a:r>
              <a:rPr lang="en-US" sz="1600" dirty="0">
                <a:latin typeface="Courier" charset="0"/>
                <a:ea typeface="Courier" charset="0"/>
                <a:cs typeface="Courier" charset="0"/>
              </a:rPr>
              <a:t>    {</a:t>
            </a:r>
            <a:br>
              <a:rPr lang="en-US" sz="1600" dirty="0">
                <a:latin typeface="Courier" charset="0"/>
                <a:ea typeface="Courier" charset="0"/>
                <a:cs typeface="Courier" charset="0"/>
              </a:rPr>
            </a:br>
            <a:r>
              <a:rPr lang="en-US" sz="1600" dirty="0">
                <a:latin typeface="Courier" charset="0"/>
                <a:ea typeface="Courier" charset="0"/>
                <a:cs typeface="Courier" charset="0"/>
              </a:rPr>
              <a:t>        </a:t>
            </a:r>
            <a:r>
              <a:rPr lang="en-US" sz="1600" dirty="0" err="1">
                <a:latin typeface="Courier" charset="0"/>
                <a:ea typeface="Courier" charset="0"/>
                <a:cs typeface="Courier" charset="0"/>
              </a:rPr>
              <a:t>std</a:t>
            </a:r>
            <a:r>
              <a:rPr lang="en-US" sz="1600" dirty="0">
                <a:latin typeface="Courier" charset="0"/>
                <a:ea typeface="Courier" charset="0"/>
                <a:cs typeface="Courier" charset="0"/>
              </a:rPr>
              <a:t>::</a:t>
            </a:r>
            <a:r>
              <a:rPr lang="en-US" sz="1600" dirty="0" err="1">
                <a:latin typeface="Courier" charset="0"/>
                <a:ea typeface="Courier" charset="0"/>
                <a:cs typeface="Courier" charset="0"/>
              </a:rPr>
              <a:t>cout</a:t>
            </a:r>
            <a:r>
              <a:rPr lang="en-US" sz="1600" dirty="0">
                <a:latin typeface="Courier" charset="0"/>
                <a:ea typeface="Courier" charset="0"/>
                <a:cs typeface="Courier" charset="0"/>
              </a:rPr>
              <a:t> &lt;&lt; "Skink #"</a:t>
            </a:r>
            <a:br>
              <a:rPr lang="en-US" sz="1600" dirty="0">
                <a:latin typeface="Courier" charset="0"/>
                <a:ea typeface="Courier" charset="0"/>
                <a:cs typeface="Courier" charset="0"/>
              </a:rPr>
            </a:br>
            <a:r>
              <a:rPr lang="en-US" sz="1600" dirty="0">
                <a:latin typeface="Courier" charset="0"/>
                <a:ea typeface="Courier" charset="0"/>
                <a:cs typeface="Courier" charset="0"/>
              </a:rPr>
              <a:t>                  &lt;&lt; _</a:t>
            </a:r>
            <a:r>
              <a:rPr lang="en-US" sz="1600" dirty="0" err="1">
                <a:latin typeface="Courier" charset="0"/>
                <a:ea typeface="Courier" charset="0"/>
                <a:cs typeface="Courier" charset="0"/>
              </a:rPr>
              <a:t>sknum</a:t>
            </a:r>
            <a:br>
              <a:rPr lang="en-US" sz="1600" dirty="0">
                <a:latin typeface="Courier" charset="0"/>
                <a:ea typeface="Courier" charset="0"/>
                <a:cs typeface="Courier" charset="0"/>
              </a:rPr>
            </a:br>
            <a:r>
              <a:rPr lang="en-US" sz="1600" dirty="0">
                <a:latin typeface="Courier" charset="0"/>
                <a:ea typeface="Courier" charset="0"/>
                <a:cs typeface="Courier" charset="0"/>
              </a:rPr>
              <a:t>                  &lt;&lt; </a:t>
            </a:r>
            <a:r>
              <a:rPr lang="en-US" sz="1600" dirty="0" err="1">
                <a:latin typeface="Courier" charset="0"/>
                <a:ea typeface="Courier" charset="0"/>
                <a:cs typeface="Courier" charset="0"/>
              </a:rPr>
              <a:t>std</a:t>
            </a:r>
            <a:r>
              <a:rPr lang="en-US" sz="1600" dirty="0">
                <a:latin typeface="Courier" charset="0"/>
                <a:ea typeface="Courier" charset="0"/>
                <a:cs typeface="Courier" charset="0"/>
              </a:rPr>
              <a:t>::</a:t>
            </a:r>
            <a:r>
              <a:rPr lang="en-US" sz="1600" dirty="0" err="1">
                <a:latin typeface="Courier" charset="0"/>
                <a:ea typeface="Courier" charset="0"/>
                <a:cs typeface="Courier" charset="0"/>
              </a:rPr>
              <a:t>endl</a:t>
            </a:r>
            <a:r>
              <a:rPr lang="en-US" sz="1600" dirty="0">
                <a:latin typeface="Courier" charset="0"/>
                <a:ea typeface="Courier" charset="0"/>
                <a:cs typeface="Courier" charset="0"/>
              </a:rPr>
              <a:t>;</a:t>
            </a:r>
            <a:br>
              <a:rPr lang="en-US" sz="1600" dirty="0">
                <a:latin typeface="Courier" charset="0"/>
                <a:ea typeface="Courier" charset="0"/>
                <a:cs typeface="Courier" charset="0"/>
              </a:rPr>
            </a:br>
            <a:r>
              <a:rPr lang="en-US" sz="1600" dirty="0">
                <a:latin typeface="Courier" charset="0"/>
                <a:ea typeface="Courier" charset="0"/>
                <a:cs typeface="Courier" charset="0"/>
              </a:rPr>
              <a:t>    }</a:t>
            </a:r>
            <a:br>
              <a:rPr lang="en-US" sz="1600" dirty="0">
                <a:latin typeface="Courier" charset="0"/>
                <a:ea typeface="Courier" charset="0"/>
                <a:cs typeface="Courier" charset="0"/>
              </a:rPr>
            </a:br>
            <a:br>
              <a:rPr lang="en-US" sz="1600" dirty="0">
                <a:latin typeface="Courier" charset="0"/>
                <a:ea typeface="Courier" charset="0"/>
                <a:cs typeface="Courier" charset="0"/>
              </a:rPr>
            </a:br>
            <a:r>
              <a:rPr lang="en-US" sz="1600" dirty="0">
                <a:latin typeface="Courier" charset="0"/>
                <a:ea typeface="Courier" charset="0"/>
                <a:cs typeface="Courier" charset="0"/>
              </a:rPr>
              <a:t>private:</a:t>
            </a:r>
            <a:br>
              <a:rPr lang="en-US" sz="1600" dirty="0">
                <a:latin typeface="Courier" charset="0"/>
                <a:ea typeface="Courier" charset="0"/>
                <a:cs typeface="Courier" charset="0"/>
              </a:rPr>
            </a:br>
            <a:r>
              <a:rPr lang="en-US" sz="1600" dirty="0">
                <a:latin typeface="Courier" charset="0"/>
                <a:ea typeface="Courier" charset="0"/>
                <a:cs typeface="Courier" charset="0"/>
              </a:rPr>
              <a:t>    </a:t>
            </a:r>
            <a:r>
              <a:rPr lang="en-US" sz="1600" dirty="0" err="1">
                <a:latin typeface="Courier" charset="0"/>
                <a:ea typeface="Courier" charset="0"/>
                <a:cs typeface="Courier" charset="0"/>
              </a:rPr>
              <a:t>int</a:t>
            </a:r>
            <a:r>
              <a:rPr lang="en-US" sz="1600" dirty="0">
                <a:latin typeface="Courier" charset="0"/>
                <a:ea typeface="Courier" charset="0"/>
                <a:cs typeface="Courier" charset="0"/>
              </a:rPr>
              <a:t> _</a:t>
            </a:r>
            <a:r>
              <a:rPr lang="en-US" sz="1600" dirty="0" err="1">
                <a:latin typeface="Courier" charset="0"/>
                <a:ea typeface="Courier" charset="0"/>
                <a:cs typeface="Courier" charset="0"/>
              </a:rPr>
              <a:t>sknum</a:t>
            </a:r>
            <a:r>
              <a:rPr lang="en-US" sz="1600" dirty="0">
                <a:latin typeface="Courier" charset="0"/>
                <a:ea typeface="Courier" charset="0"/>
                <a:cs typeface="Courier" charset="0"/>
              </a:rPr>
              <a:t>;</a:t>
            </a:r>
            <a:br>
              <a:rPr lang="en-US" sz="1600" dirty="0">
                <a:latin typeface="Courier" charset="0"/>
                <a:ea typeface="Courier" charset="0"/>
                <a:cs typeface="Courier" charset="0"/>
              </a:rPr>
            </a:br>
            <a:r>
              <a:rPr lang="en-US" sz="1600" dirty="0">
                <a:latin typeface="Courier" charset="0"/>
                <a:ea typeface="Courier" charset="0"/>
                <a:cs typeface="Courier" charset="0"/>
              </a:rPr>
              <a:t>};</a:t>
            </a:r>
            <a:br>
              <a:rPr lang="en-US" sz="1600" dirty="0">
                <a:latin typeface="Courier" charset="0"/>
                <a:ea typeface="Courier" charset="0"/>
                <a:cs typeface="Courier" charset="0"/>
              </a:rPr>
            </a:br>
            <a:br>
              <a:rPr lang="en-US" sz="1600" dirty="0">
                <a:latin typeface="Courier" charset="0"/>
                <a:ea typeface="Courier" charset="0"/>
                <a:cs typeface="Courier" charset="0"/>
              </a:rPr>
            </a:br>
            <a:r>
              <a:rPr lang="en-US" sz="1600" dirty="0">
                <a:latin typeface="Courier" charset="0"/>
                <a:ea typeface="Courier" charset="0"/>
                <a:cs typeface="Courier" charset="0"/>
              </a:rPr>
              <a:t>#</a:t>
            </a:r>
            <a:r>
              <a:rPr lang="en-US" sz="1600" dirty="0" err="1">
                <a:latin typeface="Courier" charset="0"/>
                <a:ea typeface="Courier" charset="0"/>
                <a:cs typeface="Courier" charset="0"/>
              </a:rPr>
              <a:t>endif</a:t>
            </a:r>
            <a:r>
              <a:rPr lang="en-US" sz="1600" dirty="0">
                <a:latin typeface="Courier" charset="0"/>
                <a:ea typeface="Courier" charset="0"/>
                <a:cs typeface="Courier" charset="0"/>
              </a:rPr>
              <a:t>  //#</a:t>
            </a:r>
            <a:r>
              <a:rPr lang="en-US" sz="1600" dirty="0" err="1">
                <a:latin typeface="Courier" charset="0"/>
                <a:ea typeface="Courier" charset="0"/>
                <a:cs typeface="Courier" charset="0"/>
              </a:rPr>
              <a:t>ifndef</a:t>
            </a:r>
            <a:r>
              <a:rPr lang="en-US" sz="1600" dirty="0">
                <a:latin typeface="Courier" charset="0"/>
                <a:ea typeface="Courier" charset="0"/>
                <a:cs typeface="Courier" charset="0"/>
              </a:rPr>
              <a:t> SKINK_H</a:t>
            </a:r>
          </a:p>
        </p:txBody>
      </p:sp>
      <p:cxnSp>
        <p:nvCxnSpPr>
          <p:cNvPr id="5" name="Straight Connector 4"/>
          <p:cNvCxnSpPr/>
          <p:nvPr/>
        </p:nvCxnSpPr>
        <p:spPr>
          <a:xfrm flipV="1">
            <a:off x="3733800" y="2362200"/>
            <a:ext cx="0" cy="3886200"/>
          </a:xfrm>
          <a:prstGeom prst="line">
            <a:avLst/>
          </a:prstGeom>
          <a:ln>
            <a:solidFill>
              <a:schemeClr val="tx1">
                <a:lumMod val="65000"/>
                <a:lumOff val="35000"/>
              </a:schemeClr>
            </a:solidFill>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4697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III</a:t>
            </a:r>
            <a:br>
              <a:rPr lang="en-US" dirty="0"/>
            </a:br>
            <a:r>
              <a:rPr lang="en-US" dirty="0"/>
              <a:t>Header &amp; Source — Source File [1/2]</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But that would not seem to leave much to put in the source file.</a:t>
            </a:r>
          </a:p>
          <a:p>
            <a:pPr marL="0" indent="0">
              <a:buNone/>
            </a:pPr>
            <a:r>
              <a:rPr lang="mr-IN" dirty="0">
                <a:solidFill>
                  <a:srgbClr val="FF0000"/>
                </a:solidFill>
                <a:ea typeface="Courier" charset="0"/>
                <a:cs typeface="Courier" charset="0"/>
              </a:rPr>
              <a:t>…</a:t>
            </a:r>
            <a:endParaRPr lang="en-US" i="1" dirty="0">
              <a:solidFill>
                <a:srgbClr val="FF0000"/>
              </a:solidFill>
              <a:ea typeface="Courier" charset="0"/>
              <a:cs typeface="Courier" charset="0"/>
            </a:endParaRPr>
          </a:p>
        </p:txBody>
      </p:sp>
    </p:spTree>
    <p:extLst>
      <p:ext uri="{BB962C8B-B14F-4D97-AF65-F5344CB8AC3E}">
        <p14:creationId xmlns:p14="http://schemas.microsoft.com/office/powerpoint/2010/main" val="971210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III</a:t>
            </a:r>
            <a:br>
              <a:rPr lang="en-US" dirty="0"/>
            </a:br>
            <a:r>
              <a:rPr lang="en-US" dirty="0"/>
              <a:t>Header &amp; Source — Source File [1/2]</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But that would not seem to leave much to put in the source file.</a:t>
            </a:r>
          </a:p>
          <a:p>
            <a:pPr marL="0" indent="0">
              <a:buNone/>
            </a:pPr>
            <a:r>
              <a:rPr lang="en-US" dirty="0">
                <a:ea typeface="Courier" charset="0"/>
                <a:cs typeface="Courier" charset="0"/>
              </a:rPr>
              <a:t>What actually goes in the source file are definitions of member functions. This works, because we can move the definition of a member function outside the class definition. Here is how we do it.</a:t>
            </a:r>
          </a:p>
          <a:p>
            <a:pPr marL="0" indent="0">
              <a:buNone/>
            </a:pPr>
            <a:r>
              <a:rPr lang="mr-IN" dirty="0">
                <a:solidFill>
                  <a:srgbClr val="FF0000"/>
                </a:solidFill>
                <a:ea typeface="Courier" charset="0"/>
                <a:cs typeface="Courier" charset="0"/>
              </a:rPr>
              <a:t>…</a:t>
            </a:r>
            <a:endParaRPr lang="en-US" i="1" dirty="0">
              <a:solidFill>
                <a:srgbClr val="FF0000"/>
              </a:solidFill>
              <a:ea typeface="Courier" charset="0"/>
              <a:cs typeface="Courier" charset="0"/>
            </a:endParaRPr>
          </a:p>
        </p:txBody>
      </p:sp>
    </p:spTree>
    <p:extLst>
      <p:ext uri="{BB962C8B-B14F-4D97-AF65-F5344CB8AC3E}">
        <p14:creationId xmlns:p14="http://schemas.microsoft.com/office/powerpoint/2010/main" val="1328223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III</a:t>
            </a:r>
            <a:br>
              <a:rPr lang="en-US" dirty="0"/>
            </a:br>
            <a:r>
              <a:rPr lang="en-US" dirty="0"/>
              <a:t>Header &amp; Source — Source File [1/2]</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That would not seem to leave much to put in the source file.</a:t>
            </a:r>
          </a:p>
          <a:p>
            <a:pPr marL="0" indent="0">
              <a:buNone/>
            </a:pPr>
            <a:r>
              <a:rPr lang="en-US" dirty="0">
                <a:ea typeface="Courier" charset="0"/>
                <a:cs typeface="Courier" charset="0"/>
              </a:rPr>
              <a:t>What actually goes in the source file are definitions of member functions. This works, because we can move the definition of a member function outside the class definition. Here is how we do it.</a:t>
            </a:r>
          </a:p>
          <a:p>
            <a:pPr marL="0" indent="0">
              <a:buNone/>
            </a:pPr>
            <a:r>
              <a:rPr lang="en-US" dirty="0">
                <a:ea typeface="Courier" charset="0"/>
                <a:cs typeface="Courier" charset="0"/>
              </a:rPr>
              <a:t>Inside the class definition (in the header file), have only a prototype of a member function.</a:t>
            </a:r>
          </a:p>
          <a:p>
            <a:pPr marL="0" indent="0">
              <a:buNone/>
            </a:pPr>
            <a:r>
              <a:rPr lang="en-US" dirty="0">
                <a:latin typeface="Courier" charset="0"/>
                <a:ea typeface="Courier" charset="0"/>
                <a:cs typeface="Courier" charset="0"/>
              </a:rPr>
              <a:t>void identify() </a:t>
            </a:r>
            <a:r>
              <a:rPr lang="en-US" dirty="0" err="1">
                <a:latin typeface="Courier" charset="0"/>
                <a:ea typeface="Courier" charset="0"/>
                <a:cs typeface="Courier" charset="0"/>
              </a:rPr>
              <a:t>const</a:t>
            </a:r>
            <a:r>
              <a:rPr lang="en-US" dirty="0">
                <a:latin typeface="Courier" charset="0"/>
                <a:ea typeface="Courier" charset="0"/>
                <a:cs typeface="Courier" charset="0"/>
              </a:rPr>
              <a:t>;  // Define in source file</a:t>
            </a:r>
          </a:p>
          <a:p>
            <a:pPr marL="0" indent="0">
              <a:buNone/>
            </a:pPr>
            <a:r>
              <a:rPr lang="en-US" i="1" dirty="0">
                <a:ea typeface="Courier" charset="0"/>
                <a:cs typeface="Courier" charset="0"/>
              </a:rPr>
              <a:t>Continued on next slide.</a:t>
            </a:r>
          </a:p>
        </p:txBody>
      </p:sp>
    </p:spTree>
    <p:extLst>
      <p:ext uri="{BB962C8B-B14F-4D97-AF65-F5344CB8AC3E}">
        <p14:creationId xmlns:p14="http://schemas.microsoft.com/office/powerpoint/2010/main" val="1189910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III</a:t>
            </a:r>
            <a:br>
              <a:rPr lang="en-US" dirty="0"/>
            </a:br>
            <a:r>
              <a:rPr lang="en-US" dirty="0"/>
              <a:t>Header &amp; Source — Source File [2/2]</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In the source file, we put the member function definition.</a:t>
            </a:r>
          </a:p>
          <a:p>
            <a:pPr marL="0" indent="0">
              <a:buNone/>
            </a:pPr>
            <a:r>
              <a:rPr lang="en-US" dirty="0">
                <a:ea typeface="Courier" charset="0"/>
                <a:cs typeface="Courier" charset="0"/>
              </a:rPr>
              <a:t>When we write this, we need to indicate that we are defining a class member function, not a global function. We do this by putting </a:t>
            </a:r>
            <a:r>
              <a:rPr lang="en-US" i="1" dirty="0">
                <a:ea typeface="Courier" charset="0"/>
                <a:cs typeface="Courier" charset="0"/>
              </a:rPr>
              <a:t>CLASSNAME</a:t>
            </a:r>
            <a:r>
              <a:rPr lang="en-US" dirty="0">
                <a:latin typeface="Courier" charset="0"/>
                <a:ea typeface="Courier" charset="0"/>
                <a:cs typeface="Courier" charset="0"/>
              </a:rPr>
              <a:t>::</a:t>
            </a:r>
            <a:r>
              <a:rPr lang="en-US" dirty="0">
                <a:ea typeface="Courier" charset="0"/>
                <a:cs typeface="Courier" charset="0"/>
              </a:rPr>
              <a:t> just before the name of the function</a:t>
            </a:r>
            <a:r>
              <a:rPr lang="en-US" dirty="0"/>
              <a:t>—with </a:t>
            </a:r>
            <a:r>
              <a:rPr lang="en-US" i="1" dirty="0"/>
              <a:t>CLASSNAME</a:t>
            </a:r>
            <a:r>
              <a:rPr lang="en-US" dirty="0"/>
              <a:t> replaced by the name of the class</a:t>
            </a:r>
            <a:r>
              <a:rPr lang="en-US" dirty="0">
                <a:ea typeface="Courier" charset="0"/>
                <a:cs typeface="Courier" charset="0"/>
              </a:rPr>
              <a:t>.</a:t>
            </a:r>
          </a:p>
          <a:p>
            <a:pPr marL="0" indent="0">
              <a:buNone/>
            </a:pPr>
            <a:r>
              <a:rPr lang="en-US" dirty="0">
                <a:latin typeface="Courier" charset="0"/>
                <a:ea typeface="Courier" charset="0"/>
                <a:cs typeface="Courier" charset="0"/>
              </a:rPr>
              <a:t>void Skink::identify() </a:t>
            </a:r>
            <a:r>
              <a:rPr lang="en-US" dirty="0" err="1">
                <a:latin typeface="Courier" charset="0"/>
                <a:ea typeface="Courier" charset="0"/>
                <a:cs typeface="Courier" charset="0"/>
              </a:rPr>
              <a:t>const</a:t>
            </a:r>
            <a:br>
              <a:rPr lang="en-US" dirty="0">
                <a:latin typeface="Courier" charset="0"/>
                <a:ea typeface="Courier" charset="0"/>
                <a:cs typeface="Courier" charset="0"/>
              </a:rPr>
            </a:b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cout</a:t>
            </a:r>
            <a:r>
              <a:rPr lang="en-US" dirty="0">
                <a:latin typeface="Courier" charset="0"/>
                <a:ea typeface="Courier" charset="0"/>
                <a:cs typeface="Courier" charset="0"/>
              </a:rPr>
              <a:t> &lt;&lt; "Skink #"</a:t>
            </a:r>
            <a:br>
              <a:rPr lang="en-US" dirty="0">
                <a:latin typeface="Courier" charset="0"/>
                <a:ea typeface="Courier" charset="0"/>
                <a:cs typeface="Courier" charset="0"/>
              </a:rPr>
            </a:br>
            <a:r>
              <a:rPr lang="en-US" dirty="0">
                <a:latin typeface="Courier" charset="0"/>
                <a:ea typeface="Courier" charset="0"/>
                <a:cs typeface="Courier" charset="0"/>
              </a:rPr>
              <a:t>              &lt;&lt; _</a:t>
            </a:r>
            <a:r>
              <a:rPr lang="en-US" dirty="0" err="1">
                <a:latin typeface="Courier" charset="0"/>
                <a:ea typeface="Courier" charset="0"/>
                <a:cs typeface="Courier" charset="0"/>
              </a:rPr>
              <a:t>sknum</a:t>
            </a:r>
            <a:br>
              <a:rPr lang="en-US" dirty="0">
                <a:latin typeface="Courier" charset="0"/>
                <a:ea typeface="Courier" charset="0"/>
                <a:cs typeface="Courier" charset="0"/>
              </a:rPr>
            </a:br>
            <a:r>
              <a:rPr lang="en-US" dirty="0">
                <a:latin typeface="Courier" charset="0"/>
                <a:ea typeface="Courier" charset="0"/>
                <a:cs typeface="Courier" charset="0"/>
              </a:rPr>
              <a:t>              &lt;&lt;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endl</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a:t>
            </a:r>
            <a:endParaRPr lang="en-US" i="1" dirty="0">
              <a:ea typeface="Courier" charset="0"/>
              <a:cs typeface="Courier" charset="0"/>
            </a:endParaRPr>
          </a:p>
        </p:txBody>
      </p:sp>
    </p:spTree>
    <p:extLst>
      <p:ext uri="{BB962C8B-B14F-4D97-AF65-F5344CB8AC3E}">
        <p14:creationId xmlns:p14="http://schemas.microsoft.com/office/powerpoint/2010/main" val="1977156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III</a:t>
            </a:r>
            <a:br>
              <a:rPr lang="en-US" dirty="0"/>
            </a:br>
            <a:r>
              <a:rPr lang="en-US" dirty="0"/>
              <a:t>Header &amp; Source — All Together [1/3]</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Which member functions should we define in the source file?</a:t>
            </a:r>
          </a:p>
          <a:p>
            <a:pPr marL="0" indent="0">
              <a:buNone/>
            </a:pPr>
            <a:r>
              <a:rPr lang="mr-IN" dirty="0">
                <a:solidFill>
                  <a:srgbClr val="FF0000"/>
                </a:solidFill>
                <a:ea typeface="Courier" charset="0"/>
                <a:cs typeface="Courier" charset="0"/>
              </a:rPr>
              <a:t>…</a:t>
            </a:r>
            <a:endParaRPr lang="en-US" dirty="0">
              <a:solidFill>
                <a:srgbClr val="FF0000"/>
              </a:solidFill>
              <a:ea typeface="Courier" charset="0"/>
              <a:cs typeface="Courier" charset="0"/>
            </a:endParaRPr>
          </a:p>
        </p:txBody>
      </p:sp>
    </p:spTree>
    <p:extLst>
      <p:ext uri="{BB962C8B-B14F-4D97-AF65-F5344CB8AC3E}">
        <p14:creationId xmlns:p14="http://schemas.microsoft.com/office/powerpoint/2010/main" val="40556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III</a:t>
            </a:r>
            <a:br>
              <a:rPr lang="en-US" dirty="0"/>
            </a:br>
            <a:r>
              <a:rPr lang="en-US" dirty="0"/>
              <a:t>Header &amp; Source — All Together [1/3]</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Which member functions should we define in the source file?</a:t>
            </a:r>
          </a:p>
          <a:p>
            <a:pPr marL="0" indent="0">
              <a:buNone/>
            </a:pPr>
            <a:r>
              <a:rPr lang="en-US" dirty="0">
                <a:ea typeface="Courier" charset="0"/>
                <a:cs typeface="Courier" charset="0"/>
              </a:rPr>
              <a:t>Opinions vary. Some suggest defining </a:t>
            </a:r>
            <a:r>
              <a:rPr lang="en-US" i="1" dirty="0">
                <a:ea typeface="Courier" charset="0"/>
                <a:cs typeface="Courier" charset="0"/>
              </a:rPr>
              <a:t>all</a:t>
            </a:r>
            <a:r>
              <a:rPr lang="en-US" dirty="0">
                <a:ea typeface="Courier" charset="0"/>
                <a:cs typeface="Courier" charset="0"/>
              </a:rPr>
              <a:t> member functions in the source file. Others suggest defining only longer or more complicated member functions in the source file.</a:t>
            </a:r>
          </a:p>
          <a:p>
            <a:pPr marL="0" indent="0">
              <a:buNone/>
            </a:pPr>
            <a:r>
              <a:rPr lang="mr-IN" dirty="0">
                <a:solidFill>
                  <a:srgbClr val="FF0000"/>
                </a:solidFill>
                <a:ea typeface="Courier" charset="0"/>
                <a:cs typeface="Courier" charset="0"/>
              </a:rPr>
              <a:t>…</a:t>
            </a:r>
            <a:endParaRPr lang="en-US" dirty="0">
              <a:solidFill>
                <a:srgbClr val="FF0000"/>
              </a:solidFill>
              <a:ea typeface="Courier" charset="0"/>
              <a:cs typeface="Courier" charset="0"/>
            </a:endParaRPr>
          </a:p>
        </p:txBody>
      </p:sp>
    </p:spTree>
    <p:extLst>
      <p:ext uri="{BB962C8B-B14F-4D97-AF65-F5344CB8AC3E}">
        <p14:creationId xmlns:p14="http://schemas.microsoft.com/office/powerpoint/2010/main" val="947654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III</a:t>
            </a:r>
            <a:br>
              <a:rPr lang="en-US" dirty="0"/>
            </a:br>
            <a:r>
              <a:rPr lang="en-US" dirty="0"/>
              <a:t>Header &amp; Source — All Together [1/3]</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Which member functions should we define in the source file?</a:t>
            </a:r>
          </a:p>
          <a:p>
            <a:pPr marL="0" indent="0">
              <a:buNone/>
            </a:pPr>
            <a:r>
              <a:rPr lang="en-US" dirty="0">
                <a:ea typeface="Courier" charset="0"/>
                <a:cs typeface="Courier" charset="0"/>
              </a:rPr>
              <a:t>Opinions vary. Some suggest defining </a:t>
            </a:r>
            <a:r>
              <a:rPr lang="en-US" i="1" dirty="0">
                <a:ea typeface="Courier" charset="0"/>
                <a:cs typeface="Courier" charset="0"/>
              </a:rPr>
              <a:t>all</a:t>
            </a:r>
            <a:r>
              <a:rPr lang="en-US" dirty="0">
                <a:ea typeface="Courier" charset="0"/>
                <a:cs typeface="Courier" charset="0"/>
              </a:rPr>
              <a:t> member functions in the source file. Others suggest defining only longer or more complicated member functions in the source file.</a:t>
            </a:r>
          </a:p>
          <a:p>
            <a:pPr marL="0" indent="0">
              <a:buNone/>
            </a:pPr>
            <a:r>
              <a:rPr lang="en-US" dirty="0">
                <a:ea typeface="Courier" charset="0"/>
                <a:cs typeface="Courier" charset="0"/>
              </a:rPr>
              <a:t>The next two slides show </a:t>
            </a:r>
            <a:r>
              <a:rPr lang="en-US" dirty="0" err="1">
                <a:latin typeface="Courier" charset="0"/>
                <a:ea typeface="Courier" charset="0"/>
                <a:cs typeface="Courier" charset="0"/>
              </a:rPr>
              <a:t>skink.hpp</a:t>
            </a:r>
            <a:r>
              <a:rPr lang="en-US" dirty="0">
                <a:ea typeface="Courier" charset="0"/>
                <a:cs typeface="Courier" charset="0"/>
              </a:rPr>
              <a:t> and </a:t>
            </a:r>
            <a:r>
              <a:rPr lang="en-US" dirty="0" err="1">
                <a:latin typeface="Courier" charset="0"/>
                <a:ea typeface="Courier" charset="0"/>
                <a:cs typeface="Courier" charset="0"/>
              </a:rPr>
              <a:t>skink.cpp</a:t>
            </a:r>
            <a:r>
              <a:rPr lang="en-US" dirty="0">
                <a:ea typeface="Courier" charset="0"/>
                <a:cs typeface="Courier" charset="0"/>
              </a:rPr>
              <a:t>, with the default constructor defined in the header file, and the other member functions defined in the source file.</a:t>
            </a:r>
          </a:p>
          <a:p>
            <a:pPr marL="0" indent="0">
              <a:buNone/>
            </a:pPr>
            <a:r>
              <a:rPr lang="mr-IN" dirty="0">
                <a:solidFill>
                  <a:srgbClr val="FF0000"/>
                </a:solidFill>
                <a:ea typeface="Courier" charset="0"/>
                <a:cs typeface="Courier" charset="0"/>
              </a:rPr>
              <a:t>…</a:t>
            </a:r>
            <a:endParaRPr lang="en-US" dirty="0">
              <a:solidFill>
                <a:srgbClr val="FF0000"/>
              </a:solidFill>
              <a:ea typeface="Courier" charset="0"/>
              <a:cs typeface="Courier" charset="0"/>
            </a:endParaRPr>
          </a:p>
        </p:txBody>
      </p:sp>
    </p:spTree>
    <p:extLst>
      <p:ext uri="{BB962C8B-B14F-4D97-AF65-F5344CB8AC3E}">
        <p14:creationId xmlns:p14="http://schemas.microsoft.com/office/powerpoint/2010/main" val="889548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III</a:t>
            </a:r>
            <a:br>
              <a:rPr lang="en-US" dirty="0"/>
            </a:br>
            <a:r>
              <a:rPr lang="en-US" dirty="0"/>
              <a:t>Header &amp; Source — All Together [1/3]</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Which member functions should we define in the source file?</a:t>
            </a:r>
          </a:p>
          <a:p>
            <a:pPr marL="0" indent="0">
              <a:buNone/>
            </a:pPr>
            <a:r>
              <a:rPr lang="en-US" dirty="0">
                <a:ea typeface="Courier" charset="0"/>
                <a:cs typeface="Courier" charset="0"/>
              </a:rPr>
              <a:t>Opinions vary. Some suggest defining </a:t>
            </a:r>
            <a:r>
              <a:rPr lang="en-US" i="1" dirty="0">
                <a:ea typeface="Courier" charset="0"/>
                <a:cs typeface="Courier" charset="0"/>
              </a:rPr>
              <a:t>all</a:t>
            </a:r>
            <a:r>
              <a:rPr lang="en-US" dirty="0">
                <a:ea typeface="Courier" charset="0"/>
                <a:cs typeface="Courier" charset="0"/>
              </a:rPr>
              <a:t> member functions in the source file. Others suggest defining only longer or more complicated member functions in the source file.</a:t>
            </a:r>
          </a:p>
          <a:p>
            <a:pPr marL="0" indent="0">
              <a:buNone/>
            </a:pPr>
            <a:r>
              <a:rPr lang="en-US" dirty="0">
                <a:ea typeface="Courier" charset="0"/>
                <a:cs typeface="Courier" charset="0"/>
              </a:rPr>
              <a:t>The next two slides show </a:t>
            </a:r>
            <a:r>
              <a:rPr lang="en-US" dirty="0" err="1">
                <a:latin typeface="Courier" charset="0"/>
                <a:ea typeface="Courier" charset="0"/>
                <a:cs typeface="Courier" charset="0"/>
              </a:rPr>
              <a:t>skink.hpp</a:t>
            </a:r>
            <a:r>
              <a:rPr lang="en-US" dirty="0">
                <a:ea typeface="Courier" charset="0"/>
                <a:cs typeface="Courier" charset="0"/>
              </a:rPr>
              <a:t> and </a:t>
            </a:r>
            <a:r>
              <a:rPr lang="en-US" dirty="0" err="1">
                <a:latin typeface="Courier" charset="0"/>
                <a:ea typeface="Courier" charset="0"/>
                <a:cs typeface="Courier" charset="0"/>
              </a:rPr>
              <a:t>skink.cpp</a:t>
            </a:r>
            <a:r>
              <a:rPr lang="en-US" dirty="0">
                <a:ea typeface="Courier" charset="0"/>
                <a:cs typeface="Courier" charset="0"/>
              </a:rPr>
              <a:t>, with the default constructor defined in the header file, and the other member functions defined in the source file.</a:t>
            </a:r>
          </a:p>
          <a:p>
            <a:pPr marL="0" indent="0">
              <a:buNone/>
            </a:pPr>
            <a:r>
              <a:rPr lang="en-US" dirty="0">
                <a:ea typeface="Courier" charset="0"/>
                <a:cs typeface="Courier" charset="0"/>
              </a:rPr>
              <a:t>I would prefer if these files contained some comments; however, these are left out due to lack of space.</a:t>
            </a:r>
          </a:p>
        </p:txBody>
      </p:sp>
    </p:spTree>
    <p:extLst>
      <p:ext uri="{BB962C8B-B14F-4D97-AF65-F5344CB8AC3E}">
        <p14:creationId xmlns:p14="http://schemas.microsoft.com/office/powerpoint/2010/main" val="463223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Classes II — Constructors [1/4]</a:t>
            </a:r>
          </a:p>
        </p:txBody>
      </p:sp>
      <p:sp>
        <p:nvSpPr>
          <p:cNvPr id="3" name="Content Placeholder 2"/>
          <p:cNvSpPr>
            <a:spLocks noGrp="1"/>
          </p:cNvSpPr>
          <p:nvPr>
            <p:ph idx="1"/>
          </p:nvPr>
        </p:nvSpPr>
        <p:spPr/>
        <p:txBody>
          <a:bodyPr/>
          <a:lstStyle/>
          <a:p>
            <a:pPr marL="0" indent="0">
              <a:buNone/>
            </a:pPr>
            <a:r>
              <a:rPr lang="en-US" dirty="0"/>
              <a:t>A </a:t>
            </a:r>
            <a:r>
              <a:rPr lang="en-US" b="1" dirty="0"/>
              <a:t>constructor</a:t>
            </a:r>
            <a:r>
              <a:rPr lang="en-US" dirty="0"/>
              <a:t> is a member function that is called when an object is created. Its job is to make the object fully usable.</a:t>
            </a:r>
          </a:p>
          <a:p>
            <a:pPr marL="0" indent="0">
              <a:buNone/>
            </a:pPr>
            <a:r>
              <a:rPr lang="mr-IN" dirty="0">
                <a:solidFill>
                  <a:srgbClr val="FF0000"/>
                </a:solidFill>
              </a:rPr>
              <a:t>…</a:t>
            </a:r>
            <a:endParaRPr lang="en-US" dirty="0">
              <a:solidFill>
                <a:srgbClr val="FF0000"/>
              </a:solidFill>
              <a:latin typeface="Courier" charset="0"/>
              <a:ea typeface="Courier" charset="0"/>
              <a:cs typeface="Courier" charset="0"/>
            </a:endParaRPr>
          </a:p>
        </p:txBody>
      </p:sp>
    </p:spTree>
    <p:extLst>
      <p:ext uri="{BB962C8B-B14F-4D97-AF65-F5344CB8AC3E}">
        <p14:creationId xmlns:p14="http://schemas.microsoft.com/office/powerpoint/2010/main" val="213337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III</a:t>
            </a:r>
            <a:br>
              <a:rPr lang="en-US" dirty="0"/>
            </a:br>
            <a:r>
              <a:rPr lang="en-US" dirty="0"/>
              <a:t>Header &amp; Source — All Together [2/3]</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Here is the final version of header file </a:t>
            </a:r>
            <a:r>
              <a:rPr lang="en-US" dirty="0" err="1">
                <a:latin typeface="Courier" charset="0"/>
                <a:ea typeface="Courier" charset="0"/>
                <a:cs typeface="Courier" charset="0"/>
              </a:rPr>
              <a:t>skink.hpp</a:t>
            </a:r>
            <a:r>
              <a:rPr lang="en-US" dirty="0">
                <a:ea typeface="Courier" charset="0"/>
                <a:cs typeface="Courier" charset="0"/>
              </a:rPr>
              <a:t>.</a:t>
            </a:r>
          </a:p>
          <a:p>
            <a:pPr marL="0" indent="0">
              <a:buNone/>
            </a:pPr>
            <a:r>
              <a:rPr lang="en-US" sz="1600" dirty="0">
                <a:latin typeface="Courier" charset="0"/>
                <a:ea typeface="Courier" charset="0"/>
                <a:cs typeface="Courier" charset="0"/>
              </a:rPr>
              <a:t>#</a:t>
            </a:r>
            <a:r>
              <a:rPr lang="en-US" sz="1600" dirty="0" err="1">
                <a:latin typeface="Courier" charset="0"/>
                <a:ea typeface="Courier" charset="0"/>
                <a:cs typeface="Courier" charset="0"/>
              </a:rPr>
              <a:t>ifndef</a:t>
            </a:r>
            <a:r>
              <a:rPr lang="en-US" sz="1600" dirty="0">
                <a:latin typeface="Courier" charset="0"/>
                <a:ea typeface="Courier" charset="0"/>
                <a:cs typeface="Courier" charset="0"/>
              </a:rPr>
              <a:t> SKINK_HPP</a:t>
            </a:r>
            <a:br>
              <a:rPr lang="en-US" sz="1600" dirty="0">
                <a:latin typeface="Courier" charset="0"/>
                <a:ea typeface="Courier" charset="0"/>
                <a:cs typeface="Courier" charset="0"/>
              </a:rPr>
            </a:br>
            <a:r>
              <a:rPr lang="en-US" sz="1600" dirty="0">
                <a:latin typeface="Courier" charset="0"/>
                <a:ea typeface="Courier" charset="0"/>
                <a:cs typeface="Courier" charset="0"/>
              </a:rPr>
              <a:t>#define SKINK_HPP</a:t>
            </a:r>
            <a:br>
              <a:rPr lang="en-US" sz="1600" dirty="0">
                <a:latin typeface="Courier" charset="0"/>
                <a:ea typeface="Courier" charset="0"/>
                <a:cs typeface="Courier" charset="0"/>
              </a:rPr>
            </a:br>
            <a:br>
              <a:rPr lang="en-US" sz="1600" dirty="0">
                <a:latin typeface="Courier" charset="0"/>
                <a:ea typeface="Courier" charset="0"/>
                <a:cs typeface="Courier" charset="0"/>
              </a:rPr>
            </a:br>
            <a:r>
              <a:rPr lang="en-US" sz="1600" dirty="0">
                <a:latin typeface="Courier" charset="0"/>
                <a:ea typeface="Courier" charset="0"/>
                <a:cs typeface="Courier" charset="0"/>
              </a:rPr>
              <a:t>class Skink {</a:t>
            </a:r>
            <a:br>
              <a:rPr lang="en-US" sz="1600" dirty="0">
                <a:latin typeface="Courier" charset="0"/>
                <a:ea typeface="Courier" charset="0"/>
                <a:cs typeface="Courier" charset="0"/>
              </a:rPr>
            </a:br>
            <a:r>
              <a:rPr lang="en-US" sz="1600" dirty="0">
                <a:latin typeface="Courier" charset="0"/>
                <a:ea typeface="Courier" charset="0"/>
                <a:cs typeface="Courier" charset="0"/>
              </a:rPr>
              <a:t>public:</a:t>
            </a:r>
            <a:br>
              <a:rPr lang="en-US" sz="1600" dirty="0">
                <a:latin typeface="Courier" charset="0"/>
                <a:ea typeface="Courier" charset="0"/>
                <a:cs typeface="Courier" charset="0"/>
              </a:rPr>
            </a:br>
            <a:br>
              <a:rPr lang="en-US" sz="1600" dirty="0">
                <a:latin typeface="Courier" charset="0"/>
                <a:ea typeface="Courier" charset="0"/>
                <a:cs typeface="Courier" charset="0"/>
              </a:rPr>
            </a:br>
            <a:r>
              <a:rPr lang="en-US" sz="1600" dirty="0">
                <a:latin typeface="Courier" charset="0"/>
                <a:ea typeface="Courier" charset="0"/>
                <a:cs typeface="Courier" charset="0"/>
              </a:rPr>
              <a:t>    Skink()</a:t>
            </a:r>
            <a:br>
              <a:rPr lang="en-US" sz="1600" dirty="0">
                <a:latin typeface="Courier" charset="0"/>
                <a:ea typeface="Courier" charset="0"/>
                <a:cs typeface="Courier" charset="0"/>
              </a:rPr>
            </a:br>
            <a:r>
              <a:rPr lang="en-US" sz="1600" dirty="0">
                <a:latin typeface="Courier" charset="0"/>
                <a:ea typeface="Courier" charset="0"/>
                <a:cs typeface="Courier" charset="0"/>
              </a:rPr>
              <a:t>    {</a:t>
            </a:r>
            <a:br>
              <a:rPr lang="en-US" sz="1600" dirty="0">
                <a:latin typeface="Courier" charset="0"/>
                <a:ea typeface="Courier" charset="0"/>
                <a:cs typeface="Courier" charset="0"/>
              </a:rPr>
            </a:br>
            <a:r>
              <a:rPr lang="en-US" sz="1600" dirty="0">
                <a:latin typeface="Courier" charset="0"/>
                <a:ea typeface="Courier" charset="0"/>
                <a:cs typeface="Courier" charset="0"/>
              </a:rPr>
              <a:t>        _</a:t>
            </a:r>
            <a:r>
              <a:rPr lang="en-US" sz="1600" dirty="0" err="1">
                <a:latin typeface="Courier" charset="0"/>
                <a:ea typeface="Courier" charset="0"/>
                <a:cs typeface="Courier" charset="0"/>
              </a:rPr>
              <a:t>sknum</a:t>
            </a:r>
            <a:r>
              <a:rPr lang="en-US" sz="1600" dirty="0">
                <a:latin typeface="Courier" charset="0"/>
                <a:ea typeface="Courier" charset="0"/>
                <a:cs typeface="Courier" charset="0"/>
              </a:rPr>
              <a:t> = 7;</a:t>
            </a:r>
            <a:br>
              <a:rPr lang="en-US" sz="1600" dirty="0">
                <a:latin typeface="Courier" charset="0"/>
                <a:ea typeface="Courier" charset="0"/>
                <a:cs typeface="Courier" charset="0"/>
              </a:rPr>
            </a:br>
            <a:r>
              <a:rPr lang="en-US" sz="1600" dirty="0">
                <a:latin typeface="Courier" charset="0"/>
                <a:ea typeface="Courier" charset="0"/>
                <a:cs typeface="Courier" charset="0"/>
              </a:rPr>
              <a:t>    }</a:t>
            </a:r>
            <a:br>
              <a:rPr lang="en-US" sz="1600" dirty="0">
                <a:latin typeface="Courier" charset="0"/>
                <a:ea typeface="Courier" charset="0"/>
                <a:cs typeface="Courier" charset="0"/>
              </a:rPr>
            </a:br>
            <a:br>
              <a:rPr lang="en-US" sz="1600" dirty="0">
                <a:latin typeface="Courier" charset="0"/>
                <a:ea typeface="Courier" charset="0"/>
                <a:cs typeface="Courier" charset="0"/>
              </a:rPr>
            </a:br>
            <a:r>
              <a:rPr lang="en-US" sz="1600" dirty="0">
                <a:latin typeface="Courier" charset="0"/>
                <a:ea typeface="Courier" charset="0"/>
                <a:cs typeface="Courier" charset="0"/>
              </a:rPr>
              <a:t>    Skink(</a:t>
            </a:r>
            <a:r>
              <a:rPr lang="en-US" sz="1600" dirty="0" err="1">
                <a:latin typeface="Courier" charset="0"/>
                <a:ea typeface="Courier" charset="0"/>
                <a:cs typeface="Courier" charset="0"/>
              </a:rPr>
              <a:t>int</a:t>
            </a:r>
            <a:r>
              <a:rPr lang="en-US" sz="1600" dirty="0">
                <a:latin typeface="Courier" charset="0"/>
                <a:ea typeface="Courier" charset="0"/>
                <a:cs typeface="Courier" charset="0"/>
              </a:rPr>
              <a:t> </a:t>
            </a:r>
            <a:r>
              <a:rPr lang="en-US" sz="1600" dirty="0" err="1">
                <a:latin typeface="Courier" charset="0"/>
                <a:ea typeface="Courier" charset="0"/>
                <a:cs typeface="Courier" charset="0"/>
              </a:rPr>
              <a:t>sknum</a:t>
            </a:r>
            <a:r>
              <a:rPr lang="en-US" sz="1600" dirty="0">
                <a:latin typeface="Courier" charset="0"/>
                <a:ea typeface="Courier" charset="0"/>
                <a:cs typeface="Courier" charset="0"/>
              </a:rPr>
              <a:t>);</a:t>
            </a:r>
            <a:br>
              <a:rPr lang="en-US" sz="1600" dirty="0">
                <a:latin typeface="Courier" charset="0"/>
                <a:ea typeface="Courier" charset="0"/>
                <a:cs typeface="Courier" charset="0"/>
              </a:rPr>
            </a:br>
            <a:br>
              <a:rPr lang="en-US" sz="1600" dirty="0">
                <a:latin typeface="Courier" charset="0"/>
                <a:ea typeface="Courier" charset="0"/>
                <a:cs typeface="Courier" charset="0"/>
              </a:rPr>
            </a:br>
            <a:r>
              <a:rPr lang="en-US" sz="1600" dirty="0">
                <a:latin typeface="Courier" charset="0"/>
                <a:ea typeface="Courier" charset="0"/>
                <a:cs typeface="Courier" charset="0"/>
              </a:rPr>
              <a:t>    void identify() </a:t>
            </a:r>
            <a:r>
              <a:rPr lang="en-US" sz="1600" dirty="0" err="1">
                <a:latin typeface="Courier" charset="0"/>
                <a:ea typeface="Courier" charset="0"/>
                <a:cs typeface="Courier" charset="0"/>
              </a:rPr>
              <a:t>const</a:t>
            </a:r>
            <a:r>
              <a:rPr lang="en-US" sz="1600" dirty="0">
                <a:latin typeface="Courier" charset="0"/>
                <a:ea typeface="Courier" charset="0"/>
                <a:cs typeface="Courier" charset="0"/>
              </a:rPr>
              <a:t>;</a:t>
            </a:r>
          </a:p>
          <a:p>
            <a:pPr marL="0" indent="0">
              <a:buNone/>
            </a:pPr>
            <a:br>
              <a:rPr lang="en-US" sz="1600" dirty="0">
                <a:latin typeface="Courier" charset="0"/>
                <a:ea typeface="Courier" charset="0"/>
                <a:cs typeface="Courier" charset="0"/>
              </a:rPr>
            </a:br>
            <a:br>
              <a:rPr lang="en-US" sz="1600" dirty="0">
                <a:latin typeface="Courier" charset="0"/>
                <a:ea typeface="Courier" charset="0"/>
                <a:cs typeface="Courier" charset="0"/>
              </a:rPr>
            </a:br>
            <a:r>
              <a:rPr lang="en-US" sz="1600" dirty="0">
                <a:latin typeface="Courier" charset="0"/>
                <a:ea typeface="Courier" charset="0"/>
                <a:cs typeface="Courier" charset="0"/>
              </a:rPr>
              <a:t>    </a:t>
            </a:r>
            <a:br>
              <a:rPr lang="en-US" sz="1600" dirty="0">
                <a:latin typeface="Courier" charset="0"/>
                <a:ea typeface="Courier" charset="0"/>
                <a:cs typeface="Courier" charset="0"/>
              </a:rPr>
            </a:br>
            <a:br>
              <a:rPr lang="en-US" sz="1600" dirty="0">
                <a:latin typeface="Courier" charset="0"/>
                <a:ea typeface="Courier" charset="0"/>
                <a:cs typeface="Courier" charset="0"/>
              </a:rPr>
            </a:br>
            <a:endParaRPr lang="en-US" sz="1600" dirty="0">
              <a:latin typeface="Courier" charset="0"/>
              <a:ea typeface="Courier" charset="0"/>
              <a:cs typeface="Courier" charset="0"/>
            </a:endParaRPr>
          </a:p>
        </p:txBody>
      </p:sp>
      <p:sp>
        <p:nvSpPr>
          <p:cNvPr id="4" name="Content Placeholder 2"/>
          <p:cNvSpPr txBox="1">
            <a:spLocks/>
          </p:cNvSpPr>
          <p:nvPr/>
        </p:nvSpPr>
        <p:spPr>
          <a:xfrm>
            <a:off x="4343400" y="1600200"/>
            <a:ext cx="4114800" cy="4724400"/>
          </a:xfrm>
          <a:prstGeom prst="rect">
            <a:avLst/>
          </a:prstGeom>
        </p:spPr>
        <p:txBody>
          <a:bodyPr vert="horz" lIns="91440" tIns="45720" rIns="91440" bIns="45720" rtlCol="0">
            <a:no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marL="0" indent="0">
              <a:buNone/>
            </a:pPr>
            <a:endParaRPr lang="en-US" dirty="0">
              <a:ea typeface="Courier" charset="0"/>
              <a:cs typeface="Courier" charset="0"/>
            </a:endParaRPr>
          </a:p>
          <a:p>
            <a:pPr marL="0" indent="0">
              <a:buNone/>
            </a:pPr>
            <a:r>
              <a:rPr lang="en-US" sz="1600" dirty="0">
                <a:latin typeface="Courier" charset="0"/>
                <a:ea typeface="Courier" charset="0"/>
                <a:cs typeface="Courier" charset="0"/>
              </a:rPr>
              <a:t>private:</a:t>
            </a:r>
            <a:br>
              <a:rPr lang="en-US" sz="1600" dirty="0">
                <a:latin typeface="Courier" charset="0"/>
                <a:ea typeface="Courier" charset="0"/>
                <a:cs typeface="Courier" charset="0"/>
              </a:rPr>
            </a:br>
            <a:br>
              <a:rPr lang="en-US" sz="1600" dirty="0">
                <a:latin typeface="Courier" charset="0"/>
                <a:ea typeface="Courier" charset="0"/>
                <a:cs typeface="Courier" charset="0"/>
              </a:rPr>
            </a:br>
            <a:r>
              <a:rPr lang="en-US" sz="1600" dirty="0">
                <a:latin typeface="Courier" charset="0"/>
                <a:ea typeface="Courier" charset="0"/>
                <a:cs typeface="Courier" charset="0"/>
              </a:rPr>
              <a:t>    </a:t>
            </a:r>
            <a:r>
              <a:rPr lang="en-US" sz="1600" dirty="0" err="1">
                <a:latin typeface="Courier" charset="0"/>
                <a:ea typeface="Courier" charset="0"/>
                <a:cs typeface="Courier" charset="0"/>
              </a:rPr>
              <a:t>int</a:t>
            </a:r>
            <a:r>
              <a:rPr lang="en-US" sz="1600" dirty="0">
                <a:latin typeface="Courier" charset="0"/>
                <a:ea typeface="Courier" charset="0"/>
                <a:cs typeface="Courier" charset="0"/>
              </a:rPr>
              <a:t> _</a:t>
            </a:r>
            <a:r>
              <a:rPr lang="en-US" sz="1600" dirty="0" err="1">
                <a:latin typeface="Courier" charset="0"/>
                <a:ea typeface="Courier" charset="0"/>
                <a:cs typeface="Courier" charset="0"/>
              </a:rPr>
              <a:t>sknum</a:t>
            </a:r>
            <a:r>
              <a:rPr lang="en-US" sz="1600" dirty="0">
                <a:latin typeface="Courier" charset="0"/>
                <a:ea typeface="Courier" charset="0"/>
                <a:cs typeface="Courier" charset="0"/>
              </a:rPr>
              <a:t>;</a:t>
            </a:r>
            <a:br>
              <a:rPr lang="en-US" sz="1600" dirty="0">
                <a:latin typeface="Courier" charset="0"/>
                <a:ea typeface="Courier" charset="0"/>
                <a:cs typeface="Courier" charset="0"/>
              </a:rPr>
            </a:br>
            <a:r>
              <a:rPr lang="en-US" sz="1600" dirty="0">
                <a:latin typeface="Courier" charset="0"/>
                <a:ea typeface="Courier" charset="0"/>
                <a:cs typeface="Courier" charset="0"/>
              </a:rPr>
              <a:t>};</a:t>
            </a:r>
            <a:br>
              <a:rPr lang="en-US" sz="1600" dirty="0">
                <a:latin typeface="Courier" charset="0"/>
                <a:ea typeface="Courier" charset="0"/>
                <a:cs typeface="Courier" charset="0"/>
              </a:rPr>
            </a:br>
            <a:br>
              <a:rPr lang="en-US" sz="1600" dirty="0">
                <a:latin typeface="Courier" charset="0"/>
                <a:ea typeface="Courier" charset="0"/>
                <a:cs typeface="Courier" charset="0"/>
              </a:rPr>
            </a:br>
            <a:r>
              <a:rPr lang="en-US" sz="1600" dirty="0">
                <a:latin typeface="Courier" charset="0"/>
                <a:ea typeface="Courier" charset="0"/>
                <a:cs typeface="Courier" charset="0"/>
              </a:rPr>
              <a:t>#endif  //#</a:t>
            </a:r>
            <a:r>
              <a:rPr lang="en-US" sz="1600" dirty="0" err="1">
                <a:latin typeface="Courier" charset="0"/>
                <a:ea typeface="Courier" charset="0"/>
                <a:cs typeface="Courier" charset="0"/>
              </a:rPr>
              <a:t>ifndef</a:t>
            </a:r>
            <a:r>
              <a:rPr lang="en-US" sz="1600" dirty="0">
                <a:latin typeface="Courier" charset="0"/>
                <a:ea typeface="Courier" charset="0"/>
                <a:cs typeface="Courier" charset="0"/>
              </a:rPr>
              <a:t> SKINK_HPP</a:t>
            </a:r>
          </a:p>
        </p:txBody>
      </p:sp>
      <p:cxnSp>
        <p:nvCxnSpPr>
          <p:cNvPr id="5" name="Straight Connector 4"/>
          <p:cNvCxnSpPr/>
          <p:nvPr/>
        </p:nvCxnSpPr>
        <p:spPr>
          <a:xfrm flipV="1">
            <a:off x="4038600" y="2362200"/>
            <a:ext cx="0" cy="3886200"/>
          </a:xfrm>
          <a:prstGeom prst="line">
            <a:avLst/>
          </a:prstGeom>
          <a:ln>
            <a:solidFill>
              <a:schemeClr val="tx1">
                <a:lumMod val="65000"/>
                <a:lumOff val="35000"/>
              </a:schemeClr>
            </a:solidFill>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695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III</a:t>
            </a:r>
            <a:br>
              <a:rPr lang="en-US" dirty="0"/>
            </a:br>
            <a:r>
              <a:rPr lang="en-US" dirty="0"/>
              <a:t>Header &amp; Source — All Together [3/3]</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Here is the final version of source file </a:t>
            </a:r>
            <a:r>
              <a:rPr lang="en-US" dirty="0" err="1">
                <a:latin typeface="Courier" charset="0"/>
                <a:ea typeface="Courier" charset="0"/>
                <a:cs typeface="Courier" charset="0"/>
              </a:rPr>
              <a:t>skink.cpp</a:t>
            </a:r>
            <a:r>
              <a:rPr lang="en-US" dirty="0">
                <a:ea typeface="Courier" charset="0"/>
                <a:cs typeface="Courier" charset="0"/>
              </a:rPr>
              <a:t>.</a:t>
            </a:r>
          </a:p>
          <a:p>
            <a:pPr marL="0" indent="0">
              <a:buNone/>
            </a:pPr>
            <a:r>
              <a:rPr lang="en-US" sz="1600" dirty="0">
                <a:latin typeface="Courier" charset="0"/>
                <a:ea typeface="Courier" charset="0"/>
                <a:cs typeface="Courier" charset="0"/>
              </a:rPr>
              <a:t>#include "</a:t>
            </a:r>
            <a:r>
              <a:rPr lang="en-US" sz="1600" dirty="0" err="1">
                <a:latin typeface="Courier" charset="0"/>
                <a:ea typeface="Courier" charset="0"/>
                <a:cs typeface="Courier" charset="0"/>
              </a:rPr>
              <a:t>skink.hpp</a:t>
            </a:r>
            <a:r>
              <a:rPr lang="en-US" sz="1600" dirty="0">
                <a:latin typeface="Courier" charset="0"/>
                <a:ea typeface="Courier" charset="0"/>
                <a:cs typeface="Courier" charset="0"/>
              </a:rPr>
              <a:t>"</a:t>
            </a:r>
            <a:br>
              <a:rPr lang="en-US" sz="1600" dirty="0">
                <a:latin typeface="Courier" charset="0"/>
                <a:ea typeface="Courier" charset="0"/>
                <a:cs typeface="Courier" charset="0"/>
              </a:rPr>
            </a:br>
            <a:r>
              <a:rPr lang="en-US" sz="1600" dirty="0">
                <a:latin typeface="Courier" charset="0"/>
                <a:ea typeface="Courier" charset="0"/>
                <a:cs typeface="Courier" charset="0"/>
              </a:rPr>
              <a:t>#include &lt;iostream&gt;</a:t>
            </a:r>
            <a:br>
              <a:rPr lang="en-US" sz="1600" dirty="0">
                <a:latin typeface="Courier" charset="0"/>
                <a:ea typeface="Courier" charset="0"/>
                <a:cs typeface="Courier" charset="0"/>
              </a:rPr>
            </a:br>
            <a:r>
              <a:rPr lang="en-US" sz="1600" dirty="0">
                <a:latin typeface="Courier" charset="0"/>
                <a:ea typeface="Courier" charset="0"/>
                <a:cs typeface="Courier" charset="0"/>
              </a:rPr>
              <a:t>using </a:t>
            </a:r>
            <a:r>
              <a:rPr lang="en-US" sz="1600" dirty="0" err="1">
                <a:latin typeface="Courier" charset="0"/>
                <a:ea typeface="Courier" charset="0"/>
                <a:cs typeface="Courier" charset="0"/>
              </a:rPr>
              <a:t>std</a:t>
            </a:r>
            <a:r>
              <a:rPr lang="en-US" sz="1600" dirty="0">
                <a:latin typeface="Courier" charset="0"/>
                <a:ea typeface="Courier" charset="0"/>
                <a:cs typeface="Courier" charset="0"/>
              </a:rPr>
              <a:t>::</a:t>
            </a:r>
            <a:r>
              <a:rPr lang="en-US" sz="1600" dirty="0" err="1">
                <a:latin typeface="Courier" charset="0"/>
                <a:ea typeface="Courier" charset="0"/>
                <a:cs typeface="Courier" charset="0"/>
              </a:rPr>
              <a:t>cout</a:t>
            </a:r>
            <a:r>
              <a:rPr lang="en-US" sz="1600" dirty="0">
                <a:latin typeface="Courier" charset="0"/>
                <a:ea typeface="Courier" charset="0"/>
                <a:cs typeface="Courier" charset="0"/>
              </a:rPr>
              <a:t>;</a:t>
            </a:r>
            <a:br>
              <a:rPr lang="en-US" sz="1600" dirty="0">
                <a:latin typeface="Courier" charset="0"/>
                <a:ea typeface="Courier" charset="0"/>
                <a:cs typeface="Courier" charset="0"/>
              </a:rPr>
            </a:br>
            <a:r>
              <a:rPr lang="en-US" sz="1600" dirty="0">
                <a:latin typeface="Courier" charset="0"/>
                <a:ea typeface="Courier" charset="0"/>
                <a:cs typeface="Courier" charset="0"/>
              </a:rPr>
              <a:t>using </a:t>
            </a:r>
            <a:r>
              <a:rPr lang="en-US" sz="1600" dirty="0" err="1">
                <a:latin typeface="Courier" charset="0"/>
                <a:ea typeface="Courier" charset="0"/>
                <a:cs typeface="Courier" charset="0"/>
              </a:rPr>
              <a:t>std</a:t>
            </a:r>
            <a:r>
              <a:rPr lang="en-US" sz="1600" dirty="0">
                <a:latin typeface="Courier" charset="0"/>
                <a:ea typeface="Courier" charset="0"/>
                <a:cs typeface="Courier" charset="0"/>
              </a:rPr>
              <a:t>::</a:t>
            </a:r>
            <a:r>
              <a:rPr lang="en-US" sz="1600" dirty="0" err="1">
                <a:latin typeface="Courier" charset="0"/>
                <a:ea typeface="Courier" charset="0"/>
                <a:cs typeface="Courier" charset="0"/>
              </a:rPr>
              <a:t>endl</a:t>
            </a:r>
            <a:r>
              <a:rPr lang="en-US" sz="1600" dirty="0">
                <a:latin typeface="Courier" charset="0"/>
                <a:ea typeface="Courier" charset="0"/>
                <a:cs typeface="Courier" charset="0"/>
              </a:rPr>
              <a:t>;</a:t>
            </a:r>
            <a:br>
              <a:rPr lang="en-US" sz="1600" dirty="0">
                <a:latin typeface="Courier" charset="0"/>
                <a:ea typeface="Courier" charset="0"/>
                <a:cs typeface="Courier" charset="0"/>
              </a:rPr>
            </a:br>
            <a:br>
              <a:rPr lang="en-US" sz="1600" dirty="0">
                <a:latin typeface="Courier" charset="0"/>
                <a:ea typeface="Courier" charset="0"/>
                <a:cs typeface="Courier" charset="0"/>
              </a:rPr>
            </a:br>
            <a:r>
              <a:rPr lang="en-US" sz="1600" dirty="0">
                <a:latin typeface="Courier" charset="0"/>
                <a:ea typeface="Courier" charset="0"/>
                <a:cs typeface="Courier" charset="0"/>
              </a:rPr>
              <a:t>Skink::Skink(</a:t>
            </a:r>
            <a:r>
              <a:rPr lang="en-US" sz="1600" dirty="0" err="1">
                <a:latin typeface="Courier" charset="0"/>
                <a:ea typeface="Courier" charset="0"/>
                <a:cs typeface="Courier" charset="0"/>
              </a:rPr>
              <a:t>int</a:t>
            </a:r>
            <a:r>
              <a:rPr lang="en-US" sz="1600" dirty="0">
                <a:latin typeface="Courier" charset="0"/>
                <a:ea typeface="Courier" charset="0"/>
                <a:cs typeface="Courier" charset="0"/>
              </a:rPr>
              <a:t> </a:t>
            </a:r>
            <a:r>
              <a:rPr lang="en-US" sz="1600" dirty="0" err="1">
                <a:latin typeface="Courier" charset="0"/>
                <a:ea typeface="Courier" charset="0"/>
                <a:cs typeface="Courier" charset="0"/>
              </a:rPr>
              <a:t>sknum</a:t>
            </a:r>
            <a:r>
              <a:rPr lang="en-US" sz="1600" dirty="0">
                <a:latin typeface="Courier" charset="0"/>
                <a:ea typeface="Courier" charset="0"/>
                <a:cs typeface="Courier" charset="0"/>
              </a:rPr>
              <a:t>)</a:t>
            </a:r>
            <a:br>
              <a:rPr lang="en-US" sz="1600" dirty="0">
                <a:latin typeface="Courier" charset="0"/>
                <a:ea typeface="Courier" charset="0"/>
                <a:cs typeface="Courier" charset="0"/>
              </a:rPr>
            </a:br>
            <a:r>
              <a:rPr lang="en-US" sz="1600" dirty="0">
                <a:latin typeface="Courier" charset="0"/>
                <a:ea typeface="Courier" charset="0"/>
                <a:cs typeface="Courier" charset="0"/>
              </a:rPr>
              <a:t>{</a:t>
            </a:r>
            <a:br>
              <a:rPr lang="en-US" sz="1600" dirty="0">
                <a:latin typeface="Courier" charset="0"/>
                <a:ea typeface="Courier" charset="0"/>
                <a:cs typeface="Courier" charset="0"/>
              </a:rPr>
            </a:br>
            <a:r>
              <a:rPr lang="en-US" sz="1600" dirty="0">
                <a:latin typeface="Courier" charset="0"/>
                <a:ea typeface="Courier" charset="0"/>
                <a:cs typeface="Courier" charset="0"/>
              </a:rPr>
              <a:t>    _</a:t>
            </a:r>
            <a:r>
              <a:rPr lang="en-US" sz="1600" dirty="0" err="1">
                <a:latin typeface="Courier" charset="0"/>
                <a:ea typeface="Courier" charset="0"/>
                <a:cs typeface="Courier" charset="0"/>
              </a:rPr>
              <a:t>sknum</a:t>
            </a:r>
            <a:r>
              <a:rPr lang="en-US" sz="1600" dirty="0">
                <a:latin typeface="Courier" charset="0"/>
                <a:ea typeface="Courier" charset="0"/>
                <a:cs typeface="Courier" charset="0"/>
              </a:rPr>
              <a:t> = </a:t>
            </a:r>
            <a:r>
              <a:rPr lang="en-US" sz="1600" dirty="0" err="1">
                <a:latin typeface="Courier" charset="0"/>
                <a:ea typeface="Courier" charset="0"/>
                <a:cs typeface="Courier" charset="0"/>
              </a:rPr>
              <a:t>sknum</a:t>
            </a:r>
            <a:r>
              <a:rPr lang="en-US" sz="1600" dirty="0">
                <a:latin typeface="Courier" charset="0"/>
                <a:ea typeface="Courier" charset="0"/>
                <a:cs typeface="Courier" charset="0"/>
              </a:rPr>
              <a:t>;</a:t>
            </a:r>
            <a:br>
              <a:rPr lang="en-US" sz="1600" dirty="0">
                <a:latin typeface="Courier" charset="0"/>
                <a:ea typeface="Courier" charset="0"/>
                <a:cs typeface="Courier" charset="0"/>
              </a:rPr>
            </a:br>
            <a:r>
              <a:rPr lang="en-US" sz="1600" dirty="0">
                <a:latin typeface="Courier" charset="0"/>
                <a:ea typeface="Courier" charset="0"/>
                <a:cs typeface="Courier" charset="0"/>
              </a:rPr>
              <a:t>}</a:t>
            </a:r>
            <a:br>
              <a:rPr lang="en-US" sz="1600" dirty="0">
                <a:latin typeface="Courier" charset="0"/>
                <a:ea typeface="Courier" charset="0"/>
                <a:cs typeface="Courier" charset="0"/>
              </a:rPr>
            </a:br>
            <a:br>
              <a:rPr lang="en-US" sz="1600" dirty="0">
                <a:latin typeface="Courier" charset="0"/>
                <a:ea typeface="Courier" charset="0"/>
                <a:cs typeface="Courier" charset="0"/>
              </a:rPr>
            </a:br>
            <a:r>
              <a:rPr lang="en-US" sz="1600" dirty="0">
                <a:latin typeface="Courier" charset="0"/>
                <a:ea typeface="Courier" charset="0"/>
                <a:cs typeface="Courier" charset="0"/>
              </a:rPr>
              <a:t>void Skink::identify() </a:t>
            </a:r>
            <a:r>
              <a:rPr lang="en-US" sz="1600" dirty="0" err="1">
                <a:latin typeface="Courier" charset="0"/>
                <a:ea typeface="Courier" charset="0"/>
                <a:cs typeface="Courier" charset="0"/>
              </a:rPr>
              <a:t>const</a:t>
            </a:r>
            <a:br>
              <a:rPr lang="en-US" sz="1600" dirty="0">
                <a:latin typeface="Courier" charset="0"/>
                <a:ea typeface="Courier" charset="0"/>
                <a:cs typeface="Courier" charset="0"/>
              </a:rPr>
            </a:br>
            <a:r>
              <a:rPr lang="en-US" sz="1600" dirty="0">
                <a:latin typeface="Courier" charset="0"/>
                <a:ea typeface="Courier" charset="0"/>
                <a:cs typeface="Courier" charset="0"/>
              </a:rPr>
              <a:t>{</a:t>
            </a:r>
            <a:br>
              <a:rPr lang="en-US" sz="1600" dirty="0">
                <a:latin typeface="Courier" charset="0"/>
                <a:ea typeface="Courier" charset="0"/>
                <a:cs typeface="Courier" charset="0"/>
              </a:rPr>
            </a:br>
            <a:r>
              <a:rPr lang="en-US" sz="1600" dirty="0">
                <a:latin typeface="Courier" charset="0"/>
                <a:ea typeface="Courier" charset="0"/>
                <a:cs typeface="Courier" charset="0"/>
              </a:rPr>
              <a:t>    </a:t>
            </a:r>
            <a:r>
              <a:rPr lang="en-US" sz="1600" dirty="0" err="1">
                <a:latin typeface="Courier" charset="0"/>
                <a:ea typeface="Courier" charset="0"/>
                <a:cs typeface="Courier" charset="0"/>
              </a:rPr>
              <a:t>cout</a:t>
            </a:r>
            <a:r>
              <a:rPr lang="en-US" sz="1600" dirty="0">
                <a:latin typeface="Courier" charset="0"/>
                <a:ea typeface="Courier" charset="0"/>
                <a:cs typeface="Courier" charset="0"/>
              </a:rPr>
              <a:t> &lt;&lt; "Skink #”</a:t>
            </a:r>
            <a:br>
              <a:rPr lang="en-US" sz="1600" dirty="0">
                <a:latin typeface="Courier" charset="0"/>
                <a:ea typeface="Courier" charset="0"/>
                <a:cs typeface="Courier" charset="0"/>
              </a:rPr>
            </a:br>
            <a:r>
              <a:rPr lang="en-US" sz="1600" dirty="0">
                <a:latin typeface="Courier" charset="0"/>
                <a:ea typeface="Courier" charset="0"/>
                <a:cs typeface="Courier" charset="0"/>
              </a:rPr>
              <a:t>         &lt;&lt; _</a:t>
            </a:r>
            <a:r>
              <a:rPr lang="en-US" sz="1600" dirty="0" err="1">
                <a:latin typeface="Courier" charset="0"/>
                <a:ea typeface="Courier" charset="0"/>
                <a:cs typeface="Courier" charset="0"/>
              </a:rPr>
              <a:t>sknum</a:t>
            </a:r>
            <a:r>
              <a:rPr lang="en-US" sz="1600" dirty="0">
                <a:latin typeface="Courier" charset="0"/>
                <a:ea typeface="Courier" charset="0"/>
                <a:cs typeface="Courier" charset="0"/>
              </a:rPr>
              <a:t> &lt;&lt; </a:t>
            </a:r>
            <a:r>
              <a:rPr lang="en-US" sz="1600" dirty="0" err="1">
                <a:latin typeface="Courier" charset="0"/>
                <a:ea typeface="Courier" charset="0"/>
                <a:cs typeface="Courier" charset="0"/>
              </a:rPr>
              <a:t>endl</a:t>
            </a:r>
            <a:r>
              <a:rPr lang="en-US" sz="1600" dirty="0">
                <a:latin typeface="Courier" charset="0"/>
                <a:ea typeface="Courier" charset="0"/>
                <a:cs typeface="Courier" charset="0"/>
              </a:rPr>
              <a:t>;</a:t>
            </a:r>
            <a:br>
              <a:rPr lang="en-US" sz="1600" dirty="0">
                <a:latin typeface="Courier" charset="0"/>
                <a:ea typeface="Courier" charset="0"/>
                <a:cs typeface="Courier" charset="0"/>
              </a:rPr>
            </a:br>
            <a:r>
              <a:rPr lang="en-US" sz="1600" dirty="0">
                <a:latin typeface="Courier" charset="0"/>
                <a:ea typeface="Courier" charset="0"/>
                <a:cs typeface="Courier" charset="0"/>
              </a:rPr>
              <a:t>}</a:t>
            </a:r>
            <a:br>
              <a:rPr lang="en-US" sz="1600" dirty="0">
                <a:latin typeface="Courier" charset="0"/>
                <a:ea typeface="Courier" charset="0"/>
                <a:cs typeface="Courier" charset="0"/>
              </a:rPr>
            </a:br>
            <a:r>
              <a:rPr lang="en-US" sz="1600" dirty="0">
                <a:latin typeface="Courier" charset="0"/>
                <a:ea typeface="Courier" charset="0"/>
                <a:cs typeface="Courier" charset="0"/>
              </a:rPr>
              <a:t>    </a:t>
            </a:r>
            <a:br>
              <a:rPr lang="en-US" sz="1600" dirty="0">
                <a:latin typeface="Courier" charset="0"/>
                <a:ea typeface="Courier" charset="0"/>
                <a:cs typeface="Courier" charset="0"/>
              </a:rPr>
            </a:br>
            <a:br>
              <a:rPr lang="en-US" sz="1600" dirty="0">
                <a:latin typeface="Courier" charset="0"/>
                <a:ea typeface="Courier" charset="0"/>
                <a:cs typeface="Courier" charset="0"/>
              </a:rPr>
            </a:br>
            <a:endParaRPr lang="en-US" sz="1600" dirty="0">
              <a:latin typeface="Courier" charset="0"/>
              <a:ea typeface="Courier" charset="0"/>
              <a:cs typeface="Courier" charset="0"/>
            </a:endParaRPr>
          </a:p>
        </p:txBody>
      </p:sp>
    </p:spTree>
    <p:extLst>
      <p:ext uri="{BB962C8B-B14F-4D97-AF65-F5344CB8AC3E}">
        <p14:creationId xmlns:p14="http://schemas.microsoft.com/office/powerpoint/2010/main" val="2101879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Classes II — Constructors [1/4]</a:t>
            </a:r>
          </a:p>
        </p:txBody>
      </p:sp>
      <p:sp>
        <p:nvSpPr>
          <p:cNvPr id="3" name="Content Placeholder 2"/>
          <p:cNvSpPr>
            <a:spLocks noGrp="1"/>
          </p:cNvSpPr>
          <p:nvPr>
            <p:ph idx="1"/>
          </p:nvPr>
        </p:nvSpPr>
        <p:spPr/>
        <p:txBody>
          <a:bodyPr/>
          <a:lstStyle/>
          <a:p>
            <a:pPr marL="0" indent="0">
              <a:buNone/>
            </a:pPr>
            <a:r>
              <a:rPr lang="en-US" dirty="0"/>
              <a:t>A </a:t>
            </a:r>
            <a:r>
              <a:rPr lang="en-US" b="1" dirty="0"/>
              <a:t>constructor</a:t>
            </a:r>
            <a:r>
              <a:rPr lang="en-US" dirty="0"/>
              <a:t> is a member function that is called when an object is created. Its job is to make the object fully usable.</a:t>
            </a:r>
          </a:p>
          <a:p>
            <a:pPr marL="0" indent="0">
              <a:buNone/>
            </a:pPr>
            <a:r>
              <a:rPr lang="en-US" dirty="0"/>
              <a:t>We write a constructor as a member function that has the same name as the class, and no return type.</a:t>
            </a:r>
          </a:p>
          <a:p>
            <a:pPr marL="0" indent="0">
              <a:buNone/>
            </a:pPr>
            <a:r>
              <a:rPr lang="en-US" dirty="0">
                <a:latin typeface="Courier" charset="0"/>
                <a:ea typeface="Courier" charset="0"/>
                <a:cs typeface="Courier" charset="0"/>
              </a:rPr>
              <a:t>class Bats {</a:t>
            </a:r>
            <a:br>
              <a:rPr lang="en-US" dirty="0">
                <a:latin typeface="Courier" charset="0"/>
                <a:ea typeface="Courier" charset="0"/>
                <a:cs typeface="Courier" charset="0"/>
              </a:rPr>
            </a:br>
            <a:r>
              <a:rPr lang="en-US" dirty="0">
                <a:latin typeface="Courier" charset="0"/>
                <a:ea typeface="Courier" charset="0"/>
                <a:cs typeface="Courier" charset="0"/>
              </a:rPr>
              <a:t>public:</a:t>
            </a:r>
            <a:br>
              <a:rPr lang="en-US" dirty="0">
                <a:latin typeface="Courier" charset="0"/>
                <a:ea typeface="Courier" charset="0"/>
                <a:cs typeface="Courier" charset="0"/>
              </a:rPr>
            </a:br>
            <a:r>
              <a:rPr lang="en-US" dirty="0">
                <a:latin typeface="Courier" charset="0"/>
                <a:ea typeface="Courier" charset="0"/>
                <a:cs typeface="Courier" charset="0"/>
              </a:rPr>
              <a:t>    Bats(</a:t>
            </a:r>
            <a:r>
              <a:rPr lang="en-US" dirty="0" err="1">
                <a:latin typeface="Courier" charset="0"/>
                <a:ea typeface="Courier" charset="0"/>
                <a:cs typeface="Courier" charset="0"/>
              </a:rPr>
              <a:t>int</a:t>
            </a:r>
            <a:r>
              <a:rPr lang="en-US" dirty="0">
                <a:latin typeface="Courier" charset="0"/>
                <a:ea typeface="Courier" charset="0"/>
                <a:cs typeface="Courier" charset="0"/>
              </a:rPr>
              <a:t> </a:t>
            </a:r>
            <a:r>
              <a:rPr lang="en-US" dirty="0" err="1">
                <a:latin typeface="Courier" charset="0"/>
                <a:ea typeface="Courier" charset="0"/>
                <a:cs typeface="Courier" charset="0"/>
              </a:rPr>
              <a:t>num</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        _</a:t>
            </a:r>
            <a:r>
              <a:rPr lang="en-US" dirty="0" err="1">
                <a:latin typeface="Courier" charset="0"/>
                <a:ea typeface="Courier" charset="0"/>
                <a:cs typeface="Courier" charset="0"/>
              </a:rPr>
              <a:t>num</a:t>
            </a:r>
            <a:r>
              <a:rPr lang="en-US" dirty="0">
                <a:latin typeface="Courier" charset="0"/>
                <a:ea typeface="Courier" charset="0"/>
                <a:cs typeface="Courier" charset="0"/>
              </a:rPr>
              <a:t> = </a:t>
            </a:r>
            <a:r>
              <a:rPr lang="en-US" dirty="0" err="1">
                <a:latin typeface="Courier" charset="0"/>
                <a:ea typeface="Courier" charset="0"/>
                <a:cs typeface="Courier" charset="0"/>
              </a:rPr>
              <a:t>num</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    </a:t>
            </a:r>
            <a:r>
              <a:rPr lang="mr-IN"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private:</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int</a:t>
            </a:r>
            <a:r>
              <a:rPr lang="en-US" dirty="0">
                <a:latin typeface="Courier" charset="0"/>
                <a:ea typeface="Courier" charset="0"/>
                <a:cs typeface="Courier" charset="0"/>
              </a:rPr>
              <a:t> _</a:t>
            </a:r>
            <a:r>
              <a:rPr lang="en-US" dirty="0" err="1">
                <a:latin typeface="Courier" charset="0"/>
                <a:ea typeface="Courier" charset="0"/>
                <a:cs typeface="Courier" charset="0"/>
              </a:rPr>
              <a:t>num</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a:t>
            </a:r>
          </a:p>
        </p:txBody>
      </p:sp>
      <p:sp>
        <p:nvSpPr>
          <p:cNvPr id="5" name="TextBox 4"/>
          <p:cNvSpPr txBox="1"/>
          <p:nvPr/>
        </p:nvSpPr>
        <p:spPr>
          <a:xfrm>
            <a:off x="3886200" y="4419600"/>
            <a:ext cx="1600200" cy="338554"/>
          </a:xfrm>
          <a:prstGeom prst="rect">
            <a:avLst/>
          </a:prstGeom>
          <a:noFill/>
        </p:spPr>
        <p:txBody>
          <a:bodyPr wrap="square" rtlCol="0">
            <a:spAutoFit/>
          </a:bodyPr>
          <a:lstStyle/>
          <a:p>
            <a:r>
              <a:rPr lang="mr-IN" sz="1600" dirty="0">
                <a:solidFill>
                  <a:srgbClr val="FF0000"/>
                </a:solidFill>
              </a:rPr>
              <a:t>…</a:t>
            </a:r>
            <a:endParaRPr lang="en-US" sz="1600" dirty="0">
              <a:solidFill>
                <a:srgbClr val="FF0000"/>
              </a:solidFill>
            </a:endParaRPr>
          </a:p>
        </p:txBody>
      </p:sp>
    </p:spTree>
    <p:extLst>
      <p:ext uri="{BB962C8B-B14F-4D97-AF65-F5344CB8AC3E}">
        <p14:creationId xmlns:p14="http://schemas.microsoft.com/office/powerpoint/2010/main" val="1211189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Classes II — Constructors [1/4]</a:t>
            </a:r>
          </a:p>
        </p:txBody>
      </p:sp>
      <p:sp>
        <p:nvSpPr>
          <p:cNvPr id="3" name="Content Placeholder 2"/>
          <p:cNvSpPr>
            <a:spLocks noGrp="1"/>
          </p:cNvSpPr>
          <p:nvPr>
            <p:ph idx="1"/>
          </p:nvPr>
        </p:nvSpPr>
        <p:spPr/>
        <p:txBody>
          <a:bodyPr/>
          <a:lstStyle/>
          <a:p>
            <a:pPr marL="0" indent="0">
              <a:buNone/>
            </a:pPr>
            <a:r>
              <a:rPr lang="en-US" dirty="0"/>
              <a:t>A </a:t>
            </a:r>
            <a:r>
              <a:rPr lang="en-US" b="1" dirty="0"/>
              <a:t>constructor</a:t>
            </a:r>
            <a:r>
              <a:rPr lang="en-US" dirty="0"/>
              <a:t> is a member function that is called when an object is created. Its job is to make the object fully usable.</a:t>
            </a:r>
          </a:p>
          <a:p>
            <a:pPr marL="0" indent="0">
              <a:buNone/>
            </a:pPr>
            <a:r>
              <a:rPr lang="en-US" dirty="0"/>
              <a:t>We write a constructor as a member function that has the same name as the class, and no return type.</a:t>
            </a:r>
          </a:p>
          <a:p>
            <a:pPr marL="0" indent="0">
              <a:buNone/>
            </a:pPr>
            <a:r>
              <a:rPr lang="en-US" dirty="0">
                <a:latin typeface="Courier" charset="0"/>
                <a:ea typeface="Courier" charset="0"/>
                <a:cs typeface="Courier" charset="0"/>
              </a:rPr>
              <a:t>class Bats {</a:t>
            </a:r>
            <a:br>
              <a:rPr lang="en-US" dirty="0">
                <a:latin typeface="Courier" charset="0"/>
                <a:ea typeface="Courier" charset="0"/>
                <a:cs typeface="Courier" charset="0"/>
              </a:rPr>
            </a:br>
            <a:r>
              <a:rPr lang="en-US" dirty="0">
                <a:latin typeface="Courier" charset="0"/>
                <a:ea typeface="Courier" charset="0"/>
                <a:cs typeface="Courier" charset="0"/>
              </a:rPr>
              <a:t>public:</a:t>
            </a:r>
            <a:br>
              <a:rPr lang="en-US" dirty="0">
                <a:latin typeface="Courier" charset="0"/>
                <a:ea typeface="Courier" charset="0"/>
                <a:cs typeface="Courier" charset="0"/>
              </a:rPr>
            </a:br>
            <a:r>
              <a:rPr lang="en-US" dirty="0">
                <a:latin typeface="Courier" charset="0"/>
                <a:ea typeface="Courier" charset="0"/>
                <a:cs typeface="Courier" charset="0"/>
              </a:rPr>
              <a:t>    Bats(</a:t>
            </a:r>
            <a:r>
              <a:rPr lang="en-US" dirty="0" err="1">
                <a:latin typeface="Courier" charset="0"/>
                <a:ea typeface="Courier" charset="0"/>
                <a:cs typeface="Courier" charset="0"/>
              </a:rPr>
              <a:t>int</a:t>
            </a:r>
            <a:r>
              <a:rPr lang="en-US" dirty="0">
                <a:latin typeface="Courier" charset="0"/>
                <a:ea typeface="Courier" charset="0"/>
                <a:cs typeface="Courier" charset="0"/>
              </a:rPr>
              <a:t> </a:t>
            </a:r>
            <a:r>
              <a:rPr lang="en-US" dirty="0" err="1">
                <a:latin typeface="Courier" charset="0"/>
                <a:ea typeface="Courier" charset="0"/>
                <a:cs typeface="Courier" charset="0"/>
              </a:rPr>
              <a:t>num</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        _</a:t>
            </a:r>
            <a:r>
              <a:rPr lang="en-US" dirty="0" err="1">
                <a:latin typeface="Courier" charset="0"/>
                <a:ea typeface="Courier" charset="0"/>
                <a:cs typeface="Courier" charset="0"/>
              </a:rPr>
              <a:t>num</a:t>
            </a:r>
            <a:r>
              <a:rPr lang="en-US" dirty="0">
                <a:latin typeface="Courier" charset="0"/>
                <a:ea typeface="Courier" charset="0"/>
                <a:cs typeface="Courier" charset="0"/>
              </a:rPr>
              <a:t> = </a:t>
            </a:r>
            <a:r>
              <a:rPr lang="en-US" dirty="0" err="1">
                <a:latin typeface="Courier" charset="0"/>
                <a:ea typeface="Courier" charset="0"/>
                <a:cs typeface="Courier" charset="0"/>
              </a:rPr>
              <a:t>num</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    </a:t>
            </a:r>
            <a:r>
              <a:rPr lang="mr-IN"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private:</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int</a:t>
            </a:r>
            <a:r>
              <a:rPr lang="en-US" dirty="0">
                <a:latin typeface="Courier" charset="0"/>
                <a:ea typeface="Courier" charset="0"/>
                <a:cs typeface="Courier" charset="0"/>
              </a:rPr>
              <a:t> _</a:t>
            </a:r>
            <a:r>
              <a:rPr lang="en-US" dirty="0" err="1">
                <a:latin typeface="Courier" charset="0"/>
                <a:ea typeface="Courier" charset="0"/>
                <a:cs typeface="Courier" charset="0"/>
              </a:rPr>
              <a:t>num</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a:t>
            </a:r>
          </a:p>
        </p:txBody>
      </p:sp>
      <p:sp>
        <p:nvSpPr>
          <p:cNvPr id="4" name="Left Brace 3"/>
          <p:cNvSpPr/>
          <p:nvPr/>
        </p:nvSpPr>
        <p:spPr>
          <a:xfrm rot="10800000">
            <a:off x="3657601" y="3962400"/>
            <a:ext cx="228600" cy="1295400"/>
          </a:xfrm>
          <a:prstGeom prst="leftBrace">
            <a:avLst>
              <a:gd name="adj1" fmla="val 53745"/>
              <a:gd name="adj2" fmla="val 50000"/>
            </a:avLst>
          </a:prstGeom>
          <a:ln>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p:cNvSpPr txBox="1"/>
          <p:nvPr/>
        </p:nvSpPr>
        <p:spPr>
          <a:xfrm>
            <a:off x="3886200" y="4419600"/>
            <a:ext cx="1600200" cy="338554"/>
          </a:xfrm>
          <a:prstGeom prst="rect">
            <a:avLst/>
          </a:prstGeom>
          <a:noFill/>
        </p:spPr>
        <p:txBody>
          <a:bodyPr wrap="square" rtlCol="0">
            <a:spAutoFit/>
          </a:bodyPr>
          <a:lstStyle/>
          <a:p>
            <a:r>
              <a:rPr lang="en-US" sz="1600" dirty="0">
                <a:solidFill>
                  <a:srgbClr val="C00000"/>
                </a:solidFill>
              </a:rPr>
              <a:t>A constructor</a:t>
            </a:r>
          </a:p>
        </p:txBody>
      </p:sp>
      <p:sp>
        <p:nvSpPr>
          <p:cNvPr id="46" name="TextBox 45"/>
          <p:cNvSpPr txBox="1"/>
          <p:nvPr/>
        </p:nvSpPr>
        <p:spPr>
          <a:xfrm>
            <a:off x="4191000" y="3352800"/>
            <a:ext cx="1447800" cy="338554"/>
          </a:xfrm>
          <a:prstGeom prst="rect">
            <a:avLst/>
          </a:prstGeom>
          <a:noFill/>
        </p:spPr>
        <p:txBody>
          <a:bodyPr wrap="square" rtlCol="0">
            <a:spAutoFit/>
          </a:bodyPr>
          <a:lstStyle/>
          <a:p>
            <a:r>
              <a:rPr lang="mr-IN" sz="1600" dirty="0">
                <a:solidFill>
                  <a:srgbClr val="FF0000"/>
                </a:solidFill>
              </a:rPr>
              <a:t>…</a:t>
            </a:r>
            <a:endParaRPr lang="en-US" sz="1600" dirty="0">
              <a:solidFill>
                <a:srgbClr val="FF0000"/>
              </a:solidFill>
            </a:endParaRPr>
          </a:p>
        </p:txBody>
      </p:sp>
    </p:spTree>
    <p:extLst>
      <p:ext uri="{BB962C8B-B14F-4D97-AF65-F5344CB8AC3E}">
        <p14:creationId xmlns:p14="http://schemas.microsoft.com/office/powerpoint/2010/main" val="1529310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Classes II — Constructors [1/4]</a:t>
            </a:r>
          </a:p>
        </p:txBody>
      </p:sp>
      <p:sp>
        <p:nvSpPr>
          <p:cNvPr id="3" name="Content Placeholder 2"/>
          <p:cNvSpPr>
            <a:spLocks noGrp="1"/>
          </p:cNvSpPr>
          <p:nvPr>
            <p:ph idx="1"/>
          </p:nvPr>
        </p:nvSpPr>
        <p:spPr/>
        <p:txBody>
          <a:bodyPr/>
          <a:lstStyle/>
          <a:p>
            <a:pPr marL="0" indent="0">
              <a:buNone/>
            </a:pPr>
            <a:r>
              <a:rPr lang="en-US" dirty="0"/>
              <a:t>A </a:t>
            </a:r>
            <a:r>
              <a:rPr lang="en-US" b="1" dirty="0"/>
              <a:t>constructor</a:t>
            </a:r>
            <a:r>
              <a:rPr lang="en-US" dirty="0"/>
              <a:t> is a member function that is called when an object is created. Its job is to make the object fully usable.</a:t>
            </a:r>
          </a:p>
          <a:p>
            <a:pPr marL="0" indent="0">
              <a:buNone/>
            </a:pPr>
            <a:r>
              <a:rPr lang="en-US" dirty="0"/>
              <a:t>We write a constructor as a member function that has the same name as the class, and no return type.</a:t>
            </a:r>
          </a:p>
          <a:p>
            <a:pPr marL="0" indent="0">
              <a:buNone/>
            </a:pPr>
            <a:r>
              <a:rPr lang="en-US" dirty="0">
                <a:latin typeface="Courier" charset="0"/>
                <a:ea typeface="Courier" charset="0"/>
                <a:cs typeface="Courier" charset="0"/>
              </a:rPr>
              <a:t>class Bats {</a:t>
            </a:r>
            <a:br>
              <a:rPr lang="en-US" dirty="0">
                <a:latin typeface="Courier" charset="0"/>
                <a:ea typeface="Courier" charset="0"/>
                <a:cs typeface="Courier" charset="0"/>
              </a:rPr>
            </a:br>
            <a:r>
              <a:rPr lang="en-US" dirty="0">
                <a:latin typeface="Courier" charset="0"/>
                <a:ea typeface="Courier" charset="0"/>
                <a:cs typeface="Courier" charset="0"/>
              </a:rPr>
              <a:t>public:</a:t>
            </a:r>
            <a:br>
              <a:rPr lang="en-US" dirty="0">
                <a:latin typeface="Courier" charset="0"/>
                <a:ea typeface="Courier" charset="0"/>
                <a:cs typeface="Courier" charset="0"/>
              </a:rPr>
            </a:br>
            <a:r>
              <a:rPr lang="en-US" dirty="0">
                <a:latin typeface="Courier" charset="0"/>
                <a:ea typeface="Courier" charset="0"/>
                <a:cs typeface="Courier" charset="0"/>
              </a:rPr>
              <a:t>    Bats(</a:t>
            </a:r>
            <a:r>
              <a:rPr lang="en-US" dirty="0" err="1">
                <a:latin typeface="Courier" charset="0"/>
                <a:ea typeface="Courier" charset="0"/>
                <a:cs typeface="Courier" charset="0"/>
              </a:rPr>
              <a:t>int</a:t>
            </a:r>
            <a:r>
              <a:rPr lang="en-US" dirty="0">
                <a:latin typeface="Courier" charset="0"/>
                <a:ea typeface="Courier" charset="0"/>
                <a:cs typeface="Courier" charset="0"/>
              </a:rPr>
              <a:t> </a:t>
            </a:r>
            <a:r>
              <a:rPr lang="en-US" dirty="0" err="1">
                <a:latin typeface="Courier" charset="0"/>
                <a:ea typeface="Courier" charset="0"/>
                <a:cs typeface="Courier" charset="0"/>
              </a:rPr>
              <a:t>num</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        _</a:t>
            </a:r>
            <a:r>
              <a:rPr lang="en-US" dirty="0" err="1">
                <a:latin typeface="Courier" charset="0"/>
                <a:ea typeface="Courier" charset="0"/>
                <a:cs typeface="Courier" charset="0"/>
              </a:rPr>
              <a:t>num</a:t>
            </a:r>
            <a:r>
              <a:rPr lang="en-US" dirty="0">
                <a:latin typeface="Courier" charset="0"/>
                <a:ea typeface="Courier" charset="0"/>
                <a:cs typeface="Courier" charset="0"/>
              </a:rPr>
              <a:t> = </a:t>
            </a:r>
            <a:r>
              <a:rPr lang="en-US" dirty="0" err="1">
                <a:latin typeface="Courier" charset="0"/>
                <a:ea typeface="Courier" charset="0"/>
                <a:cs typeface="Courier" charset="0"/>
              </a:rPr>
              <a:t>num</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    </a:t>
            </a:r>
            <a:r>
              <a:rPr lang="mr-IN"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private:</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int</a:t>
            </a:r>
            <a:r>
              <a:rPr lang="en-US" dirty="0">
                <a:latin typeface="Courier" charset="0"/>
                <a:ea typeface="Courier" charset="0"/>
                <a:cs typeface="Courier" charset="0"/>
              </a:rPr>
              <a:t> _</a:t>
            </a:r>
            <a:r>
              <a:rPr lang="en-US" dirty="0" err="1">
                <a:latin typeface="Courier" charset="0"/>
                <a:ea typeface="Courier" charset="0"/>
                <a:cs typeface="Courier" charset="0"/>
              </a:rPr>
              <a:t>num</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a:t>
            </a:r>
          </a:p>
        </p:txBody>
      </p:sp>
      <p:sp>
        <p:nvSpPr>
          <p:cNvPr id="4" name="Left Brace 3"/>
          <p:cNvSpPr/>
          <p:nvPr/>
        </p:nvSpPr>
        <p:spPr>
          <a:xfrm rot="10800000">
            <a:off x="3657601" y="3962400"/>
            <a:ext cx="228600" cy="1295400"/>
          </a:xfrm>
          <a:prstGeom prst="leftBrace">
            <a:avLst>
              <a:gd name="adj1" fmla="val 53745"/>
              <a:gd name="adj2" fmla="val 50000"/>
            </a:avLst>
          </a:prstGeom>
          <a:ln>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p:cNvSpPr txBox="1"/>
          <p:nvPr/>
        </p:nvSpPr>
        <p:spPr>
          <a:xfrm>
            <a:off x="3886200" y="4419600"/>
            <a:ext cx="1600200" cy="338554"/>
          </a:xfrm>
          <a:prstGeom prst="rect">
            <a:avLst/>
          </a:prstGeom>
          <a:noFill/>
        </p:spPr>
        <p:txBody>
          <a:bodyPr wrap="square" rtlCol="0">
            <a:spAutoFit/>
          </a:bodyPr>
          <a:lstStyle/>
          <a:p>
            <a:r>
              <a:rPr lang="en-US" sz="1600" dirty="0">
                <a:solidFill>
                  <a:srgbClr val="C00000"/>
                </a:solidFill>
              </a:rPr>
              <a:t>A constructor</a:t>
            </a:r>
          </a:p>
        </p:txBody>
      </p:sp>
      <p:sp>
        <p:nvSpPr>
          <p:cNvPr id="6" name="TextBox 5"/>
          <p:cNvSpPr txBox="1"/>
          <p:nvPr/>
        </p:nvSpPr>
        <p:spPr>
          <a:xfrm>
            <a:off x="2743200" y="5410200"/>
            <a:ext cx="1600200" cy="338554"/>
          </a:xfrm>
          <a:prstGeom prst="rect">
            <a:avLst/>
          </a:prstGeom>
          <a:noFill/>
        </p:spPr>
        <p:txBody>
          <a:bodyPr wrap="square" rtlCol="0">
            <a:spAutoFit/>
          </a:bodyPr>
          <a:lstStyle/>
          <a:p>
            <a:r>
              <a:rPr lang="mr-IN" sz="1600" dirty="0">
                <a:solidFill>
                  <a:srgbClr val="FF0000"/>
                </a:solidFill>
              </a:rPr>
              <a:t>…</a:t>
            </a:r>
            <a:endParaRPr lang="en-US" sz="1600" dirty="0">
              <a:solidFill>
                <a:srgbClr val="FF0000"/>
              </a:solidFill>
            </a:endParaRPr>
          </a:p>
        </p:txBody>
      </p:sp>
      <p:sp>
        <p:nvSpPr>
          <p:cNvPr id="13" name="Rounded Rectangle 12"/>
          <p:cNvSpPr/>
          <p:nvPr/>
        </p:nvSpPr>
        <p:spPr>
          <a:xfrm>
            <a:off x="1151238" y="3987114"/>
            <a:ext cx="685800" cy="304800"/>
          </a:xfrm>
          <a:prstGeom prst="roundRect">
            <a:avLst/>
          </a:prstGeom>
          <a:noFill/>
          <a:ln w="254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1456038" y="3377514"/>
            <a:ext cx="685800" cy="304800"/>
          </a:xfrm>
          <a:prstGeom prst="roundRect">
            <a:avLst/>
          </a:prstGeom>
          <a:noFill/>
          <a:ln w="254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a:off x="2209800" y="3200400"/>
            <a:ext cx="304800" cy="1524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1905000" y="3810000"/>
            <a:ext cx="304800" cy="1524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2514600" y="3200400"/>
            <a:ext cx="762000" cy="0"/>
          </a:xfrm>
          <a:prstGeom prst="line">
            <a:avLst/>
          </a:prstGeom>
          <a:ln w="15875">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2209800" y="3810000"/>
            <a:ext cx="1066800" cy="0"/>
          </a:xfrm>
          <a:prstGeom prst="line">
            <a:avLst/>
          </a:prstGeom>
          <a:ln w="15875">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flipV="1">
            <a:off x="3276600" y="3200400"/>
            <a:ext cx="304800" cy="304800"/>
          </a:xfrm>
          <a:prstGeom prst="line">
            <a:avLst/>
          </a:prstGeom>
          <a:ln w="15875">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3276600" y="3505200"/>
            <a:ext cx="304800" cy="304800"/>
          </a:xfrm>
          <a:prstGeom prst="line">
            <a:avLst/>
          </a:prstGeom>
          <a:ln w="15875">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a:off x="3581400" y="3505200"/>
            <a:ext cx="609600" cy="0"/>
          </a:xfrm>
          <a:prstGeom prst="line">
            <a:avLst/>
          </a:prstGeom>
          <a:ln w="15875">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191000" y="3352800"/>
            <a:ext cx="1447800" cy="338554"/>
          </a:xfrm>
          <a:prstGeom prst="rect">
            <a:avLst/>
          </a:prstGeom>
          <a:noFill/>
        </p:spPr>
        <p:txBody>
          <a:bodyPr wrap="square" rtlCol="0">
            <a:spAutoFit/>
          </a:bodyPr>
          <a:lstStyle/>
          <a:p>
            <a:r>
              <a:rPr lang="en-US" sz="1600">
                <a:solidFill>
                  <a:srgbClr val="C00000"/>
                </a:solidFill>
              </a:rPr>
              <a:t>Same name</a:t>
            </a:r>
            <a:endParaRPr lang="en-US" sz="1600" dirty="0">
              <a:solidFill>
                <a:srgbClr val="C00000"/>
              </a:solidFill>
            </a:endParaRPr>
          </a:p>
        </p:txBody>
      </p:sp>
    </p:spTree>
    <p:extLst>
      <p:ext uri="{BB962C8B-B14F-4D97-AF65-F5344CB8AC3E}">
        <p14:creationId xmlns:p14="http://schemas.microsoft.com/office/powerpoint/2010/main" val="202727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Classes II — Constructors [1/4]</a:t>
            </a:r>
          </a:p>
        </p:txBody>
      </p:sp>
      <p:sp>
        <p:nvSpPr>
          <p:cNvPr id="3" name="Content Placeholder 2"/>
          <p:cNvSpPr>
            <a:spLocks noGrp="1"/>
          </p:cNvSpPr>
          <p:nvPr>
            <p:ph idx="1"/>
          </p:nvPr>
        </p:nvSpPr>
        <p:spPr/>
        <p:txBody>
          <a:bodyPr/>
          <a:lstStyle/>
          <a:p>
            <a:pPr marL="0" indent="0">
              <a:buNone/>
            </a:pPr>
            <a:r>
              <a:rPr lang="en-US" dirty="0"/>
              <a:t>A </a:t>
            </a:r>
            <a:r>
              <a:rPr lang="en-US" b="1" dirty="0"/>
              <a:t>constructor</a:t>
            </a:r>
            <a:r>
              <a:rPr lang="en-US" dirty="0"/>
              <a:t> is a member function that is called when an object is created. Its job is to make the object fully usable.</a:t>
            </a:r>
          </a:p>
          <a:p>
            <a:pPr marL="0" indent="0">
              <a:buNone/>
            </a:pPr>
            <a:r>
              <a:rPr lang="en-US" dirty="0"/>
              <a:t>We write a constructor as a member function that has the same name as the class, and no return type.</a:t>
            </a:r>
          </a:p>
          <a:p>
            <a:pPr marL="0" indent="0">
              <a:buNone/>
            </a:pPr>
            <a:r>
              <a:rPr lang="en-US" dirty="0">
                <a:latin typeface="Courier" charset="0"/>
                <a:ea typeface="Courier" charset="0"/>
                <a:cs typeface="Courier" charset="0"/>
              </a:rPr>
              <a:t>class Bats {</a:t>
            </a:r>
            <a:br>
              <a:rPr lang="en-US" dirty="0">
                <a:latin typeface="Courier" charset="0"/>
                <a:ea typeface="Courier" charset="0"/>
                <a:cs typeface="Courier" charset="0"/>
              </a:rPr>
            </a:br>
            <a:r>
              <a:rPr lang="en-US" dirty="0">
                <a:latin typeface="Courier" charset="0"/>
                <a:ea typeface="Courier" charset="0"/>
                <a:cs typeface="Courier" charset="0"/>
              </a:rPr>
              <a:t>public:</a:t>
            </a:r>
            <a:br>
              <a:rPr lang="en-US" dirty="0">
                <a:latin typeface="Courier" charset="0"/>
                <a:ea typeface="Courier" charset="0"/>
                <a:cs typeface="Courier" charset="0"/>
              </a:rPr>
            </a:br>
            <a:r>
              <a:rPr lang="en-US" dirty="0">
                <a:latin typeface="Courier" charset="0"/>
                <a:ea typeface="Courier" charset="0"/>
                <a:cs typeface="Courier" charset="0"/>
              </a:rPr>
              <a:t>    Bats(</a:t>
            </a:r>
            <a:r>
              <a:rPr lang="en-US" dirty="0" err="1">
                <a:latin typeface="Courier" charset="0"/>
                <a:ea typeface="Courier" charset="0"/>
                <a:cs typeface="Courier" charset="0"/>
              </a:rPr>
              <a:t>int</a:t>
            </a:r>
            <a:r>
              <a:rPr lang="en-US" dirty="0">
                <a:latin typeface="Courier" charset="0"/>
                <a:ea typeface="Courier" charset="0"/>
                <a:cs typeface="Courier" charset="0"/>
              </a:rPr>
              <a:t> </a:t>
            </a:r>
            <a:r>
              <a:rPr lang="en-US" dirty="0" err="1">
                <a:latin typeface="Courier" charset="0"/>
                <a:ea typeface="Courier" charset="0"/>
                <a:cs typeface="Courier" charset="0"/>
              </a:rPr>
              <a:t>num</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        _</a:t>
            </a:r>
            <a:r>
              <a:rPr lang="en-US" dirty="0" err="1">
                <a:latin typeface="Courier" charset="0"/>
                <a:ea typeface="Courier" charset="0"/>
                <a:cs typeface="Courier" charset="0"/>
              </a:rPr>
              <a:t>num</a:t>
            </a:r>
            <a:r>
              <a:rPr lang="en-US" dirty="0">
                <a:latin typeface="Courier" charset="0"/>
                <a:ea typeface="Courier" charset="0"/>
                <a:cs typeface="Courier" charset="0"/>
              </a:rPr>
              <a:t> = </a:t>
            </a:r>
            <a:r>
              <a:rPr lang="en-US" dirty="0" err="1">
                <a:latin typeface="Courier" charset="0"/>
                <a:ea typeface="Courier" charset="0"/>
                <a:cs typeface="Courier" charset="0"/>
              </a:rPr>
              <a:t>num</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    </a:t>
            </a:r>
            <a:r>
              <a:rPr lang="mr-IN"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private:</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int</a:t>
            </a:r>
            <a:r>
              <a:rPr lang="en-US" dirty="0">
                <a:latin typeface="Courier" charset="0"/>
                <a:ea typeface="Courier" charset="0"/>
                <a:cs typeface="Courier" charset="0"/>
              </a:rPr>
              <a:t> _</a:t>
            </a:r>
            <a:r>
              <a:rPr lang="en-US" dirty="0" err="1">
                <a:latin typeface="Courier" charset="0"/>
                <a:ea typeface="Courier" charset="0"/>
                <a:cs typeface="Courier" charset="0"/>
              </a:rPr>
              <a:t>num</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a:t>
            </a:r>
          </a:p>
        </p:txBody>
      </p:sp>
      <p:sp>
        <p:nvSpPr>
          <p:cNvPr id="4" name="Left Brace 3"/>
          <p:cNvSpPr/>
          <p:nvPr/>
        </p:nvSpPr>
        <p:spPr>
          <a:xfrm rot="10800000">
            <a:off x="3657601" y="3962400"/>
            <a:ext cx="228600" cy="1295400"/>
          </a:xfrm>
          <a:prstGeom prst="leftBrace">
            <a:avLst>
              <a:gd name="adj1" fmla="val 53745"/>
              <a:gd name="adj2" fmla="val 50000"/>
            </a:avLst>
          </a:prstGeom>
          <a:ln>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p:cNvSpPr txBox="1"/>
          <p:nvPr/>
        </p:nvSpPr>
        <p:spPr>
          <a:xfrm>
            <a:off x="3886200" y="4419600"/>
            <a:ext cx="1600200" cy="338554"/>
          </a:xfrm>
          <a:prstGeom prst="rect">
            <a:avLst/>
          </a:prstGeom>
          <a:noFill/>
        </p:spPr>
        <p:txBody>
          <a:bodyPr wrap="square" rtlCol="0">
            <a:spAutoFit/>
          </a:bodyPr>
          <a:lstStyle/>
          <a:p>
            <a:r>
              <a:rPr lang="en-US" sz="1600" dirty="0">
                <a:solidFill>
                  <a:srgbClr val="C00000"/>
                </a:solidFill>
              </a:rPr>
              <a:t>A constructor</a:t>
            </a:r>
          </a:p>
        </p:txBody>
      </p:sp>
      <p:sp>
        <p:nvSpPr>
          <p:cNvPr id="6" name="TextBox 5"/>
          <p:cNvSpPr txBox="1"/>
          <p:nvPr/>
        </p:nvSpPr>
        <p:spPr>
          <a:xfrm>
            <a:off x="2743200" y="5410200"/>
            <a:ext cx="1600200" cy="338554"/>
          </a:xfrm>
          <a:prstGeom prst="rect">
            <a:avLst/>
          </a:prstGeom>
          <a:noFill/>
        </p:spPr>
        <p:txBody>
          <a:bodyPr wrap="square" rtlCol="0">
            <a:spAutoFit/>
          </a:bodyPr>
          <a:lstStyle/>
          <a:p>
            <a:r>
              <a:rPr lang="en-US" sz="1600" dirty="0">
                <a:solidFill>
                  <a:srgbClr val="C00000"/>
                </a:solidFill>
              </a:rPr>
              <a:t>No return type</a:t>
            </a:r>
          </a:p>
        </p:txBody>
      </p:sp>
      <p:cxnSp>
        <p:nvCxnSpPr>
          <p:cNvPr id="7" name="Straight Connector 6"/>
          <p:cNvCxnSpPr/>
          <p:nvPr/>
        </p:nvCxnSpPr>
        <p:spPr>
          <a:xfrm flipV="1">
            <a:off x="1066800" y="4267200"/>
            <a:ext cx="0" cy="9906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6" idx="1"/>
          </p:cNvCxnSpPr>
          <p:nvPr/>
        </p:nvCxnSpPr>
        <p:spPr>
          <a:xfrm flipH="1" flipV="1">
            <a:off x="1066800" y="5257800"/>
            <a:ext cx="1676400" cy="321677"/>
          </a:xfrm>
          <a:prstGeom prst="line">
            <a:avLst/>
          </a:prstGeom>
          <a:ln w="15875">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a:off x="1151238" y="3987114"/>
            <a:ext cx="685800" cy="304800"/>
          </a:xfrm>
          <a:prstGeom prst="roundRect">
            <a:avLst/>
          </a:prstGeom>
          <a:noFill/>
          <a:ln w="254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1456038" y="3377514"/>
            <a:ext cx="685800" cy="304800"/>
          </a:xfrm>
          <a:prstGeom prst="roundRect">
            <a:avLst/>
          </a:prstGeom>
          <a:noFill/>
          <a:ln w="254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a:off x="2209800" y="3200400"/>
            <a:ext cx="304800" cy="1524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1905000" y="3810000"/>
            <a:ext cx="304800" cy="1524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2514600" y="3200400"/>
            <a:ext cx="762000" cy="0"/>
          </a:xfrm>
          <a:prstGeom prst="line">
            <a:avLst/>
          </a:prstGeom>
          <a:ln w="15875">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2209800" y="3810000"/>
            <a:ext cx="1066800" cy="0"/>
          </a:xfrm>
          <a:prstGeom prst="line">
            <a:avLst/>
          </a:prstGeom>
          <a:ln w="15875">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flipV="1">
            <a:off x="3276600" y="3200400"/>
            <a:ext cx="304800" cy="304800"/>
          </a:xfrm>
          <a:prstGeom prst="line">
            <a:avLst/>
          </a:prstGeom>
          <a:ln w="15875">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3276600" y="3505200"/>
            <a:ext cx="304800" cy="304800"/>
          </a:xfrm>
          <a:prstGeom prst="line">
            <a:avLst/>
          </a:prstGeom>
          <a:ln w="15875">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a:off x="3581400" y="3505200"/>
            <a:ext cx="609600" cy="0"/>
          </a:xfrm>
          <a:prstGeom prst="line">
            <a:avLst/>
          </a:prstGeom>
          <a:ln w="15875">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191000" y="3352800"/>
            <a:ext cx="1447800" cy="338554"/>
          </a:xfrm>
          <a:prstGeom prst="rect">
            <a:avLst/>
          </a:prstGeom>
          <a:noFill/>
        </p:spPr>
        <p:txBody>
          <a:bodyPr wrap="square" rtlCol="0">
            <a:spAutoFit/>
          </a:bodyPr>
          <a:lstStyle/>
          <a:p>
            <a:r>
              <a:rPr lang="en-US" sz="1600">
                <a:solidFill>
                  <a:srgbClr val="C00000"/>
                </a:solidFill>
              </a:rPr>
              <a:t>Same name</a:t>
            </a:r>
            <a:endParaRPr lang="en-US" sz="1600" dirty="0">
              <a:solidFill>
                <a:srgbClr val="C00000"/>
              </a:solidFill>
            </a:endParaRPr>
          </a:p>
        </p:txBody>
      </p:sp>
    </p:spTree>
    <p:extLst>
      <p:ext uri="{BB962C8B-B14F-4D97-AF65-F5344CB8AC3E}">
        <p14:creationId xmlns:p14="http://schemas.microsoft.com/office/powerpoint/2010/main" val="1153380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Classes II — Constructors [2/4]</a:t>
            </a:r>
          </a:p>
        </p:txBody>
      </p:sp>
      <p:sp>
        <p:nvSpPr>
          <p:cNvPr id="3" name="Content Placeholder 2"/>
          <p:cNvSpPr>
            <a:spLocks noGrp="1"/>
          </p:cNvSpPr>
          <p:nvPr>
            <p:ph idx="1"/>
          </p:nvPr>
        </p:nvSpPr>
        <p:spPr/>
        <p:txBody>
          <a:bodyPr/>
          <a:lstStyle/>
          <a:p>
            <a:pPr marL="0" indent="0">
              <a:buNone/>
            </a:pPr>
            <a:r>
              <a:rPr lang="en-US" dirty="0"/>
              <a:t>If a constructor takes parameters, then call it by passing its arguments at the end of a variable declaration.</a:t>
            </a:r>
          </a:p>
          <a:p>
            <a:pPr marL="0" indent="0">
              <a:buNone/>
            </a:pPr>
            <a:r>
              <a:rPr lang="en-US" dirty="0">
                <a:latin typeface="Courier" charset="0"/>
                <a:ea typeface="Courier" charset="0"/>
                <a:cs typeface="Courier" charset="0"/>
              </a:rPr>
              <a:t>Bats bb1(37);</a:t>
            </a:r>
          </a:p>
          <a:p>
            <a:pPr marL="0" indent="0">
              <a:buNone/>
            </a:pPr>
            <a:r>
              <a:rPr lang="mr-IN" dirty="0">
                <a:solidFill>
                  <a:srgbClr val="FF0000"/>
                </a:solidFill>
              </a:rPr>
              <a:t>…</a:t>
            </a:r>
            <a:endParaRPr lang="en-US" dirty="0">
              <a:solidFill>
                <a:srgbClr val="FF0000"/>
              </a:solidFill>
              <a:latin typeface="Courier" charset="0"/>
              <a:ea typeface="Courier" charset="0"/>
              <a:cs typeface="Courier" charset="0"/>
            </a:endParaRPr>
          </a:p>
        </p:txBody>
      </p:sp>
    </p:spTree>
    <p:extLst>
      <p:ext uri="{BB962C8B-B14F-4D97-AF65-F5344CB8AC3E}">
        <p14:creationId xmlns:p14="http://schemas.microsoft.com/office/powerpoint/2010/main" val="113941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Classes II — Constructors [2/4]</a:t>
            </a:r>
          </a:p>
        </p:txBody>
      </p:sp>
      <p:sp>
        <p:nvSpPr>
          <p:cNvPr id="3" name="Content Placeholder 2"/>
          <p:cNvSpPr>
            <a:spLocks noGrp="1"/>
          </p:cNvSpPr>
          <p:nvPr>
            <p:ph idx="1"/>
          </p:nvPr>
        </p:nvSpPr>
        <p:spPr/>
        <p:txBody>
          <a:bodyPr/>
          <a:lstStyle/>
          <a:p>
            <a:pPr marL="0" indent="0">
              <a:buNone/>
            </a:pPr>
            <a:r>
              <a:rPr lang="en-US" dirty="0"/>
              <a:t>If a constructor takes parameters, then call it by passing its arguments at the end of a variable declaration.</a:t>
            </a:r>
          </a:p>
          <a:p>
            <a:pPr marL="0" indent="0">
              <a:buNone/>
            </a:pPr>
            <a:r>
              <a:rPr lang="en-US" dirty="0">
                <a:latin typeface="Courier" charset="0"/>
                <a:ea typeface="Courier" charset="0"/>
                <a:cs typeface="Courier" charset="0"/>
              </a:rPr>
              <a:t>Bats bb1(37);</a:t>
            </a:r>
          </a:p>
          <a:p>
            <a:pPr marL="0" indent="0">
              <a:buNone/>
            </a:pPr>
            <a:r>
              <a:rPr lang="en-US" dirty="0"/>
              <a:t>A </a:t>
            </a:r>
            <a:r>
              <a:rPr lang="en-US" b="1" dirty="0"/>
              <a:t>default constructor</a:t>
            </a:r>
            <a:r>
              <a:rPr lang="en-US" dirty="0"/>
              <a:t> is a constructor with no parameters. Call a default constructor by using a normal variable declaration.</a:t>
            </a:r>
          </a:p>
          <a:p>
            <a:pPr marL="0" indent="0">
              <a:buNone/>
            </a:pPr>
            <a:r>
              <a:rPr lang="en-US" dirty="0">
                <a:latin typeface="Courier" charset="0"/>
                <a:ea typeface="Courier" charset="0"/>
                <a:cs typeface="Courier" charset="0"/>
              </a:rPr>
              <a:t>Bats bb2;</a:t>
            </a:r>
          </a:p>
        </p:txBody>
      </p:sp>
    </p:spTree>
    <p:extLst>
      <p:ext uri="{BB962C8B-B14F-4D97-AF65-F5344CB8AC3E}">
        <p14:creationId xmlns:p14="http://schemas.microsoft.com/office/powerpoint/2010/main" val="978583169"/>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Advantage.thmx</Template>
  <TotalTime>4566</TotalTime>
  <Words>1429</Words>
  <Application>Microsoft Macintosh PowerPoint</Application>
  <PresentationFormat>On-screen Show (4:3)</PresentationFormat>
  <Paragraphs>146</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Calibri</vt:lpstr>
      <vt:lpstr>Courier</vt:lpstr>
      <vt:lpstr>Rockwell</vt:lpstr>
      <vt:lpstr>Wingdings</vt:lpstr>
      <vt:lpstr>Advantage</vt:lpstr>
      <vt:lpstr>CS 201 </vt:lpstr>
      <vt:lpstr>Review Classes I</vt:lpstr>
      <vt:lpstr>Review Classes II — Constructors [1/4]</vt:lpstr>
      <vt:lpstr>Review Classes II — Constructors [1/4]</vt:lpstr>
      <vt:lpstr>Review Classes II — Constructors [1/4]</vt:lpstr>
      <vt:lpstr>Review Classes II — Constructors [1/4]</vt:lpstr>
      <vt:lpstr>Review Classes II — Constructors [1/4]</vt:lpstr>
      <vt:lpstr>Review Classes II — Constructors [2/4]</vt:lpstr>
      <vt:lpstr>Review Classes II — Constructors [2/4]</vt:lpstr>
      <vt:lpstr>Review Classes II — Constructors [3/4]</vt:lpstr>
      <vt:lpstr>Review Classes II — Constructors [4/4]</vt:lpstr>
      <vt:lpstr>Review Classes II — Constructors [4/4]</vt:lpstr>
      <vt:lpstr>Review Classes II — Using const [1/2] </vt:lpstr>
      <vt:lpstr>Review Classes II — Using const [1/2] </vt:lpstr>
      <vt:lpstr>Review Classes II — Using const [2/2] </vt:lpstr>
      <vt:lpstr>Review Classes II — Using const [2/2] </vt:lpstr>
      <vt:lpstr>Review Classes II — Wrap-Up</vt:lpstr>
      <vt:lpstr>Classes III Header &amp; Source — Introduction [1/2]</vt:lpstr>
      <vt:lpstr>Classes III Header &amp; Source — Introduction [1/2]</vt:lpstr>
      <vt:lpstr>Classes III Header &amp; Source — Introduction [2/2]</vt:lpstr>
      <vt:lpstr>Classes III Header &amp; Source — Header File</vt:lpstr>
      <vt:lpstr>Classes III Header &amp; Source — Source File [1/2]</vt:lpstr>
      <vt:lpstr>Classes III Header &amp; Source — Source File [1/2]</vt:lpstr>
      <vt:lpstr>Classes III Header &amp; Source — Source File [1/2]</vt:lpstr>
      <vt:lpstr>Classes III Header &amp; Source — Source File [2/2]</vt:lpstr>
      <vt:lpstr>Classes III Header &amp; Source — All Together [1/3]</vt:lpstr>
      <vt:lpstr>Classes III Header &amp; Source — All Together [1/3]</vt:lpstr>
      <vt:lpstr>Classes III Header &amp; Source — All Together [1/3]</vt:lpstr>
      <vt:lpstr>Classes III Header &amp; Source — All Together [1/3]</vt:lpstr>
      <vt:lpstr>Classes III Header &amp; Source — All Together [2/3]</vt:lpstr>
      <vt:lpstr>Classes III Header &amp; Source — All Together [3/3]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201</dc:title>
  <dc:creator>Chris Hartman;Glenn G. Chappell</dc:creator>
  <cp:lastModifiedBy>Chris Hartman</cp:lastModifiedBy>
  <cp:revision>623</cp:revision>
  <dcterms:created xsi:type="dcterms:W3CDTF">2017-08-28T16:16:28Z</dcterms:created>
  <dcterms:modified xsi:type="dcterms:W3CDTF">2018-12-07T17:47:33Z</dcterms:modified>
</cp:coreProperties>
</file>