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5" r:id="rId2"/>
    <p:sldId id="1082" r:id="rId3"/>
    <p:sldId id="1087" r:id="rId4"/>
    <p:sldId id="1090" r:id="rId5"/>
    <p:sldId id="1093" r:id="rId6"/>
    <p:sldId id="1141" r:id="rId7"/>
    <p:sldId id="1098" r:id="rId8"/>
    <p:sldId id="1099" r:id="rId9"/>
    <p:sldId id="1113" r:id="rId10"/>
    <p:sldId id="1081" r:id="rId11"/>
    <p:sldId id="1075" r:id="rId12"/>
    <p:sldId id="1125" r:id="rId13"/>
    <p:sldId id="1134" r:id="rId14"/>
    <p:sldId id="1135" r:id="rId15"/>
    <p:sldId id="1139" r:id="rId16"/>
    <p:sldId id="1168" r:id="rId17"/>
    <p:sldId id="1146" r:id="rId18"/>
    <p:sldId id="1186" r:id="rId19"/>
    <p:sldId id="11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33"/>
    <p:restoredTop sz="94708"/>
  </p:normalViewPr>
  <p:slideViewPr>
    <p:cSldViewPr snapToObjects="1">
      <p:cViewPr varScale="1">
        <p:scale>
          <a:sx n="88" d="100"/>
          <a:sy n="88" d="100"/>
        </p:scale>
        <p:origin x="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3</a:t>
            </a:fld>
            <a:endParaRPr lang="en-US"/>
          </a:p>
        </p:txBody>
      </p:sp>
    </p:spTree>
    <p:extLst>
      <p:ext uri="{BB962C8B-B14F-4D97-AF65-F5344CB8AC3E}">
        <p14:creationId xmlns:p14="http://schemas.microsoft.com/office/powerpoint/2010/main" val="144556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12/7/18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12/7/18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endParaRPr lang="en-US" sz="1800" dirty="0"/>
          </a:p>
        </p:txBody>
      </p:sp>
      <p:sp>
        <p:nvSpPr>
          <p:cNvPr id="3" name="Subtitle 2"/>
          <p:cNvSpPr>
            <a:spLocks noGrp="1"/>
          </p:cNvSpPr>
          <p:nvPr>
            <p:ph type="subTitle" idx="1"/>
          </p:nvPr>
        </p:nvSpPr>
        <p:spPr/>
        <p:txBody>
          <a:bodyPr/>
          <a:lstStyle/>
          <a:p>
            <a:r>
              <a:rPr lang="en-US" dirty="0"/>
              <a:t>Internals IV</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Bitwise Operators [4/4]</a:t>
            </a:r>
          </a:p>
        </p:txBody>
      </p:sp>
      <p:sp>
        <p:nvSpPr>
          <p:cNvPr id="3" name="Content Placeholder 2"/>
          <p:cNvSpPr>
            <a:spLocks noGrp="1"/>
          </p:cNvSpPr>
          <p:nvPr>
            <p:ph idx="1"/>
          </p:nvPr>
        </p:nvSpPr>
        <p:spPr/>
        <p:txBody>
          <a:bodyPr/>
          <a:lstStyle/>
          <a:p>
            <a:pPr marL="0" indent="0">
              <a:buNone/>
            </a:pPr>
            <a:r>
              <a:rPr lang="en-US" dirty="0"/>
              <a:t>There are other C++ bitwise operators, which we will not cover in detail. Here is a brief summary.</a:t>
            </a:r>
          </a:p>
          <a:p>
            <a:pPr marL="0" indent="0">
              <a:buNone/>
            </a:pPr>
            <a:r>
              <a:rPr lang="en-US" dirty="0">
                <a:latin typeface="Courier" charset="0"/>
                <a:ea typeface="Courier" charset="0"/>
                <a:cs typeface="Courier" charset="0"/>
              </a:rPr>
              <a:t>^</a:t>
            </a:r>
          </a:p>
          <a:p>
            <a:pPr marL="228600" lvl="1" indent="0">
              <a:buNone/>
            </a:pPr>
            <a:r>
              <a:rPr lang="en-US" b="1" dirty="0"/>
              <a:t>Bitwise-XOR.</a:t>
            </a:r>
            <a:r>
              <a:rPr lang="en-US" dirty="0"/>
              <a:t> Like bitwise-OR, but the result has a 1 bit where </a:t>
            </a:r>
            <a:r>
              <a:rPr lang="en-US" i="1" dirty="0"/>
              <a:t>exactly one </a:t>
            </a:r>
            <a:r>
              <a:rPr lang="en-US" dirty="0"/>
              <a:t>of the operands has a 1 bit. [XOR = </a:t>
            </a:r>
            <a:r>
              <a:rPr lang="en-US" dirty="0" err="1"/>
              <a:t>eXclusive</a:t>
            </a:r>
            <a:r>
              <a:rPr lang="en-US" dirty="0"/>
              <a:t> OR]</a:t>
            </a:r>
          </a:p>
          <a:p>
            <a:pPr marL="0" indent="0">
              <a:buNone/>
            </a:pPr>
            <a:r>
              <a:rPr lang="en-US" dirty="0">
                <a:latin typeface="Courier" charset="0"/>
                <a:ea typeface="Courier" charset="0"/>
                <a:cs typeface="Courier" charset="0"/>
              </a:rPr>
              <a:t>~</a:t>
            </a:r>
          </a:p>
          <a:p>
            <a:pPr marL="228600" lvl="1" indent="0">
              <a:buNone/>
            </a:pPr>
            <a:r>
              <a:rPr lang="en-US" b="1" dirty="0"/>
              <a:t>Bitwise-NOT.</a:t>
            </a:r>
            <a:r>
              <a:rPr lang="en-US" dirty="0"/>
              <a:t> 1 operand. Result has all bits flipped: 0 to 1, 1 to 0.</a:t>
            </a:r>
          </a:p>
          <a:p>
            <a:pPr marL="0" indent="0">
              <a:buNone/>
            </a:pPr>
            <a:r>
              <a:rPr lang="en-US" dirty="0">
                <a:latin typeface="Courier" charset="0"/>
                <a:ea typeface="Courier" charset="0"/>
                <a:cs typeface="Courier" charset="0"/>
              </a:rPr>
              <a:t>&lt;&lt;</a:t>
            </a:r>
          </a:p>
          <a:p>
            <a:pPr marL="228600" lvl="1" indent="0">
              <a:buNone/>
            </a:pPr>
            <a:r>
              <a:rPr lang="en-US" b="1" dirty="0"/>
              <a:t>Bitwise-left-shift.</a:t>
            </a:r>
            <a:r>
              <a:rPr lang="en-US" dirty="0"/>
              <a:t> 2 operands: integer, number of bits to shift it.</a:t>
            </a:r>
          </a:p>
          <a:p>
            <a:pPr marL="0" indent="0">
              <a:buNone/>
            </a:pPr>
            <a:r>
              <a:rPr lang="en-US" dirty="0">
                <a:latin typeface="Courier" charset="0"/>
                <a:ea typeface="Courier" charset="0"/>
                <a:cs typeface="Courier" charset="0"/>
              </a:rPr>
              <a:t>&gt;&gt;</a:t>
            </a:r>
          </a:p>
          <a:p>
            <a:pPr marL="228600" lvl="1" indent="0">
              <a:buNone/>
            </a:pPr>
            <a:r>
              <a:rPr lang="en-US" b="1" dirty="0"/>
              <a:t>Bitwise-right-shift.</a:t>
            </a:r>
            <a:r>
              <a:rPr lang="en-US" dirty="0"/>
              <a:t> As above.</a:t>
            </a:r>
          </a:p>
          <a:p>
            <a:pPr marL="228600" lvl="1" indent="0">
              <a:buNone/>
            </a:pPr>
            <a:endParaRPr lang="en-US" dirty="0"/>
          </a:p>
        </p:txBody>
      </p:sp>
      <p:sp>
        <p:nvSpPr>
          <p:cNvPr id="4" name="TextBox 3"/>
          <p:cNvSpPr txBox="1"/>
          <p:nvPr/>
        </p:nvSpPr>
        <p:spPr>
          <a:xfrm>
            <a:off x="5029200" y="5457943"/>
            <a:ext cx="3299013" cy="1077218"/>
          </a:xfrm>
          <a:prstGeom prst="rect">
            <a:avLst/>
          </a:prstGeom>
          <a:noFill/>
          <a:ln w="15875">
            <a:solidFill>
              <a:srgbClr val="989898"/>
            </a:solidFill>
          </a:ln>
        </p:spPr>
        <p:txBody>
          <a:bodyPr wrap="square" rtlCol="0">
            <a:spAutoFit/>
          </a:bodyPr>
          <a:lstStyle/>
          <a:p>
            <a:pPr algn="ctr"/>
            <a:r>
              <a:rPr lang="en-US" sz="1600" dirty="0">
                <a:solidFill>
                  <a:srgbClr val="C00000"/>
                </a:solidFill>
              </a:rPr>
              <a:t>The bitwise shift operators look the same as the stream operators. They have this meaning with numbers, the other with streams.</a:t>
            </a:r>
          </a:p>
        </p:txBody>
      </p:sp>
    </p:spTree>
    <p:extLst>
      <p:ext uri="{BB962C8B-B14F-4D97-AF65-F5344CB8AC3E}">
        <p14:creationId xmlns:p14="http://schemas.microsoft.com/office/powerpoint/2010/main" val="131523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Passing Flags [1/5]</a:t>
            </a:r>
          </a:p>
        </p:txBody>
      </p:sp>
      <p:sp>
        <p:nvSpPr>
          <p:cNvPr id="3" name="Content Placeholder 2"/>
          <p:cNvSpPr>
            <a:spLocks noGrp="1"/>
          </p:cNvSpPr>
          <p:nvPr>
            <p:ph idx="1"/>
          </p:nvPr>
        </p:nvSpPr>
        <p:spPr/>
        <p:txBody>
          <a:bodyPr/>
          <a:lstStyle/>
          <a:p>
            <a:pPr marL="0" indent="0">
              <a:buNone/>
            </a:pPr>
            <a:r>
              <a:rPr lang="en-US" dirty="0"/>
              <a:t>The bitwise-AND and bitwise-OR operators have a number of</a:t>
            </a:r>
            <a:r>
              <a:rPr lang="en-US" dirty="0">
                <a:latin typeface="Courier" charset="0"/>
                <a:ea typeface="Courier" charset="0"/>
                <a:cs typeface="Courier" charset="0"/>
              </a:rPr>
              <a:t> </a:t>
            </a:r>
            <a:r>
              <a:rPr lang="en-US" dirty="0"/>
              <a:t> uses. One common one involves passing multiple </a:t>
            </a:r>
            <a:r>
              <a:rPr lang="en-US" b="1" dirty="0"/>
              <a:t>flags</a:t>
            </a:r>
            <a:r>
              <a:rPr lang="en-US" dirty="0"/>
              <a:t> to a</a:t>
            </a:r>
            <a:r>
              <a:rPr lang="en-US" dirty="0">
                <a:latin typeface="Courier" charset="0"/>
                <a:ea typeface="Courier" charset="0"/>
                <a:cs typeface="Courier" charset="0"/>
              </a:rPr>
              <a:t> </a:t>
            </a:r>
            <a:r>
              <a:rPr lang="en-US" dirty="0"/>
              <a:t> function. A </a:t>
            </a:r>
            <a:r>
              <a:rPr lang="en-US" b="1" dirty="0"/>
              <a:t>flag</a:t>
            </a:r>
            <a:r>
              <a:rPr lang="en-US" dirty="0"/>
              <a:t> is the answer to a yes/no question. It can be</a:t>
            </a:r>
            <a:r>
              <a:rPr lang="en-US" dirty="0">
                <a:latin typeface="Courier" charset="0"/>
                <a:ea typeface="Courier" charset="0"/>
                <a:cs typeface="Courier" charset="0"/>
              </a:rPr>
              <a:t> </a:t>
            </a:r>
            <a:r>
              <a:rPr lang="en-US" dirty="0"/>
              <a:t> stored in a </a:t>
            </a:r>
            <a:r>
              <a:rPr lang="en-US" dirty="0" err="1">
                <a:latin typeface="Courier" charset="0"/>
                <a:ea typeface="Courier" charset="0"/>
                <a:cs typeface="Courier" charset="0"/>
              </a:rPr>
              <a:t>bool</a:t>
            </a:r>
            <a:r>
              <a:rPr lang="en-US" dirty="0"/>
              <a:t> variable—or a bit.</a:t>
            </a:r>
          </a:p>
          <a:p>
            <a:pPr marL="0" indent="0">
              <a:buNone/>
            </a:pPr>
            <a:r>
              <a:rPr lang="en-US" dirty="0"/>
              <a:t>Using bitwise-OR and bitwise-AND, we can pass multiple flags</a:t>
            </a:r>
            <a:r>
              <a:rPr lang="en-US" dirty="0">
                <a:latin typeface="Courier" charset="0"/>
                <a:ea typeface="Courier" charset="0"/>
                <a:cs typeface="Courier" charset="0"/>
              </a:rPr>
              <a:t> </a:t>
            </a:r>
            <a:r>
              <a:rPr lang="en-US" dirty="0"/>
              <a:t> using a single </a:t>
            </a:r>
            <a:r>
              <a:rPr lang="en-US" dirty="0">
                <a:latin typeface="Courier" charset="0"/>
                <a:ea typeface="Courier" charset="0"/>
                <a:cs typeface="Courier" charset="0"/>
              </a:rPr>
              <a:t>int</a:t>
            </a:r>
            <a:r>
              <a:rPr lang="en-US" dirty="0"/>
              <a:t>.</a:t>
            </a:r>
          </a:p>
          <a:p>
            <a:pPr marL="0" indent="0">
              <a:buNone/>
            </a:pPr>
            <a:r>
              <a:rPr lang="en-US" dirty="0"/>
              <a:t>To see how this is done, we look at what the bitwise-AND/OR operations do with operands that have exactly one 1 bit.</a:t>
            </a:r>
          </a:p>
        </p:txBody>
      </p:sp>
    </p:spTree>
    <p:extLst>
      <p:ext uri="{BB962C8B-B14F-4D97-AF65-F5344CB8AC3E}">
        <p14:creationId xmlns:p14="http://schemas.microsoft.com/office/powerpoint/2010/main" val="169714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Passing Flags [2/5]</a:t>
            </a:r>
          </a:p>
        </p:txBody>
      </p:sp>
      <p:sp>
        <p:nvSpPr>
          <p:cNvPr id="3" name="Content Placeholder 2"/>
          <p:cNvSpPr>
            <a:spLocks noGrp="1"/>
          </p:cNvSpPr>
          <p:nvPr>
            <p:ph idx="1"/>
          </p:nvPr>
        </p:nvSpPr>
        <p:spPr/>
        <p:txBody>
          <a:bodyPr/>
          <a:lstStyle/>
          <a:p>
            <a:pPr marL="0" indent="0">
              <a:buNone/>
            </a:pPr>
            <a:r>
              <a:rPr lang="en-US" dirty="0"/>
              <a:t>Bitwise-AND with a number having exactly one 1 bit.</a:t>
            </a:r>
          </a:p>
          <a:p>
            <a:pPr marL="0" indent="0">
              <a:buNone/>
            </a:pPr>
            <a:r>
              <a:rPr lang="en-US" dirty="0">
                <a:latin typeface="Courier" charset="0"/>
                <a:ea typeface="Courier" charset="0"/>
                <a:cs typeface="Courier" charset="0"/>
              </a:rPr>
              <a:t>(9 &amp; 2)</a:t>
            </a:r>
            <a:r>
              <a:rPr lang="en-US" dirty="0"/>
              <a:t>.  9 = 8 + 1 = 1001</a:t>
            </a:r>
            <a:r>
              <a:rPr lang="en-US" baseline="-25000" dirty="0"/>
              <a:t>2</a:t>
            </a:r>
            <a:r>
              <a:rPr lang="en-US" dirty="0"/>
              <a:t>. 2 = 10</a:t>
            </a:r>
            <a:r>
              <a:rPr lang="en-US" baseline="-25000" dirty="0"/>
              <a:t>2</a:t>
            </a:r>
            <a:r>
              <a:rPr lang="en-US" dirty="0"/>
              <a:t>. Initial bytes omitted:</a:t>
            </a:r>
          </a:p>
          <a:p>
            <a:pPr marL="0" indent="0">
              <a:buNone/>
            </a:pPr>
            <a:r>
              <a:rPr lang="en-US" dirty="0"/>
              <a:t>	00001001</a:t>
            </a:r>
            <a:br>
              <a:rPr lang="en-US" dirty="0"/>
            </a:br>
            <a:r>
              <a:rPr lang="en-US" dirty="0"/>
              <a:t>	</a:t>
            </a:r>
            <a:r>
              <a:rPr lang="en-US" u="sng" dirty="0"/>
              <a:t>00000010</a:t>
            </a:r>
            <a:br>
              <a:rPr lang="en-US" dirty="0"/>
            </a:br>
            <a:r>
              <a:rPr lang="en-US" dirty="0"/>
              <a:t>	00000000 (result is zero)</a:t>
            </a:r>
          </a:p>
          <a:p>
            <a:pPr marL="0" indent="0">
              <a:buNone/>
            </a:pPr>
            <a:r>
              <a:rPr lang="en-US" dirty="0">
                <a:latin typeface="Courier" charset="0"/>
                <a:ea typeface="Courier" charset="0"/>
                <a:cs typeface="Courier" charset="0"/>
              </a:rPr>
              <a:t>(11 &amp; 2)</a:t>
            </a:r>
            <a:r>
              <a:rPr lang="en-US" dirty="0"/>
              <a:t>.  11 = 8 + 2 + 1 = 1011</a:t>
            </a:r>
            <a:r>
              <a:rPr lang="en-US" baseline="-25000" dirty="0"/>
              <a:t>2</a:t>
            </a:r>
            <a:r>
              <a:rPr lang="en-US" dirty="0"/>
              <a:t>. 2 = 10</a:t>
            </a:r>
            <a:r>
              <a:rPr lang="en-US" baseline="-25000" dirty="0"/>
              <a:t>2</a:t>
            </a:r>
            <a:r>
              <a:rPr lang="en-US" dirty="0"/>
              <a:t>. Initial bytes omitted:</a:t>
            </a:r>
          </a:p>
          <a:p>
            <a:pPr marL="0" indent="0">
              <a:buNone/>
            </a:pPr>
            <a:r>
              <a:rPr lang="en-US" dirty="0"/>
              <a:t>	00001011</a:t>
            </a:r>
            <a:br>
              <a:rPr lang="en-US" dirty="0"/>
            </a:br>
            <a:r>
              <a:rPr lang="en-US" dirty="0"/>
              <a:t>	</a:t>
            </a:r>
            <a:r>
              <a:rPr lang="en-US" u="sng" dirty="0"/>
              <a:t>00000010</a:t>
            </a:r>
            <a:br>
              <a:rPr lang="en-US" dirty="0"/>
            </a:br>
            <a:r>
              <a:rPr lang="en-US" dirty="0"/>
              <a:t>	00000010 (result is nonzero)</a:t>
            </a:r>
          </a:p>
          <a:p>
            <a:pPr marL="0" indent="0">
              <a:buNone/>
            </a:pPr>
            <a:r>
              <a:rPr lang="en-US" dirty="0"/>
              <a:t>The result is nonzero precisely when the first operand has a 1 in the place of the 1 bit in the second operand.</a:t>
            </a:r>
          </a:p>
        </p:txBody>
      </p:sp>
    </p:spTree>
    <p:extLst>
      <p:ext uri="{BB962C8B-B14F-4D97-AF65-F5344CB8AC3E}">
        <p14:creationId xmlns:p14="http://schemas.microsoft.com/office/powerpoint/2010/main" val="185780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Passing Flags [3/5]</a:t>
            </a:r>
          </a:p>
        </p:txBody>
      </p:sp>
      <p:sp>
        <p:nvSpPr>
          <p:cNvPr id="3" name="Content Placeholder 2"/>
          <p:cNvSpPr>
            <a:spLocks noGrp="1"/>
          </p:cNvSpPr>
          <p:nvPr>
            <p:ph idx="1"/>
          </p:nvPr>
        </p:nvSpPr>
        <p:spPr/>
        <p:txBody>
          <a:bodyPr/>
          <a:lstStyle/>
          <a:p>
            <a:pPr marL="0" indent="0">
              <a:buNone/>
            </a:pPr>
            <a:r>
              <a:rPr lang="en-US" dirty="0"/>
              <a:t>So </a:t>
            </a:r>
            <a:r>
              <a:rPr lang="en-US" dirty="0">
                <a:latin typeface="Courier" charset="0"/>
                <a:ea typeface="Courier" charset="0"/>
                <a:cs typeface="Courier" charset="0"/>
              </a:rPr>
              <a:t>(n &amp; 1) != 0</a:t>
            </a:r>
            <a:r>
              <a:rPr lang="en-US" dirty="0"/>
              <a:t> precisely when </a:t>
            </a:r>
            <a:r>
              <a:rPr lang="en-US" dirty="0">
                <a:latin typeface="Courier" charset="0"/>
                <a:ea typeface="Courier" charset="0"/>
                <a:cs typeface="Courier" charset="0"/>
              </a:rPr>
              <a:t>n</a:t>
            </a:r>
            <a:r>
              <a:rPr lang="en-US" dirty="0"/>
              <a:t> has a 1 bit in the 2</a:t>
            </a:r>
            <a:r>
              <a:rPr lang="en-US" baseline="30000" dirty="0"/>
              <a:t>0</a:t>
            </a:r>
            <a:r>
              <a:rPr lang="en-US" dirty="0"/>
              <a:t> place. And </a:t>
            </a:r>
            <a:r>
              <a:rPr lang="en-US" dirty="0">
                <a:latin typeface="Courier" charset="0"/>
                <a:ea typeface="Courier" charset="0"/>
                <a:cs typeface="Courier" charset="0"/>
              </a:rPr>
              <a:t>(n &amp; 2) != 0</a:t>
            </a:r>
            <a:r>
              <a:rPr lang="en-US" dirty="0"/>
              <a:t> precisely when </a:t>
            </a:r>
            <a:r>
              <a:rPr lang="en-US" dirty="0">
                <a:latin typeface="Courier" charset="0"/>
                <a:ea typeface="Courier" charset="0"/>
                <a:cs typeface="Courier" charset="0"/>
              </a:rPr>
              <a:t>n</a:t>
            </a:r>
            <a:r>
              <a:rPr lang="en-US" dirty="0"/>
              <a:t> has a 1 bit in the 2</a:t>
            </a:r>
            <a:r>
              <a:rPr lang="en-US" baseline="30000" dirty="0"/>
              <a:t>1</a:t>
            </a:r>
            <a:r>
              <a:rPr lang="en-US" dirty="0"/>
              <a:t> place. And </a:t>
            </a:r>
            <a:r>
              <a:rPr lang="en-US" dirty="0">
                <a:latin typeface="Courier" charset="0"/>
                <a:ea typeface="Courier" charset="0"/>
                <a:cs typeface="Courier" charset="0"/>
              </a:rPr>
              <a:t>(n &amp; 4) != 0</a:t>
            </a:r>
            <a:r>
              <a:rPr lang="en-US" dirty="0"/>
              <a:t> when </a:t>
            </a:r>
            <a:r>
              <a:rPr lang="en-US" dirty="0">
                <a:latin typeface="Courier" charset="0"/>
                <a:ea typeface="Courier" charset="0"/>
                <a:cs typeface="Courier" charset="0"/>
              </a:rPr>
              <a:t>n</a:t>
            </a:r>
            <a:r>
              <a:rPr lang="en-US" dirty="0"/>
              <a:t> has a 1 bit in the 2</a:t>
            </a:r>
            <a:r>
              <a:rPr lang="en-US" baseline="30000" dirty="0"/>
              <a:t>2</a:t>
            </a:r>
            <a:r>
              <a:rPr lang="en-US" dirty="0"/>
              <a:t> place. Etc.</a:t>
            </a:r>
            <a:r>
              <a:rPr lang="en-US" dirty="0">
                <a:latin typeface="Courier" charset="0"/>
                <a:ea typeface="Courier" charset="0"/>
                <a:cs typeface="Courier" charset="0"/>
              </a:rPr>
              <a:t> </a:t>
            </a:r>
            <a:endParaRPr lang="en-US" dirty="0"/>
          </a:p>
          <a:p>
            <a:pPr marL="0" indent="0">
              <a:buNone/>
            </a:pPr>
            <a:r>
              <a:rPr lang="en-US" dirty="0"/>
              <a:t>We can </a:t>
            </a:r>
            <a:r>
              <a:rPr lang="en-US" i="1" dirty="0"/>
              <a:t>determine</a:t>
            </a:r>
            <a:r>
              <a:rPr lang="en-US" dirty="0"/>
              <a:t> whether a given value has a 1 bit in a particular place by doing a bitwise-AND with a number that has exactly one 1 bit, in that same place.</a:t>
            </a:r>
          </a:p>
          <a:p>
            <a:pPr marL="0" indent="0">
              <a:buNone/>
            </a:pPr>
            <a:r>
              <a:rPr lang="en-US" dirty="0">
                <a:latin typeface="Courier" charset="0"/>
                <a:ea typeface="Courier" charset="0"/>
                <a:cs typeface="Courier" charset="0"/>
              </a:rPr>
              <a:t>// Does </a:t>
            </a:r>
            <a:r>
              <a:rPr lang="en-US" dirty="0" err="1">
                <a:latin typeface="Courier" charset="0"/>
                <a:ea typeface="Courier" charset="0"/>
                <a:cs typeface="Courier" charset="0"/>
              </a:rPr>
              <a:t>kk</a:t>
            </a:r>
            <a:r>
              <a:rPr lang="en-US" dirty="0">
                <a:latin typeface="Courier" charset="0"/>
                <a:ea typeface="Courier" charset="0"/>
                <a:cs typeface="Courier" charset="0"/>
              </a:rPr>
              <a:t> have 1 bit in the 2-to-the-5th place?</a:t>
            </a:r>
            <a:br>
              <a:rPr lang="en-US" dirty="0">
                <a:latin typeface="Courier" charset="0"/>
                <a:ea typeface="Courier" charset="0"/>
                <a:cs typeface="Courier" charset="0"/>
              </a:rPr>
            </a:br>
            <a:r>
              <a:rPr lang="en-US" dirty="0">
                <a:latin typeface="Courier" charset="0"/>
                <a:ea typeface="Courier" charset="0"/>
                <a:cs typeface="Courier" charset="0"/>
              </a:rPr>
              <a:t>if ((</a:t>
            </a:r>
            <a:r>
              <a:rPr lang="en-US" dirty="0" err="1">
                <a:latin typeface="Courier" charset="0"/>
                <a:ea typeface="Courier" charset="0"/>
                <a:cs typeface="Courier" charset="0"/>
              </a:rPr>
              <a:t>kk</a:t>
            </a:r>
            <a:r>
              <a:rPr lang="en-US" dirty="0">
                <a:latin typeface="Courier" charset="0"/>
                <a:ea typeface="Courier" charset="0"/>
                <a:cs typeface="Courier" charset="0"/>
              </a:rPr>
              <a:t> &amp; 32) != 0) </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r>
              <a:rPr lang="en-US" dirty="0">
                <a:latin typeface="Courier" charset="0"/>
                <a:ea typeface="Courier" charset="0"/>
                <a:cs typeface="Courier" charset="0"/>
              </a:rPr>
              <a:t> </a:t>
            </a:r>
          </a:p>
        </p:txBody>
      </p:sp>
    </p:spTree>
    <p:extLst>
      <p:ext uri="{BB962C8B-B14F-4D97-AF65-F5344CB8AC3E}">
        <p14:creationId xmlns:p14="http://schemas.microsoft.com/office/powerpoint/2010/main" val="192331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Passing Flags [4/5]</a:t>
            </a:r>
          </a:p>
        </p:txBody>
      </p:sp>
      <p:sp>
        <p:nvSpPr>
          <p:cNvPr id="3" name="Content Placeholder 2"/>
          <p:cNvSpPr>
            <a:spLocks noGrp="1"/>
          </p:cNvSpPr>
          <p:nvPr>
            <p:ph idx="1"/>
          </p:nvPr>
        </p:nvSpPr>
        <p:spPr/>
        <p:txBody>
          <a:bodyPr/>
          <a:lstStyle/>
          <a:p>
            <a:pPr marL="0" indent="0">
              <a:buNone/>
            </a:pPr>
            <a:r>
              <a:rPr lang="en-US" dirty="0"/>
              <a:t>Now, what happens when we do a bitwise-OR of several integers, each of which has exactly one 1 bit?</a:t>
            </a:r>
          </a:p>
          <a:p>
            <a:pPr marL="0" indent="0">
              <a:buNone/>
            </a:pPr>
            <a:r>
              <a:rPr lang="en-US" dirty="0">
                <a:latin typeface="Courier" charset="0"/>
                <a:ea typeface="Courier" charset="0"/>
                <a:cs typeface="Courier" charset="0"/>
              </a:rPr>
              <a:t>(64 | 8 | 2 | 1)</a:t>
            </a:r>
            <a:r>
              <a:rPr lang="en-US" dirty="0"/>
              <a:t>. 64 = 1000000</a:t>
            </a:r>
            <a:r>
              <a:rPr lang="en-US" baseline="-25000" dirty="0"/>
              <a:t>2</a:t>
            </a:r>
            <a:r>
              <a:rPr lang="en-US" dirty="0"/>
              <a:t>. 8 = 1000</a:t>
            </a:r>
            <a:r>
              <a:rPr lang="en-US" baseline="-25000" dirty="0"/>
              <a:t>2</a:t>
            </a:r>
            <a:r>
              <a:rPr lang="en-US" dirty="0"/>
              <a:t>. 2 = 10</a:t>
            </a:r>
            <a:r>
              <a:rPr lang="en-US" baseline="-25000" dirty="0"/>
              <a:t>2</a:t>
            </a:r>
            <a:r>
              <a:rPr lang="en-US" dirty="0"/>
              <a:t>. 1 = 1</a:t>
            </a:r>
            <a:r>
              <a:rPr lang="en-US" baseline="-25000" dirty="0"/>
              <a:t>2</a:t>
            </a:r>
            <a:r>
              <a:rPr lang="en-US" dirty="0"/>
              <a:t>. Initial bytes omitted:</a:t>
            </a:r>
          </a:p>
          <a:p>
            <a:pPr marL="0" indent="0">
              <a:buNone/>
            </a:pPr>
            <a:r>
              <a:rPr lang="en-US" dirty="0"/>
              <a:t>	01000000</a:t>
            </a:r>
            <a:br>
              <a:rPr lang="en-US" dirty="0"/>
            </a:br>
            <a:r>
              <a:rPr lang="en-US" dirty="0"/>
              <a:t>	00001000</a:t>
            </a:r>
            <a:br>
              <a:rPr lang="en-US" dirty="0"/>
            </a:br>
            <a:r>
              <a:rPr lang="en-US" dirty="0"/>
              <a:t>	00000010</a:t>
            </a:r>
            <a:br>
              <a:rPr lang="en-US" dirty="0"/>
            </a:br>
            <a:r>
              <a:rPr lang="en-US" dirty="0"/>
              <a:t>	</a:t>
            </a:r>
            <a:r>
              <a:rPr lang="en-US" u="sng" dirty="0"/>
              <a:t>00000001</a:t>
            </a:r>
            <a:br>
              <a:rPr lang="en-US" dirty="0"/>
            </a:br>
            <a:r>
              <a:rPr lang="en-US" dirty="0"/>
              <a:t>	01001011</a:t>
            </a:r>
          </a:p>
          <a:p>
            <a:pPr marL="0" indent="0">
              <a:buNone/>
            </a:pPr>
            <a:r>
              <a:rPr lang="en-US" dirty="0"/>
              <a:t>The result has a 1 bit in each place where one of the operands has a 1 bit—and in no other places.</a:t>
            </a:r>
          </a:p>
        </p:txBody>
      </p:sp>
    </p:spTree>
    <p:extLst>
      <p:ext uri="{BB962C8B-B14F-4D97-AF65-F5344CB8AC3E}">
        <p14:creationId xmlns:p14="http://schemas.microsoft.com/office/powerpoint/2010/main" val="131361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Passing Flags [5/5]</a:t>
            </a:r>
          </a:p>
        </p:txBody>
      </p:sp>
      <p:sp>
        <p:nvSpPr>
          <p:cNvPr id="3" name="Content Placeholder 2"/>
          <p:cNvSpPr>
            <a:spLocks noGrp="1"/>
          </p:cNvSpPr>
          <p:nvPr>
            <p:ph idx="1"/>
          </p:nvPr>
        </p:nvSpPr>
        <p:spPr/>
        <p:txBody>
          <a:bodyPr/>
          <a:lstStyle/>
          <a:p>
            <a:pPr marL="0" indent="0">
              <a:buNone/>
            </a:pPr>
            <a:r>
              <a:rPr lang="en-US" dirty="0"/>
              <a:t>Put these ideas together.</a:t>
            </a:r>
          </a:p>
          <a:p>
            <a:pPr lvl="1"/>
            <a:r>
              <a:rPr lang="en-US" dirty="0"/>
              <a:t>Using bitwise-OR, we can create an integer that has 1 bits in specified places—and nowhere else.</a:t>
            </a:r>
          </a:p>
          <a:p>
            <a:pPr lvl="1"/>
            <a:r>
              <a:rPr lang="en-US" dirty="0"/>
              <a:t>Using bitwise-AND, we can determine whether a given integer has a 1 bit in a particular place. </a:t>
            </a:r>
          </a:p>
          <a:p>
            <a:pPr marL="0" indent="0">
              <a:buNone/>
            </a:pPr>
            <a:r>
              <a:rPr lang="en-US" dirty="0"/>
              <a:t>Think of each bit in the binary representation of an integer as a flag: 0 for “no” and 1 for “yes”. When a flag represents a “yes” answer, we say the flag is </a:t>
            </a:r>
            <a:r>
              <a:rPr lang="en-US" b="1" dirty="0"/>
              <a:t>set</a:t>
            </a:r>
            <a:r>
              <a:rPr lang="en-US" dirty="0"/>
              <a:t>.</a:t>
            </a:r>
          </a:p>
          <a:p>
            <a:pPr lvl="1"/>
            <a:r>
              <a:rPr lang="en-US" dirty="0"/>
              <a:t>Using bitwise-OR, we can set exactly the flags we want.</a:t>
            </a:r>
          </a:p>
          <a:p>
            <a:pPr lvl="1"/>
            <a:r>
              <a:rPr lang="en-US" dirty="0"/>
              <a:t>Using bitwise-AND, we can check whether a flag is set.</a:t>
            </a:r>
          </a:p>
          <a:p>
            <a:pPr marL="0" indent="0">
              <a:buNone/>
            </a:pPr>
            <a:r>
              <a:rPr lang="en-US" i="1" dirty="0"/>
              <a:t>Time for some example code.</a:t>
            </a:r>
          </a:p>
        </p:txBody>
      </p:sp>
      <p:sp>
        <p:nvSpPr>
          <p:cNvPr id="4" name="TextBox 3"/>
          <p:cNvSpPr txBox="1"/>
          <p:nvPr/>
        </p:nvSpPr>
        <p:spPr>
          <a:xfrm>
            <a:off x="3581400" y="5796497"/>
            <a:ext cx="2133600" cy="338554"/>
          </a:xfrm>
          <a:prstGeom prst="rect">
            <a:avLst/>
          </a:prstGeom>
          <a:noFill/>
          <a:ln w="15875">
            <a:solidFill>
              <a:srgbClr val="989898"/>
            </a:solidFill>
          </a:ln>
        </p:spPr>
        <p:txBody>
          <a:bodyPr wrap="square" rtlCol="0">
            <a:spAutoFit/>
          </a:bodyPr>
          <a:lstStyle/>
          <a:p>
            <a:pPr algn="ctr"/>
            <a:r>
              <a:rPr lang="en-US" sz="1600" i="1" dirty="0">
                <a:solidFill>
                  <a:srgbClr val="C00000"/>
                </a:solidFill>
              </a:rPr>
              <a:t>See </a:t>
            </a:r>
            <a:r>
              <a:rPr lang="en-US" sz="1600" dirty="0">
                <a:solidFill>
                  <a:srgbClr val="C00000"/>
                </a:solidFill>
                <a:latin typeface="Courier"/>
              </a:rPr>
              <a:t>sandwich.cpp</a:t>
            </a:r>
            <a:r>
              <a:rPr lang="en-US" sz="1600" i="1" dirty="0">
                <a:solidFill>
                  <a:srgbClr val="C00000"/>
                </a:solidFill>
              </a:rPr>
              <a:t>.</a:t>
            </a:r>
          </a:p>
        </p:txBody>
      </p:sp>
    </p:spTree>
    <p:extLst>
      <p:ext uri="{BB962C8B-B14F-4D97-AF65-F5344CB8AC3E}">
        <p14:creationId xmlns:p14="http://schemas.microsoft.com/office/powerpoint/2010/main" val="78930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Internals IV — Binary Numbers, Bits &amp; Bytes</a:t>
            </a:r>
          </a:p>
        </p:txBody>
      </p:sp>
      <p:sp>
        <p:nvSpPr>
          <p:cNvPr id="3" name="Content Placeholder 2"/>
          <p:cNvSpPr>
            <a:spLocks noGrp="1"/>
          </p:cNvSpPr>
          <p:nvPr>
            <p:ph idx="1"/>
          </p:nvPr>
        </p:nvSpPr>
        <p:spPr/>
        <p:txBody>
          <a:bodyPr/>
          <a:lstStyle/>
          <a:p>
            <a:pPr marL="0" indent="0">
              <a:buNone/>
            </a:pPr>
            <a:r>
              <a:rPr lang="en-US" dirty="0"/>
              <a:t>All modern computers represent numbers internally using </a:t>
            </a:r>
            <a:r>
              <a:rPr lang="en-US" b="1" dirty="0"/>
              <a:t>binary</a:t>
            </a:r>
            <a:r>
              <a:rPr lang="en-US" dirty="0"/>
              <a:t> (</a:t>
            </a:r>
            <a:r>
              <a:rPr lang="en-US" b="1" dirty="0"/>
              <a:t>base-two</a:t>
            </a:r>
            <a:r>
              <a:rPr lang="en-US" dirty="0"/>
              <a:t>). Just two digits are used (0, 1). Each </a:t>
            </a:r>
            <a:r>
              <a:rPr lang="en-US" b="1" dirty="0"/>
              <a:t>place</a:t>
            </a:r>
            <a:r>
              <a:rPr lang="en-US" dirty="0"/>
              <a:t> represents a power of two.</a:t>
            </a:r>
          </a:p>
          <a:p>
            <a:pPr marL="0" indent="0">
              <a:buNone/>
            </a:pPr>
            <a:r>
              <a:rPr lang="en-US" dirty="0"/>
              <a:t>101</a:t>
            </a:r>
            <a:r>
              <a:rPr lang="en-US" baseline="-25000" dirty="0"/>
              <a:t>2</a:t>
            </a:r>
            <a:r>
              <a:rPr lang="en-US" dirty="0"/>
              <a:t> means 1 four (two</a:t>
            </a:r>
            <a:r>
              <a:rPr lang="en-US" baseline="30000" dirty="0"/>
              <a:t>2</a:t>
            </a:r>
            <a:r>
              <a:rPr lang="en-US" dirty="0"/>
              <a:t>) + 0 twos (two</a:t>
            </a:r>
            <a:r>
              <a:rPr lang="en-US" baseline="30000" dirty="0"/>
              <a:t>1</a:t>
            </a:r>
            <a:r>
              <a:rPr lang="en-US" dirty="0"/>
              <a:t>) + 1 one (two</a:t>
            </a:r>
            <a:r>
              <a:rPr lang="en-US" baseline="30000" dirty="0"/>
              <a:t>0</a:t>
            </a:r>
            <a:r>
              <a:rPr lang="en-US" dirty="0"/>
              <a:t>).</a:t>
            </a:r>
          </a:p>
          <a:p>
            <a:pPr marL="0" indent="0">
              <a:buNone/>
            </a:pPr>
            <a:r>
              <a:rPr lang="en-US" dirty="0"/>
              <a:t>So 101</a:t>
            </a:r>
            <a:r>
              <a:rPr lang="en-US" baseline="-25000" dirty="0"/>
              <a:t>2</a:t>
            </a:r>
            <a:r>
              <a:rPr lang="en-US" dirty="0"/>
              <a:t> = 1 × 2</a:t>
            </a:r>
            <a:r>
              <a:rPr lang="en-US" baseline="30000" dirty="0"/>
              <a:t>2</a:t>
            </a:r>
            <a:r>
              <a:rPr lang="en-US" dirty="0"/>
              <a:t> + 0 × 2</a:t>
            </a:r>
            <a:r>
              <a:rPr lang="en-US" baseline="30000" dirty="0"/>
              <a:t>1</a:t>
            </a:r>
            <a:r>
              <a:rPr lang="en-US" dirty="0"/>
              <a:t> + 1 × 2</a:t>
            </a:r>
            <a:r>
              <a:rPr lang="en-US" baseline="30000" dirty="0"/>
              <a:t>0</a:t>
            </a:r>
            <a:r>
              <a:rPr lang="en-US" dirty="0"/>
              <a:t> = 4 + 1 = 5</a:t>
            </a:r>
            <a:r>
              <a:rPr lang="en-US" baseline="-25000" dirty="0"/>
              <a:t>10</a:t>
            </a:r>
            <a:r>
              <a:rPr lang="en-US" dirty="0"/>
              <a:t>.</a:t>
            </a:r>
          </a:p>
          <a:p>
            <a:pPr marL="0" indent="0">
              <a:buNone/>
            </a:pPr>
            <a:r>
              <a:rPr lang="en-US" dirty="0"/>
              <a:t>A single 0/1 is called a </a:t>
            </a:r>
            <a:r>
              <a:rPr lang="en-US" b="1" dirty="0"/>
              <a:t>bit</a:t>
            </a:r>
            <a:r>
              <a:rPr lang="en-US" dirty="0"/>
              <a:t>—for Binary </a:t>
            </a:r>
            <a:r>
              <a:rPr lang="en-US" dirty="0" err="1"/>
              <a:t>digIT</a:t>
            </a:r>
            <a:r>
              <a:rPr lang="en-US" dirty="0"/>
              <a:t>. A computer’s </a:t>
            </a:r>
            <a:r>
              <a:rPr lang="en-US" b="1" dirty="0"/>
              <a:t>memory</a:t>
            </a:r>
            <a:r>
              <a:rPr lang="en-US" dirty="0"/>
              <a:t> is a huge collection of bits.</a:t>
            </a:r>
          </a:p>
          <a:p>
            <a:pPr marL="0" indent="0">
              <a:buNone/>
            </a:pPr>
            <a:r>
              <a:rPr lang="en-US" dirty="0"/>
              <a:t>Each memory location in a computer consists of 8 bits. Considered as a unit, these form a </a:t>
            </a:r>
            <a:r>
              <a:rPr lang="en-US" b="1" dirty="0"/>
              <a:t>byte</a:t>
            </a:r>
            <a:r>
              <a:rPr lang="en-US" dirty="0"/>
              <a:t>.</a:t>
            </a:r>
          </a:p>
          <a:p>
            <a:pPr marL="0" indent="0">
              <a:buNone/>
            </a:pPr>
            <a:r>
              <a:rPr lang="en-US" dirty="0"/>
              <a:t>Because computers work in binary, many internal structures in a computer have a size that is a power of two.</a:t>
            </a:r>
          </a:p>
        </p:txBody>
      </p:sp>
    </p:spTree>
    <p:extLst>
      <p:ext uri="{BB962C8B-B14F-4D97-AF65-F5344CB8AC3E}">
        <p14:creationId xmlns:p14="http://schemas.microsoft.com/office/powerpoint/2010/main" val="360817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Internals IV — Representing Values</a:t>
            </a:r>
          </a:p>
        </p:txBody>
      </p:sp>
      <p:sp>
        <p:nvSpPr>
          <p:cNvPr id="3" name="Content Placeholder 2"/>
          <p:cNvSpPr>
            <a:spLocks noGrp="1"/>
          </p:cNvSpPr>
          <p:nvPr>
            <p:ph idx="1"/>
          </p:nvPr>
        </p:nvSpPr>
        <p:spPr/>
        <p:txBody>
          <a:bodyPr/>
          <a:lstStyle/>
          <a:p>
            <a:pPr marL="0" indent="0">
              <a:buNone/>
            </a:pPr>
            <a:r>
              <a:rPr lang="en-US" dirty="0"/>
              <a:t>Find out how many bytes something takes up using </a:t>
            </a:r>
            <a:r>
              <a:rPr lang="en-US" dirty="0" err="1">
                <a:latin typeface="Courier" charset="0"/>
                <a:ea typeface="Courier" charset="0"/>
                <a:cs typeface="Courier" charset="0"/>
              </a:rPr>
              <a:t>sizeof</a:t>
            </a:r>
            <a:r>
              <a:rPr lang="en-US" dirty="0"/>
              <a:t>.</a:t>
            </a:r>
          </a:p>
          <a:p>
            <a:pPr marL="0" indent="0">
              <a:buNone/>
            </a:pP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sizeof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&lt;&lt; </a:t>
            </a:r>
            <a:r>
              <a:rPr lang="en-US" dirty="0" err="1">
                <a:latin typeface="Courier" charset="0"/>
                <a:ea typeface="Courier" charset="0"/>
                <a:cs typeface="Courier" charset="0"/>
              </a:rPr>
              <a:t>endl</a:t>
            </a:r>
            <a:r>
              <a:rPr lang="en-US" dirty="0">
                <a:latin typeface="Courier" charset="0"/>
                <a:ea typeface="Courier" charset="0"/>
                <a:cs typeface="Courier" charset="0"/>
              </a:rPr>
              <a:t>;  // 4 on my system</a:t>
            </a:r>
          </a:p>
          <a:p>
            <a:pPr marL="0" indent="0">
              <a:buNone/>
            </a:pPr>
            <a:r>
              <a:rPr lang="en-US" dirty="0"/>
              <a:t>Since 5 = 4 + 1 = 101</a:t>
            </a:r>
            <a:r>
              <a:rPr lang="en-US" baseline="-25000" dirty="0"/>
              <a:t>2</a:t>
            </a:r>
            <a:r>
              <a:rPr lang="en-US" dirty="0"/>
              <a:t>, these four bytes represent the </a:t>
            </a:r>
            <a:r>
              <a:rPr lang="en-US" dirty="0" err="1">
                <a:latin typeface="Courier" charset="0"/>
                <a:ea typeface="Courier" charset="0"/>
                <a:cs typeface="Courier" charset="0"/>
              </a:rPr>
              <a:t>int</a:t>
            </a:r>
            <a:r>
              <a:rPr lang="en-US" dirty="0"/>
              <a:t> 5:</a:t>
            </a:r>
          </a:p>
          <a:p>
            <a:pPr marL="0" indent="0">
              <a:buNone/>
            </a:pPr>
            <a:r>
              <a:rPr lang="en-US" dirty="0"/>
              <a:t>	00000000  00000000  00000000  00000101</a:t>
            </a:r>
          </a:p>
          <a:p>
            <a:pPr marL="0" indent="0">
              <a:buNone/>
            </a:pPr>
            <a:r>
              <a:rPr lang="en-US" dirty="0"/>
              <a:t>For </a:t>
            </a:r>
            <a:r>
              <a:rPr lang="en-US" i="1" dirty="0"/>
              <a:t>k</a:t>
            </a:r>
            <a:r>
              <a:rPr lang="en-US" dirty="0"/>
              <a:t> &gt; 0, the representation of </a:t>
            </a:r>
            <a:r>
              <a:rPr lang="mr-IN" dirty="0"/>
              <a:t>–</a:t>
            </a:r>
            <a:r>
              <a:rPr lang="en-US" i="1" dirty="0"/>
              <a:t>k</a:t>
            </a:r>
            <a:r>
              <a:rPr lang="en-US" dirty="0"/>
              <a:t> is that for </a:t>
            </a:r>
            <a:r>
              <a:rPr lang="en-US" i="1" dirty="0"/>
              <a:t>k</a:t>
            </a:r>
            <a:r>
              <a:rPr lang="en-US" dirty="0"/>
              <a:t> </a:t>
            </a:r>
            <a:r>
              <a:rPr lang="mr-IN" dirty="0"/>
              <a:t>–</a:t>
            </a:r>
            <a:r>
              <a:rPr lang="en-US" dirty="0"/>
              <a:t> 1, with all bits flipped (0 to 1, 1 to 0). This is </a:t>
            </a:r>
            <a:r>
              <a:rPr lang="en-US" b="1" dirty="0"/>
              <a:t>two’s complement</a:t>
            </a:r>
            <a:r>
              <a:rPr lang="en-US" dirty="0"/>
              <a:t>. Here is </a:t>
            </a:r>
            <a:r>
              <a:rPr lang="mr-IN" dirty="0"/>
              <a:t>–</a:t>
            </a:r>
            <a:r>
              <a:rPr lang="en-US" dirty="0"/>
              <a:t>6:</a:t>
            </a:r>
          </a:p>
          <a:p>
            <a:pPr marL="0" indent="0">
              <a:buNone/>
            </a:pPr>
            <a:r>
              <a:rPr lang="en-US" dirty="0"/>
              <a:t>	11111111  11111111  11111111  11111010</a:t>
            </a:r>
          </a:p>
          <a:p>
            <a:pPr marL="0" indent="0">
              <a:buNone/>
            </a:pPr>
            <a:r>
              <a:rPr lang="en-US" dirty="0"/>
              <a:t>A </a:t>
            </a:r>
            <a:r>
              <a:rPr lang="en-US" dirty="0">
                <a:latin typeface="Courier" charset="0"/>
                <a:ea typeface="Courier" charset="0"/>
                <a:cs typeface="Courier" charset="0"/>
              </a:rPr>
              <a:t>char</a:t>
            </a:r>
            <a:r>
              <a:rPr lang="en-US" dirty="0"/>
              <a:t> is one byte. Here is</a:t>
            </a:r>
            <a:r>
              <a:rPr lang="en-US" dirty="0">
                <a:latin typeface="Courier" charset="0"/>
                <a:ea typeface="Courier" charset="0"/>
                <a:cs typeface="Courier" charset="0"/>
              </a:rPr>
              <a:t>'#'</a:t>
            </a:r>
            <a:r>
              <a:rPr lang="en-US" dirty="0"/>
              <a:t> = 35 = 32 + 2 + 1 = 100011</a:t>
            </a:r>
            <a:r>
              <a:rPr lang="en-US" baseline="-25000" dirty="0"/>
              <a:t>2</a:t>
            </a:r>
            <a:r>
              <a:rPr lang="en-US" dirty="0"/>
              <a:t>:</a:t>
            </a:r>
          </a:p>
          <a:p>
            <a:pPr marL="0" indent="0">
              <a:buNone/>
            </a:pPr>
            <a:r>
              <a:rPr lang="en-US" dirty="0"/>
              <a:t>	00100011</a:t>
            </a:r>
          </a:p>
        </p:txBody>
      </p:sp>
    </p:spTree>
    <p:extLst>
      <p:ext uri="{BB962C8B-B14F-4D97-AF65-F5344CB8AC3E}">
        <p14:creationId xmlns:p14="http://schemas.microsoft.com/office/powerpoint/2010/main" val="189200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Internals IV — Bitwise Operators</a:t>
            </a:r>
          </a:p>
        </p:txBody>
      </p:sp>
      <p:sp>
        <p:nvSpPr>
          <p:cNvPr id="3" name="Content Placeholder 2"/>
          <p:cNvSpPr>
            <a:spLocks noGrp="1"/>
          </p:cNvSpPr>
          <p:nvPr>
            <p:ph idx="1"/>
          </p:nvPr>
        </p:nvSpPr>
        <p:spPr/>
        <p:txBody>
          <a:bodyPr/>
          <a:lstStyle/>
          <a:p>
            <a:pPr marL="0" indent="0">
              <a:buNone/>
            </a:pPr>
            <a:r>
              <a:rPr lang="en-US" dirty="0"/>
              <a:t>C++ has several </a:t>
            </a:r>
            <a:r>
              <a:rPr lang="en-US" b="1" dirty="0"/>
              <a:t>bitwise operators</a:t>
            </a:r>
            <a:r>
              <a:rPr lang="en-US" dirty="0"/>
              <a:t>, which take integers as operands, but act on bits, rather than numeric values.</a:t>
            </a:r>
          </a:p>
          <a:p>
            <a:pPr marL="0" indent="0">
              <a:buNone/>
            </a:pPr>
            <a:r>
              <a:rPr lang="en-US" dirty="0">
                <a:latin typeface="Courier" charset="0"/>
                <a:ea typeface="Courier" charset="0"/>
                <a:cs typeface="Courier" charset="0"/>
              </a:rPr>
              <a:t>&amp;</a:t>
            </a:r>
            <a:r>
              <a:rPr lang="en-US" dirty="0"/>
              <a:t> 	</a:t>
            </a:r>
            <a:r>
              <a:rPr lang="en-US" b="1" dirty="0"/>
              <a:t>bitwise-AND</a:t>
            </a:r>
            <a:endParaRPr lang="en-US" dirty="0"/>
          </a:p>
          <a:p>
            <a:pPr marL="0" indent="0">
              <a:buNone/>
            </a:pPr>
            <a:r>
              <a:rPr lang="en-US" dirty="0">
                <a:latin typeface="Courier" charset="0"/>
                <a:ea typeface="Courier" charset="0"/>
                <a:cs typeface="Courier" charset="0"/>
              </a:rPr>
              <a:t>|</a:t>
            </a:r>
            <a:r>
              <a:rPr lang="en-US" dirty="0"/>
              <a:t>	</a:t>
            </a:r>
            <a:r>
              <a:rPr lang="en-US" b="1" dirty="0"/>
              <a:t>bitwise-OR</a:t>
            </a:r>
            <a:endParaRPr lang="en-US" dirty="0"/>
          </a:p>
          <a:p>
            <a:pPr marL="0" indent="0">
              <a:buNone/>
            </a:pPr>
            <a:r>
              <a:rPr lang="en-US" dirty="0">
                <a:latin typeface="Courier" charset="0"/>
                <a:ea typeface="Courier" charset="0"/>
                <a:cs typeface="Courier" charset="0"/>
              </a:rPr>
              <a:t>^</a:t>
            </a:r>
            <a:r>
              <a:rPr lang="en-US" dirty="0"/>
              <a:t>	</a:t>
            </a:r>
            <a:r>
              <a:rPr lang="en-US" b="1" dirty="0"/>
              <a:t>bitwise-XOR</a:t>
            </a:r>
          </a:p>
          <a:p>
            <a:pPr marL="0" indent="0">
              <a:buNone/>
            </a:pPr>
            <a:r>
              <a:rPr lang="en-US" dirty="0">
                <a:latin typeface="Courier" charset="0"/>
                <a:ea typeface="Courier" charset="0"/>
                <a:cs typeface="Courier" charset="0"/>
              </a:rPr>
              <a:t>~</a:t>
            </a:r>
            <a:r>
              <a:rPr lang="en-US" dirty="0"/>
              <a:t>	</a:t>
            </a:r>
            <a:r>
              <a:rPr lang="en-US" b="1" dirty="0"/>
              <a:t>bitwise-NOT</a:t>
            </a:r>
          </a:p>
          <a:p>
            <a:pPr marL="0" indent="0">
              <a:buNone/>
            </a:pPr>
            <a:r>
              <a:rPr lang="en-US" dirty="0">
                <a:latin typeface="Courier" charset="0"/>
                <a:ea typeface="Courier" charset="0"/>
                <a:cs typeface="Courier" charset="0"/>
              </a:rPr>
              <a:t>&lt;&lt;</a:t>
            </a:r>
            <a:r>
              <a:rPr lang="en-US" dirty="0"/>
              <a:t>	</a:t>
            </a:r>
            <a:r>
              <a:rPr lang="en-US" b="1" dirty="0"/>
              <a:t>bitwise-left-shift</a:t>
            </a:r>
          </a:p>
          <a:p>
            <a:pPr marL="0" indent="0">
              <a:buNone/>
            </a:pPr>
            <a:r>
              <a:rPr lang="en-US" dirty="0">
                <a:latin typeface="Courier" charset="0"/>
                <a:ea typeface="Courier" charset="0"/>
                <a:cs typeface="Courier" charset="0"/>
              </a:rPr>
              <a:t>&gt;&gt;</a:t>
            </a:r>
            <a:r>
              <a:rPr lang="en-US" dirty="0"/>
              <a:t>	</a:t>
            </a:r>
            <a:r>
              <a:rPr lang="en-US" b="1" dirty="0"/>
              <a:t>bitwise-right-shift</a:t>
            </a:r>
          </a:p>
        </p:txBody>
      </p:sp>
      <p:sp>
        <p:nvSpPr>
          <p:cNvPr id="4" name="TextBox 3"/>
          <p:cNvSpPr txBox="1"/>
          <p:nvPr/>
        </p:nvSpPr>
        <p:spPr>
          <a:xfrm>
            <a:off x="4343400" y="4648200"/>
            <a:ext cx="3299013" cy="1077218"/>
          </a:xfrm>
          <a:prstGeom prst="rect">
            <a:avLst/>
          </a:prstGeom>
          <a:noFill/>
          <a:ln w="15875">
            <a:solidFill>
              <a:srgbClr val="989898"/>
            </a:solidFill>
          </a:ln>
        </p:spPr>
        <p:txBody>
          <a:bodyPr wrap="square" rtlCol="0">
            <a:spAutoFit/>
          </a:bodyPr>
          <a:lstStyle/>
          <a:p>
            <a:pPr algn="ctr"/>
            <a:r>
              <a:rPr lang="en-US" sz="1600" dirty="0">
                <a:solidFill>
                  <a:srgbClr val="C00000"/>
                </a:solidFill>
              </a:rPr>
              <a:t>The bitwise shift operators look the same as the stream operators. They have this meaning with numbers, the other with streams.</a:t>
            </a:r>
          </a:p>
        </p:txBody>
      </p:sp>
      <p:sp>
        <p:nvSpPr>
          <p:cNvPr id="5" name="TextBox 4"/>
          <p:cNvSpPr txBox="1"/>
          <p:nvPr/>
        </p:nvSpPr>
        <p:spPr>
          <a:xfrm>
            <a:off x="4343400" y="2598003"/>
            <a:ext cx="3276599" cy="830997"/>
          </a:xfrm>
          <a:prstGeom prst="rect">
            <a:avLst/>
          </a:prstGeom>
          <a:noFill/>
          <a:ln w="15875">
            <a:solidFill>
              <a:srgbClr val="989898"/>
            </a:solidFill>
          </a:ln>
        </p:spPr>
        <p:txBody>
          <a:bodyPr wrap="square" rtlCol="0">
            <a:spAutoFit/>
          </a:bodyPr>
          <a:lstStyle/>
          <a:p>
            <a:pPr algn="ctr"/>
            <a:r>
              <a:rPr lang="en-US" sz="1600" dirty="0">
                <a:solidFill>
                  <a:srgbClr val="C00000"/>
                </a:solidFill>
              </a:rPr>
              <a:t>Remember:</a:t>
            </a:r>
            <a:br>
              <a:rPr lang="en-US" sz="1600" dirty="0">
                <a:solidFill>
                  <a:srgbClr val="C00000"/>
                </a:solidFill>
              </a:rPr>
            </a:br>
            <a:r>
              <a:rPr lang="en-US" sz="1600" dirty="0">
                <a:solidFill>
                  <a:srgbClr val="C00000"/>
                </a:solidFill>
                <a:latin typeface="Courier" charset="0"/>
                <a:ea typeface="Courier" charset="0"/>
                <a:cs typeface="Courier" charset="0"/>
              </a:rPr>
              <a:t>&amp;</a:t>
            </a:r>
            <a:r>
              <a:rPr lang="en-US" sz="1600" dirty="0">
                <a:solidFill>
                  <a:srgbClr val="C00000"/>
                </a:solidFill>
              </a:rPr>
              <a:t> and </a:t>
            </a:r>
            <a:r>
              <a:rPr lang="en-US" sz="1600" dirty="0">
                <a:solidFill>
                  <a:srgbClr val="C00000"/>
                </a:solidFill>
                <a:latin typeface="Courier" charset="0"/>
                <a:ea typeface="Courier" charset="0"/>
                <a:cs typeface="Courier" charset="0"/>
              </a:rPr>
              <a:t>|</a:t>
            </a:r>
            <a:r>
              <a:rPr lang="en-US" sz="1600" dirty="0">
                <a:solidFill>
                  <a:srgbClr val="C00000"/>
                </a:solidFill>
              </a:rPr>
              <a:t> are bitwise operators;</a:t>
            </a:r>
            <a:br>
              <a:rPr lang="en-US" sz="1600" dirty="0">
                <a:solidFill>
                  <a:srgbClr val="C00000"/>
                </a:solidFill>
              </a:rPr>
            </a:br>
            <a:r>
              <a:rPr lang="en-US" sz="1600" dirty="0">
                <a:solidFill>
                  <a:srgbClr val="C00000"/>
                </a:solidFill>
                <a:latin typeface="Courier" charset="0"/>
                <a:ea typeface="Courier" charset="0"/>
                <a:cs typeface="Courier" charset="0"/>
              </a:rPr>
              <a:t>&amp;&amp;</a:t>
            </a:r>
            <a:r>
              <a:rPr lang="en-US" sz="1600" dirty="0">
                <a:solidFill>
                  <a:srgbClr val="C00000"/>
                </a:solidFill>
              </a:rPr>
              <a:t> and </a:t>
            </a:r>
            <a:r>
              <a:rPr lang="en-US" sz="1600" dirty="0">
                <a:solidFill>
                  <a:srgbClr val="C00000"/>
                </a:solidFill>
                <a:latin typeface="Courier" charset="0"/>
                <a:ea typeface="Courier" charset="0"/>
                <a:cs typeface="Courier" charset="0"/>
              </a:rPr>
              <a:t>||</a:t>
            </a:r>
            <a:r>
              <a:rPr lang="en-US" sz="1600" dirty="0">
                <a:solidFill>
                  <a:srgbClr val="C00000"/>
                </a:solidFill>
              </a:rPr>
              <a:t> </a:t>
            </a:r>
            <a:r>
              <a:rPr lang="en-US" sz="1600">
                <a:solidFill>
                  <a:srgbClr val="C00000"/>
                </a:solidFill>
              </a:rPr>
              <a:t>are logical operators.</a:t>
            </a:r>
            <a:endParaRPr lang="en-US" sz="1600" dirty="0">
              <a:solidFill>
                <a:srgbClr val="C00000"/>
              </a:solidFill>
            </a:endParaRPr>
          </a:p>
        </p:txBody>
      </p:sp>
    </p:spTree>
    <p:extLst>
      <p:ext uri="{BB962C8B-B14F-4D97-AF65-F5344CB8AC3E}">
        <p14:creationId xmlns:p14="http://schemas.microsoft.com/office/powerpoint/2010/main" val="186935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Internals IV — Passing Flags</a:t>
            </a:r>
          </a:p>
        </p:txBody>
      </p:sp>
      <p:sp>
        <p:nvSpPr>
          <p:cNvPr id="3" name="Content Placeholder 2"/>
          <p:cNvSpPr>
            <a:spLocks noGrp="1"/>
          </p:cNvSpPr>
          <p:nvPr>
            <p:ph idx="1"/>
          </p:nvPr>
        </p:nvSpPr>
        <p:spPr/>
        <p:txBody>
          <a:bodyPr/>
          <a:lstStyle/>
          <a:p>
            <a:pPr marL="0" indent="0">
              <a:buNone/>
            </a:pPr>
            <a:r>
              <a:rPr lang="en-US" dirty="0"/>
              <a:t>Bitwise-AND/OR allow passing multiple flags in a single </a:t>
            </a:r>
            <a:r>
              <a:rPr lang="en-US" dirty="0">
                <a:latin typeface="Courier" charset="0"/>
                <a:ea typeface="Courier" charset="0"/>
                <a:cs typeface="Courier" charset="0"/>
              </a:rPr>
              <a:t>int</a:t>
            </a:r>
            <a:r>
              <a:rPr lang="en-US" dirty="0"/>
              <a:t>.</a:t>
            </a:r>
          </a:p>
          <a:p>
            <a:pPr marL="0" indent="0">
              <a:buNone/>
            </a:pP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LLAMA = 1;</a:t>
            </a: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MOSQUITO = 2;</a:t>
            </a:r>
            <a:br>
              <a:rPr lang="en-US" dirty="0">
                <a:latin typeface="Courier" charset="0"/>
                <a:ea typeface="Courier" charset="0"/>
                <a:cs typeface="Courier" charset="0"/>
              </a:rPr>
            </a:br>
            <a:r>
              <a:rPr lang="en-US" dirty="0" err="1">
                <a:latin typeface="Courier" charset="0"/>
                <a:ea typeface="Courier" charset="0"/>
                <a:cs typeface="Courier" charset="0"/>
              </a:rPr>
              <a:t>const</a:t>
            </a: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HAMSTER = 4;</a:t>
            </a:r>
            <a:br>
              <a:rPr lang="en-US" dirty="0">
                <a:latin typeface="Courier" charset="0"/>
                <a:ea typeface="Courier" charset="0"/>
                <a:cs typeface="Courier" charset="0"/>
              </a:rPr>
            </a:br>
            <a:br>
              <a:rPr lang="en-US" dirty="0">
                <a:latin typeface="Courier" charset="0"/>
                <a:ea typeface="Courier" charset="0"/>
                <a:cs typeface="Courier" charset="0"/>
              </a:rPr>
            </a:br>
            <a:r>
              <a:rPr lang="en-US" dirty="0">
                <a:latin typeface="Courier" charset="0"/>
                <a:ea typeface="Courier" charset="0"/>
                <a:cs typeface="Courier" charset="0"/>
              </a:rPr>
              <a:t>void </a:t>
            </a:r>
            <a:r>
              <a:rPr lang="en-US" dirty="0" err="1">
                <a:latin typeface="Courier" charset="0"/>
                <a:ea typeface="Courier" charset="0"/>
                <a:cs typeface="Courier" charset="0"/>
              </a:rPr>
              <a:t>i_like</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anims</a:t>
            </a:r>
            <a:r>
              <a:rPr lang="en-US" dirty="0">
                <a:latin typeface="Courier" charset="0"/>
                <a:ea typeface="Courier" charset="0"/>
                <a:cs typeface="Courier" charset="0"/>
              </a:rPr>
              <a:t>) {</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"Animals I like:";</a:t>
            </a:r>
            <a:br>
              <a:rPr lang="en-US" dirty="0">
                <a:latin typeface="Courier" charset="0"/>
                <a:ea typeface="Courier" charset="0"/>
                <a:cs typeface="Courier" charset="0"/>
              </a:rPr>
            </a:br>
            <a:r>
              <a:rPr lang="en-US" dirty="0">
                <a:latin typeface="Courier" charset="0"/>
                <a:ea typeface="Courier" charset="0"/>
                <a:cs typeface="Courier" charset="0"/>
              </a:rPr>
              <a:t>    if (</a:t>
            </a:r>
            <a:r>
              <a:rPr lang="en-US" dirty="0" err="1">
                <a:latin typeface="Courier" charset="0"/>
                <a:ea typeface="Courier" charset="0"/>
                <a:cs typeface="Courier" charset="0"/>
              </a:rPr>
              <a:t>anims</a:t>
            </a:r>
            <a:r>
              <a:rPr lang="en-US" dirty="0">
                <a:latin typeface="Courier" charset="0"/>
                <a:ea typeface="Courier" charset="0"/>
                <a:cs typeface="Courier" charset="0"/>
              </a:rPr>
              <a:t> &amp; LLAMA)    </a:t>
            </a:r>
            <a:r>
              <a:rPr lang="en-US" dirty="0" err="1">
                <a:latin typeface="Courier" charset="0"/>
                <a:ea typeface="Courier" charset="0"/>
                <a:cs typeface="Courier" charset="0"/>
              </a:rPr>
              <a:t>cout</a:t>
            </a:r>
            <a:r>
              <a:rPr lang="en-US" dirty="0">
                <a:latin typeface="Courier" charset="0"/>
                <a:ea typeface="Courier" charset="0"/>
                <a:cs typeface="Courier" charset="0"/>
              </a:rPr>
              <a:t> &lt;&lt; " llamas";</a:t>
            </a:r>
            <a:br>
              <a:rPr lang="en-US" dirty="0">
                <a:latin typeface="Courier" charset="0"/>
                <a:ea typeface="Courier" charset="0"/>
                <a:cs typeface="Courier" charset="0"/>
              </a:rPr>
            </a:br>
            <a:r>
              <a:rPr lang="en-US" dirty="0">
                <a:latin typeface="Courier" charset="0"/>
                <a:ea typeface="Courier" charset="0"/>
                <a:cs typeface="Courier" charset="0"/>
              </a:rPr>
              <a:t>    if (</a:t>
            </a:r>
            <a:r>
              <a:rPr lang="en-US" dirty="0" err="1">
                <a:latin typeface="Courier" charset="0"/>
                <a:ea typeface="Courier" charset="0"/>
                <a:cs typeface="Courier" charset="0"/>
              </a:rPr>
              <a:t>anims</a:t>
            </a:r>
            <a:r>
              <a:rPr lang="en-US" dirty="0">
                <a:latin typeface="Courier" charset="0"/>
                <a:ea typeface="Courier" charset="0"/>
                <a:cs typeface="Courier" charset="0"/>
              </a:rPr>
              <a:t> &amp; MOSQUITO) </a:t>
            </a:r>
            <a:r>
              <a:rPr lang="en-US" dirty="0" err="1">
                <a:latin typeface="Courier" charset="0"/>
                <a:ea typeface="Courier" charset="0"/>
                <a:cs typeface="Courier" charset="0"/>
              </a:rPr>
              <a:t>cout</a:t>
            </a:r>
            <a:r>
              <a:rPr lang="en-US" dirty="0">
                <a:latin typeface="Courier" charset="0"/>
                <a:ea typeface="Courier" charset="0"/>
                <a:cs typeface="Courier" charset="0"/>
              </a:rPr>
              <a:t> &lt;&lt; " mosquitoes";</a:t>
            </a:r>
            <a:br>
              <a:rPr lang="en-US" dirty="0">
                <a:latin typeface="Courier" charset="0"/>
                <a:ea typeface="Courier" charset="0"/>
                <a:cs typeface="Courier" charset="0"/>
              </a:rPr>
            </a:br>
            <a:r>
              <a:rPr lang="en-US" dirty="0">
                <a:latin typeface="Courier" charset="0"/>
                <a:ea typeface="Courier" charset="0"/>
                <a:cs typeface="Courier" charset="0"/>
              </a:rPr>
              <a:t>    if (</a:t>
            </a:r>
            <a:r>
              <a:rPr lang="en-US" dirty="0" err="1">
                <a:latin typeface="Courier" charset="0"/>
                <a:ea typeface="Courier" charset="0"/>
                <a:cs typeface="Courier" charset="0"/>
              </a:rPr>
              <a:t>anims</a:t>
            </a:r>
            <a:r>
              <a:rPr lang="en-US" dirty="0">
                <a:latin typeface="Courier" charset="0"/>
                <a:ea typeface="Courier" charset="0"/>
                <a:cs typeface="Courier" charset="0"/>
              </a:rPr>
              <a:t> &amp; HAMSTER)  </a:t>
            </a:r>
            <a:r>
              <a:rPr lang="en-US" dirty="0" err="1">
                <a:latin typeface="Courier" charset="0"/>
                <a:ea typeface="Courier" charset="0"/>
                <a:cs typeface="Courier" charset="0"/>
              </a:rPr>
              <a:t>cout</a:t>
            </a:r>
            <a:r>
              <a:rPr lang="en-US" dirty="0">
                <a:latin typeface="Courier" charset="0"/>
                <a:ea typeface="Courier" charset="0"/>
                <a:cs typeface="Courier" charset="0"/>
              </a:rPr>
              <a:t> &lt;&lt; " hamsters";</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br>
              <a:rPr lang="en-US" dirty="0">
                <a:latin typeface="Courier" charset="0"/>
                <a:ea typeface="Courier" charset="0"/>
                <a:cs typeface="Courier" charset="0"/>
              </a:rPr>
            </a:br>
            <a:r>
              <a:rPr lang="en-US" dirty="0" err="1">
                <a:latin typeface="Courier" charset="0"/>
                <a:ea typeface="Courier" charset="0"/>
                <a:cs typeface="Courier" charset="0"/>
              </a:rPr>
              <a:t>i_like</a:t>
            </a:r>
            <a:r>
              <a:rPr lang="en-US" dirty="0">
                <a:latin typeface="Courier" charset="0"/>
                <a:ea typeface="Courier" charset="0"/>
                <a:cs typeface="Courier" charset="0"/>
              </a:rPr>
              <a:t>(LLAMA | HAMSTER);</a:t>
            </a:r>
            <a:br>
              <a:rPr lang="en-US" dirty="0">
                <a:latin typeface="Courier" charset="0"/>
                <a:ea typeface="Courier" charset="0"/>
                <a:cs typeface="Courier" charset="0"/>
              </a:rPr>
            </a:br>
            <a:endParaRPr lang="en-US" dirty="0">
              <a:latin typeface="Courier" charset="0"/>
              <a:ea typeface="Courier" charset="0"/>
              <a:cs typeface="Courier" charset="0"/>
            </a:endParaRPr>
          </a:p>
        </p:txBody>
      </p:sp>
      <p:sp>
        <p:nvSpPr>
          <p:cNvPr id="4" name="Left Brace 3"/>
          <p:cNvSpPr/>
          <p:nvPr/>
        </p:nvSpPr>
        <p:spPr>
          <a:xfrm rot="10800000">
            <a:off x="4191000" y="2209800"/>
            <a:ext cx="152400" cy="914400"/>
          </a:xfrm>
          <a:prstGeom prst="leftBrace">
            <a:avLst>
              <a:gd name="adj1" fmla="val 53745"/>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4343400" y="2362200"/>
            <a:ext cx="2667000" cy="584775"/>
          </a:xfrm>
          <a:prstGeom prst="rect">
            <a:avLst/>
          </a:prstGeom>
          <a:noFill/>
        </p:spPr>
        <p:txBody>
          <a:bodyPr wrap="square" rtlCol="0">
            <a:spAutoFit/>
          </a:bodyPr>
          <a:lstStyle/>
          <a:p>
            <a:r>
              <a:rPr lang="en-US" sz="1600" dirty="0">
                <a:solidFill>
                  <a:srgbClr val="C00000"/>
                </a:solidFill>
              </a:rPr>
              <a:t>Each is a power of two.</a:t>
            </a:r>
            <a:br>
              <a:rPr lang="en-US" sz="1600" dirty="0">
                <a:solidFill>
                  <a:srgbClr val="C00000"/>
                </a:solidFill>
              </a:rPr>
            </a:br>
            <a:r>
              <a:rPr lang="en-US" sz="1600" dirty="0">
                <a:solidFill>
                  <a:srgbClr val="C00000"/>
                </a:solidFill>
              </a:rPr>
              <a:t>So it has exactly one 1 bit.</a:t>
            </a:r>
          </a:p>
        </p:txBody>
      </p:sp>
      <p:sp>
        <p:nvSpPr>
          <p:cNvPr id="6" name="TextBox 5"/>
          <p:cNvSpPr txBox="1"/>
          <p:nvPr/>
        </p:nvSpPr>
        <p:spPr>
          <a:xfrm>
            <a:off x="3886200" y="5105400"/>
            <a:ext cx="4419600" cy="584775"/>
          </a:xfrm>
          <a:prstGeom prst="rect">
            <a:avLst/>
          </a:prstGeom>
          <a:noFill/>
        </p:spPr>
        <p:txBody>
          <a:bodyPr wrap="square" rtlCol="0">
            <a:spAutoFit/>
          </a:bodyPr>
          <a:lstStyle/>
          <a:p>
            <a:r>
              <a:rPr lang="en-US" sz="1600" dirty="0">
                <a:solidFill>
                  <a:srgbClr val="C00000"/>
                </a:solidFill>
              </a:rPr>
              <a:t>Bitwise-AND to </a:t>
            </a:r>
            <a:r>
              <a:rPr lang="en-US" sz="1600">
                <a:solidFill>
                  <a:srgbClr val="C00000"/>
                </a:solidFill>
              </a:rPr>
              <a:t>determine whether </a:t>
            </a:r>
            <a:r>
              <a:rPr lang="en-US" sz="1600" dirty="0">
                <a:solidFill>
                  <a:srgbClr val="C00000"/>
                </a:solidFill>
              </a:rPr>
              <a:t>a bit is 1. Bitwise-OR to set a bit to 1.</a:t>
            </a:r>
          </a:p>
        </p:txBody>
      </p:sp>
      <p:cxnSp>
        <p:nvCxnSpPr>
          <p:cNvPr id="7" name="Straight Connector 6"/>
          <p:cNvCxnSpPr/>
          <p:nvPr/>
        </p:nvCxnSpPr>
        <p:spPr>
          <a:xfrm flipH="1" flipV="1">
            <a:off x="3048000" y="4953000"/>
            <a:ext cx="838200"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819400" y="5562600"/>
            <a:ext cx="10668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Binary Numbers</a:t>
            </a:r>
          </a:p>
        </p:txBody>
      </p:sp>
      <p:sp>
        <p:nvSpPr>
          <p:cNvPr id="3" name="Content Placeholder 2"/>
          <p:cNvSpPr>
            <a:spLocks noGrp="1"/>
          </p:cNvSpPr>
          <p:nvPr>
            <p:ph idx="1"/>
          </p:nvPr>
        </p:nvSpPr>
        <p:spPr/>
        <p:txBody>
          <a:bodyPr/>
          <a:lstStyle/>
          <a:p>
            <a:pPr marL="0" indent="0">
              <a:buNone/>
            </a:pPr>
            <a:r>
              <a:rPr lang="en-US" dirty="0"/>
              <a:t>All modern computers—and the great majority of not-so-modern computers—represent numbers</a:t>
            </a:r>
            <a:br>
              <a:rPr lang="en-US" dirty="0"/>
            </a:br>
            <a:r>
              <a:rPr lang="en-US" dirty="0"/>
              <a:t>internally using </a:t>
            </a:r>
            <a:r>
              <a:rPr lang="en-US" b="1" dirty="0"/>
              <a:t>binary</a:t>
            </a:r>
            <a:r>
              <a:rPr lang="en-US" dirty="0"/>
              <a:t> (</a:t>
            </a:r>
            <a:r>
              <a:rPr lang="en-US" b="1" dirty="0"/>
              <a:t>base-two</a:t>
            </a:r>
            <a:r>
              <a:rPr lang="en-US" dirty="0"/>
              <a:t>).</a:t>
            </a:r>
          </a:p>
          <a:p>
            <a:pPr marL="0" indent="0">
              <a:buNone/>
            </a:pPr>
            <a:r>
              <a:rPr lang="en-US" dirty="0"/>
              <a:t>In </a:t>
            </a:r>
            <a:r>
              <a:rPr lang="en-US" b="1" dirty="0"/>
              <a:t>decimal</a:t>
            </a:r>
            <a:r>
              <a:rPr lang="en-US" dirty="0"/>
              <a:t> (</a:t>
            </a:r>
            <a:r>
              <a:rPr lang="en-US" b="1" dirty="0"/>
              <a:t>base-</a:t>
            </a:r>
            <a:r>
              <a:rPr lang="en-US" b="1" i="1" dirty="0"/>
              <a:t>ten</a:t>
            </a:r>
            <a:r>
              <a:rPr lang="en-US" dirty="0"/>
              <a:t>), there are </a:t>
            </a:r>
            <a:r>
              <a:rPr lang="en-US" i="1" dirty="0"/>
              <a:t>ten</a:t>
            </a:r>
            <a:r>
              <a:rPr lang="en-US" dirty="0"/>
              <a:t> digits</a:t>
            </a:r>
            <a:br>
              <a:rPr lang="en-US" dirty="0"/>
            </a:br>
            <a:r>
              <a:rPr lang="en-US" dirty="0"/>
              <a:t>(0, 1, 2, 3, 4, 5, 6, 7, 8, 9), ranging from zero to </a:t>
            </a:r>
            <a:r>
              <a:rPr lang="en-US" i="1" dirty="0"/>
              <a:t>ten</a:t>
            </a:r>
            <a:r>
              <a:rPr lang="en-US" dirty="0"/>
              <a:t> minus one.  Each </a:t>
            </a:r>
            <a:r>
              <a:rPr lang="en-US" b="1" dirty="0"/>
              <a:t>place</a:t>
            </a:r>
            <a:r>
              <a:rPr lang="en-US" dirty="0"/>
              <a:t> represents a power of </a:t>
            </a:r>
            <a:r>
              <a:rPr lang="en-US" i="1" dirty="0"/>
              <a:t>ten</a:t>
            </a:r>
            <a:r>
              <a:rPr lang="en-US" dirty="0"/>
              <a:t>.</a:t>
            </a:r>
          </a:p>
          <a:p>
            <a:pPr marL="0" indent="0">
              <a:buNone/>
            </a:pPr>
            <a:r>
              <a:rPr lang="en-US" dirty="0"/>
              <a:t>287</a:t>
            </a:r>
            <a:r>
              <a:rPr lang="en-US" baseline="-25000" dirty="0"/>
              <a:t>10</a:t>
            </a:r>
            <a:r>
              <a:rPr lang="en-US" dirty="0"/>
              <a:t> means 2 hundreds (ten</a:t>
            </a:r>
            <a:r>
              <a:rPr lang="en-US" baseline="30000" dirty="0"/>
              <a:t>2</a:t>
            </a:r>
            <a:r>
              <a:rPr lang="en-US" dirty="0"/>
              <a:t>) + 8 tens (ten</a:t>
            </a:r>
            <a:r>
              <a:rPr lang="en-US" baseline="30000" dirty="0"/>
              <a:t>1</a:t>
            </a:r>
            <a:r>
              <a:rPr lang="en-US" dirty="0"/>
              <a:t>) + 7 ones (ten</a:t>
            </a:r>
            <a:r>
              <a:rPr lang="en-US" baseline="30000" dirty="0"/>
              <a:t>0</a:t>
            </a:r>
            <a:r>
              <a:rPr lang="en-US" dirty="0"/>
              <a:t>).</a:t>
            </a:r>
          </a:p>
          <a:p>
            <a:pPr marL="0" indent="0">
              <a:buNone/>
            </a:pPr>
            <a:r>
              <a:rPr lang="en-US" dirty="0"/>
              <a:t>In </a:t>
            </a:r>
            <a:r>
              <a:rPr lang="en-US" b="1" dirty="0"/>
              <a:t>binary </a:t>
            </a:r>
            <a:r>
              <a:rPr lang="en-US" dirty="0"/>
              <a:t>(</a:t>
            </a:r>
            <a:r>
              <a:rPr lang="en-US" b="1" dirty="0"/>
              <a:t>base-</a:t>
            </a:r>
            <a:r>
              <a:rPr lang="en-US" b="1" i="1" dirty="0"/>
              <a:t>two</a:t>
            </a:r>
            <a:r>
              <a:rPr lang="en-US" dirty="0"/>
              <a:t>), there are </a:t>
            </a:r>
            <a:r>
              <a:rPr lang="en-US" i="1" dirty="0"/>
              <a:t>two</a:t>
            </a:r>
            <a:r>
              <a:rPr lang="en-US" dirty="0"/>
              <a:t> digits (0, 1), ranging from zero to </a:t>
            </a:r>
            <a:r>
              <a:rPr lang="en-US" i="1" dirty="0"/>
              <a:t>two</a:t>
            </a:r>
            <a:r>
              <a:rPr lang="en-US" dirty="0"/>
              <a:t> minus one. Each </a:t>
            </a:r>
            <a:r>
              <a:rPr lang="en-US" b="1" dirty="0"/>
              <a:t>place</a:t>
            </a:r>
            <a:r>
              <a:rPr lang="en-US" dirty="0"/>
              <a:t> represents a power of </a:t>
            </a:r>
            <a:r>
              <a:rPr lang="en-US" i="1" dirty="0"/>
              <a:t>two</a:t>
            </a:r>
            <a:r>
              <a:rPr lang="en-US" dirty="0"/>
              <a:t>.</a:t>
            </a:r>
          </a:p>
          <a:p>
            <a:pPr marL="0" indent="0">
              <a:buNone/>
            </a:pPr>
            <a:r>
              <a:rPr lang="en-US" dirty="0"/>
              <a:t>101</a:t>
            </a:r>
            <a:r>
              <a:rPr lang="en-US" baseline="-25000" dirty="0"/>
              <a:t>2</a:t>
            </a:r>
            <a:r>
              <a:rPr lang="en-US" dirty="0"/>
              <a:t> means 1 four (two</a:t>
            </a:r>
            <a:r>
              <a:rPr lang="en-US" baseline="30000" dirty="0"/>
              <a:t>2</a:t>
            </a:r>
            <a:r>
              <a:rPr lang="en-US" dirty="0"/>
              <a:t>) + 0 twos (two</a:t>
            </a:r>
            <a:r>
              <a:rPr lang="en-US" baseline="30000" dirty="0"/>
              <a:t>1</a:t>
            </a:r>
            <a:r>
              <a:rPr lang="en-US" dirty="0"/>
              <a:t>) + 1 one (two</a:t>
            </a:r>
            <a:r>
              <a:rPr lang="en-US" baseline="30000" dirty="0"/>
              <a:t>0</a:t>
            </a:r>
            <a:r>
              <a:rPr lang="en-US" dirty="0"/>
              <a:t>).</a:t>
            </a:r>
          </a:p>
          <a:p>
            <a:pPr marL="0" indent="0">
              <a:buNone/>
            </a:pPr>
            <a:r>
              <a:rPr lang="en-US" dirty="0"/>
              <a:t>So 101</a:t>
            </a:r>
            <a:r>
              <a:rPr lang="en-US" baseline="-25000" dirty="0"/>
              <a:t>2</a:t>
            </a:r>
            <a:r>
              <a:rPr lang="en-US" dirty="0"/>
              <a:t> = 1 × 2</a:t>
            </a:r>
            <a:r>
              <a:rPr lang="en-US" baseline="30000" dirty="0"/>
              <a:t>2</a:t>
            </a:r>
            <a:r>
              <a:rPr lang="en-US" dirty="0"/>
              <a:t> + 0 × 2</a:t>
            </a:r>
            <a:r>
              <a:rPr lang="en-US" baseline="30000" dirty="0"/>
              <a:t>1</a:t>
            </a:r>
            <a:r>
              <a:rPr lang="en-US" dirty="0"/>
              <a:t> + 1 × 2</a:t>
            </a:r>
            <a:r>
              <a:rPr lang="en-US" baseline="30000" dirty="0"/>
              <a:t>0</a:t>
            </a:r>
            <a:r>
              <a:rPr lang="en-US" dirty="0"/>
              <a:t> = 4 + 1 = 5</a:t>
            </a:r>
            <a:r>
              <a:rPr lang="en-US" baseline="-25000" dirty="0"/>
              <a:t>10</a:t>
            </a:r>
            <a:r>
              <a:rPr lang="en-US" dirty="0"/>
              <a:t>.</a:t>
            </a:r>
          </a:p>
        </p:txBody>
      </p:sp>
      <p:sp>
        <p:nvSpPr>
          <p:cNvPr id="4" name="TextBox 3"/>
          <p:cNvSpPr txBox="1"/>
          <p:nvPr/>
        </p:nvSpPr>
        <p:spPr>
          <a:xfrm>
            <a:off x="5943600" y="2133600"/>
            <a:ext cx="2667000" cy="830997"/>
          </a:xfrm>
          <a:prstGeom prst="rect">
            <a:avLst/>
          </a:prstGeom>
          <a:noFill/>
          <a:ln w="15875">
            <a:solidFill>
              <a:srgbClr val="989898"/>
            </a:solidFill>
          </a:ln>
        </p:spPr>
        <p:txBody>
          <a:bodyPr wrap="square" rtlCol="0">
            <a:spAutoFit/>
          </a:bodyPr>
          <a:lstStyle/>
          <a:p>
            <a:pPr algn="ctr"/>
            <a:r>
              <a:rPr lang="en-US" sz="1600" dirty="0">
                <a:solidFill>
                  <a:srgbClr val="C00000"/>
                </a:solidFill>
              </a:rPr>
              <a:t>This is a </a:t>
            </a:r>
            <a:r>
              <a:rPr lang="en-US" sz="1600" i="1" dirty="0">
                <a:solidFill>
                  <a:srgbClr val="C00000"/>
                </a:solidFill>
              </a:rPr>
              <a:t>brief</a:t>
            </a:r>
            <a:r>
              <a:rPr lang="en-US" sz="1600" dirty="0">
                <a:solidFill>
                  <a:srgbClr val="C00000"/>
                </a:solidFill>
              </a:rPr>
              <a:t> introduction to binary. I assume you already familiar with it.</a:t>
            </a:r>
          </a:p>
        </p:txBody>
      </p:sp>
    </p:spTree>
    <p:extLst>
      <p:ext uri="{BB962C8B-B14F-4D97-AF65-F5344CB8AC3E}">
        <p14:creationId xmlns:p14="http://schemas.microsoft.com/office/powerpoint/2010/main" val="2285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Bits &amp; Bytes [1/2]</a:t>
            </a:r>
          </a:p>
        </p:txBody>
      </p:sp>
      <p:sp>
        <p:nvSpPr>
          <p:cNvPr id="3" name="Content Placeholder 2"/>
          <p:cNvSpPr>
            <a:spLocks noGrp="1"/>
          </p:cNvSpPr>
          <p:nvPr>
            <p:ph idx="1"/>
          </p:nvPr>
        </p:nvSpPr>
        <p:spPr/>
        <p:txBody>
          <a:bodyPr/>
          <a:lstStyle/>
          <a:p>
            <a:pPr marL="0" indent="0">
              <a:buNone/>
            </a:pPr>
            <a:r>
              <a:rPr lang="en-US" dirty="0"/>
              <a:t>A single 0/1 is called a </a:t>
            </a:r>
            <a:r>
              <a:rPr lang="en-US" b="1" dirty="0"/>
              <a:t>bit</a:t>
            </a:r>
            <a:r>
              <a:rPr lang="en-US" dirty="0"/>
              <a:t>*—for Binary </a:t>
            </a:r>
            <a:r>
              <a:rPr lang="en-US" dirty="0" err="1"/>
              <a:t>digIT</a:t>
            </a:r>
            <a:r>
              <a:rPr lang="en-US" dirty="0"/>
              <a:t>. A computer’s </a:t>
            </a:r>
            <a:r>
              <a:rPr lang="en-US" b="1" dirty="0"/>
              <a:t>memory</a:t>
            </a:r>
            <a:r>
              <a:rPr lang="en-US" dirty="0"/>
              <a:t> is a huge collection of bits.</a:t>
            </a:r>
          </a:p>
          <a:p>
            <a:pPr marL="0" indent="0">
              <a:buNone/>
            </a:pPr>
            <a:r>
              <a:rPr lang="en-US" dirty="0"/>
              <a:t>Because computers work in binary, many internal structures in a computer have a size that is a power of two.</a:t>
            </a:r>
          </a:p>
          <a:p>
            <a:pPr marL="0" indent="0">
              <a:buNone/>
            </a:pPr>
            <a:r>
              <a:rPr lang="en-US" dirty="0"/>
              <a:t>For example, each memory location in a computer consists of 8 bits (8 = 2</a:t>
            </a:r>
            <a:r>
              <a:rPr lang="en-US" baseline="30000" dirty="0"/>
              <a:t>3</a:t>
            </a:r>
            <a:r>
              <a:rPr lang="en-US" dirty="0"/>
              <a:t>). 8 bits, considered as a unit, form a </a:t>
            </a:r>
            <a:r>
              <a:rPr lang="en-US" b="1" dirty="0"/>
              <a:t>byte</a:t>
            </a:r>
            <a:r>
              <a:rPr lang="en-US" dirty="0"/>
              <a:t>**.</a:t>
            </a:r>
          </a:p>
          <a:p>
            <a:pPr marL="0" indent="0">
              <a:buNone/>
            </a:pPr>
            <a:r>
              <a:rPr lang="en-US" dirty="0"/>
              <a:t>Newer computers are typically </a:t>
            </a:r>
            <a:r>
              <a:rPr lang="en-US" b="1" dirty="0"/>
              <a:t>64-bit</a:t>
            </a:r>
            <a:r>
              <a:rPr lang="en-US" dirty="0"/>
              <a:t> </a:t>
            </a:r>
            <a:r>
              <a:rPr lang="en-US" dirty="0" err="1"/>
              <a:t>systems,meaning</a:t>
            </a:r>
            <a:r>
              <a:rPr lang="en-US" dirty="0"/>
              <a:t> that the </a:t>
            </a:r>
            <a:r>
              <a:rPr lang="en-US" b="1" dirty="0"/>
              <a:t>processor</a:t>
            </a:r>
            <a:r>
              <a:rPr lang="en-US" dirty="0"/>
              <a:t>—the unit that executes instructions—can work with 64 bits at once (64 = 2</a:t>
            </a:r>
            <a:r>
              <a:rPr lang="en-US" baseline="30000" dirty="0"/>
              <a:t>6</a:t>
            </a:r>
            <a:r>
              <a:rPr lang="en-US" dirty="0"/>
              <a:t>). Older computers are </a:t>
            </a:r>
            <a:r>
              <a:rPr lang="en-US" b="1" dirty="0"/>
              <a:t>32-bit</a:t>
            </a:r>
            <a:r>
              <a:rPr lang="en-US" dirty="0"/>
              <a:t> (32 = 2</a:t>
            </a:r>
            <a:r>
              <a:rPr lang="en-US" baseline="30000" dirty="0"/>
              <a:t>5</a:t>
            </a:r>
            <a:r>
              <a:rPr lang="en-US" dirty="0"/>
              <a:t>).</a:t>
            </a:r>
          </a:p>
          <a:p>
            <a:pPr marL="0" indent="0">
              <a:buNone/>
            </a:pPr>
            <a:r>
              <a:rPr lang="en-US" sz="1800" dirty="0"/>
              <a:t>*A term coined by Princeton statistician John Tukey in 1946. </a:t>
            </a:r>
            <a:br>
              <a:rPr lang="en-US" sz="1800" dirty="0"/>
            </a:br>
            <a:r>
              <a:rPr lang="en-US" sz="1800" dirty="0"/>
              <a:t>**Coined by IBM engineer Werner Buchholz in 1956. Definitions have varied. Some past systems had 9-bit bytes. 8 is standard nowadays.</a:t>
            </a:r>
          </a:p>
        </p:txBody>
      </p:sp>
    </p:spTree>
    <p:extLst>
      <p:ext uri="{BB962C8B-B14F-4D97-AF65-F5344CB8AC3E}">
        <p14:creationId xmlns:p14="http://schemas.microsoft.com/office/powerpoint/2010/main" val="27354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Bits &amp; Bytes [2/2]</a:t>
            </a:r>
          </a:p>
        </p:txBody>
      </p:sp>
      <p:sp>
        <p:nvSpPr>
          <p:cNvPr id="3" name="Content Placeholder 2"/>
          <p:cNvSpPr>
            <a:spLocks noGrp="1"/>
          </p:cNvSpPr>
          <p:nvPr>
            <p:ph idx="1"/>
          </p:nvPr>
        </p:nvSpPr>
        <p:spPr/>
        <p:txBody>
          <a:bodyPr/>
          <a:lstStyle/>
          <a:p>
            <a:pPr marL="0" indent="0">
              <a:buNone/>
            </a:pPr>
            <a:r>
              <a:rPr lang="en-US" dirty="0"/>
              <a:t>Memory sizes might be measured in “</a:t>
            </a:r>
            <a:r>
              <a:rPr lang="en-US" b="1" dirty="0"/>
              <a:t>K</a:t>
            </a:r>
            <a:r>
              <a:rPr lang="en-US" dirty="0"/>
              <a:t>”, short for </a:t>
            </a:r>
            <a:r>
              <a:rPr lang="en-US" b="1" dirty="0"/>
              <a:t>kilobyte</a:t>
            </a:r>
            <a:r>
              <a:rPr lang="en-US" dirty="0"/>
              <a:t>. “Kilo” is a metric prefix meaning 1,000; but a kilobyte is actually 1,024 bytes (1,024 = 2</a:t>
            </a:r>
            <a:r>
              <a:rPr lang="en-US" baseline="30000" dirty="0"/>
              <a:t>10</a:t>
            </a:r>
            <a:r>
              <a:rPr lang="en-US" dirty="0"/>
              <a:t>).</a:t>
            </a:r>
          </a:p>
          <a:p>
            <a:pPr marL="0" indent="0">
              <a:buNone/>
            </a:pPr>
            <a:r>
              <a:rPr lang="en-US" dirty="0"/>
              <a:t>Similarly, a </a:t>
            </a:r>
            <a:r>
              <a:rPr lang="en-US" b="1" dirty="0"/>
              <a:t>megabyte</a:t>
            </a:r>
            <a:r>
              <a:rPr lang="en-US" dirty="0"/>
              <a:t> is 1,048,576 bytes (2</a:t>
            </a:r>
            <a:r>
              <a:rPr lang="en-US" baseline="30000" dirty="0"/>
              <a:t>20</a:t>
            </a:r>
            <a:r>
              <a:rPr lang="en-US" dirty="0"/>
              <a:t>). A </a:t>
            </a:r>
            <a:r>
              <a:rPr lang="en-US" b="1" dirty="0"/>
              <a:t>gigabyte</a:t>
            </a:r>
            <a:r>
              <a:rPr lang="en-US" dirty="0"/>
              <a:t> is 1,073,741,824 bytes (2</a:t>
            </a:r>
            <a:r>
              <a:rPr lang="en-US" baseline="30000" dirty="0"/>
              <a:t>30</a:t>
            </a:r>
            <a:r>
              <a:rPr lang="en-US" dirty="0"/>
              <a:t>). And a </a:t>
            </a:r>
            <a:r>
              <a:rPr lang="en-US" b="1" dirty="0"/>
              <a:t>terabyte</a:t>
            </a:r>
            <a:r>
              <a:rPr lang="en-US" dirty="0"/>
              <a:t> is </a:t>
            </a:r>
            <a:r>
              <a:rPr lang="is-IS" dirty="0"/>
              <a:t>1,099,511,627,776 bytes (2</a:t>
            </a:r>
            <a:r>
              <a:rPr lang="is-IS" baseline="30000" dirty="0"/>
              <a:t>40</a:t>
            </a:r>
            <a:r>
              <a:rPr lang="is-IS" dirty="0"/>
              <a:t>).</a:t>
            </a:r>
          </a:p>
          <a:p>
            <a:pPr marL="0" indent="0">
              <a:buNone/>
            </a:pPr>
            <a:r>
              <a:rPr lang="is-IS" dirty="0"/>
              <a:t>Note. T</a:t>
            </a:r>
            <a:r>
              <a:rPr lang="en-US" dirty="0"/>
              <a:t>h</a:t>
            </a:r>
            <a:r>
              <a:rPr lang="is-IS" dirty="0"/>
              <a:t>ere is a movement to replace the above terms with </a:t>
            </a:r>
            <a:r>
              <a:rPr lang="is-IS" b="1" dirty="0"/>
              <a:t>kibibyte</a:t>
            </a:r>
            <a:r>
              <a:rPr lang="is-IS" dirty="0"/>
              <a:t>, </a:t>
            </a:r>
            <a:r>
              <a:rPr lang="is-IS" b="1" dirty="0"/>
              <a:t>mebibyte</a:t>
            </a:r>
            <a:r>
              <a:rPr lang="is-IS" dirty="0"/>
              <a:t>, </a:t>
            </a:r>
            <a:r>
              <a:rPr lang="is-IS" b="1" dirty="0"/>
              <a:t>gibibyte</a:t>
            </a:r>
            <a:r>
              <a:rPr lang="is-IS" dirty="0"/>
              <a:t>, and </a:t>
            </a:r>
            <a:r>
              <a:rPr lang="is-IS" b="1" dirty="0"/>
              <a:t>tebibyte</a:t>
            </a:r>
            <a:r>
              <a:rPr lang="is-IS" dirty="0"/>
              <a:t>, respectively, reserving the metric prefixes for their power-of-ten meanings.</a:t>
            </a:r>
          </a:p>
          <a:p>
            <a:pPr marL="0" indent="0">
              <a:buNone/>
            </a:pPr>
            <a:r>
              <a:rPr lang="is-IS" dirty="0"/>
              <a:t>Makers of hard disks love this idea, as it allows them to refer to an 0.91 terabyte disk (power-of-2 meaning) as a 1 terabyte disk (power-of-ten meaning).</a:t>
            </a:r>
            <a:endParaRPr lang="en-US" dirty="0"/>
          </a:p>
        </p:txBody>
      </p:sp>
    </p:spTree>
    <p:extLst>
      <p:ext uri="{BB962C8B-B14F-4D97-AF65-F5344CB8AC3E}">
        <p14:creationId xmlns:p14="http://schemas.microsoft.com/office/powerpoint/2010/main" val="116590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Representing Values [1/2]</a:t>
            </a:r>
          </a:p>
        </p:txBody>
      </p:sp>
      <p:sp>
        <p:nvSpPr>
          <p:cNvPr id="3" name="Content Placeholder 2"/>
          <p:cNvSpPr>
            <a:spLocks noGrp="1"/>
          </p:cNvSpPr>
          <p:nvPr>
            <p:ph idx="1"/>
          </p:nvPr>
        </p:nvSpPr>
        <p:spPr/>
        <p:txBody>
          <a:bodyPr/>
          <a:lstStyle/>
          <a:p>
            <a:pPr marL="0" indent="0">
              <a:buNone/>
            </a:pPr>
            <a:r>
              <a:rPr lang="en-US" dirty="0"/>
              <a:t>In C++, a </a:t>
            </a:r>
            <a:r>
              <a:rPr lang="en-US" dirty="0">
                <a:latin typeface="Courier" charset="0"/>
                <a:ea typeface="Courier" charset="0"/>
                <a:cs typeface="Courier" charset="0"/>
              </a:rPr>
              <a:t>char</a:t>
            </a:r>
            <a:r>
              <a:rPr lang="en-US" dirty="0"/>
              <a:t> takes up one byte. A typical compiler stores an </a:t>
            </a:r>
            <a:r>
              <a:rPr lang="en-US" dirty="0" err="1">
                <a:latin typeface="Courier" charset="0"/>
                <a:ea typeface="Courier" charset="0"/>
                <a:cs typeface="Courier" charset="0"/>
              </a:rPr>
              <a:t>int</a:t>
            </a:r>
            <a:r>
              <a:rPr lang="en-US" dirty="0"/>
              <a:t> in 4 bytes (32 bits), and a </a:t>
            </a:r>
            <a:r>
              <a:rPr lang="en-US" dirty="0">
                <a:latin typeface="Courier" charset="0"/>
                <a:ea typeface="Courier" charset="0"/>
                <a:cs typeface="Courier" charset="0"/>
              </a:rPr>
              <a:t>long long</a:t>
            </a:r>
            <a:r>
              <a:rPr lang="en-US" dirty="0"/>
              <a:t> in 8 bytes (64 bits).</a:t>
            </a:r>
          </a:p>
          <a:p>
            <a:pPr marL="0" indent="0">
              <a:buNone/>
            </a:pPr>
            <a:r>
              <a:rPr lang="en-US" dirty="0"/>
              <a:t>Find out using the </a:t>
            </a:r>
            <a:r>
              <a:rPr lang="en-US" dirty="0" err="1">
                <a:latin typeface="Courier" charset="0"/>
                <a:ea typeface="Courier" charset="0"/>
                <a:cs typeface="Courier" charset="0"/>
              </a:rPr>
              <a:t>sizeof</a:t>
            </a:r>
            <a:r>
              <a:rPr lang="en-US" dirty="0"/>
              <a:t> operator, which counts bytes.</a:t>
            </a:r>
          </a:p>
          <a:p>
            <a:pPr marL="0" indent="0">
              <a:buNone/>
            </a:pP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sizeof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&lt;&lt; </a:t>
            </a:r>
            <a:r>
              <a:rPr lang="en-US" dirty="0" err="1">
                <a:latin typeface="Courier" charset="0"/>
                <a:ea typeface="Courier" charset="0"/>
                <a:cs typeface="Courier" charset="0"/>
              </a:rPr>
              <a:t>endl</a:t>
            </a:r>
            <a:r>
              <a:rPr lang="en-US" dirty="0">
                <a:latin typeface="Courier" charset="0"/>
                <a:ea typeface="Courier" charset="0"/>
                <a:cs typeface="Courier" charset="0"/>
              </a:rPr>
              <a:t>;  // 4 on my system</a:t>
            </a:r>
          </a:p>
          <a:p>
            <a:pPr marL="0" indent="0">
              <a:buNone/>
            </a:pPr>
            <a:r>
              <a:rPr lang="en-US" dirty="0"/>
              <a:t>Say an </a:t>
            </a:r>
            <a:r>
              <a:rPr lang="en-US" dirty="0" err="1">
                <a:latin typeface="Courier" charset="0"/>
                <a:ea typeface="Courier" charset="0"/>
                <a:cs typeface="Courier" charset="0"/>
              </a:rPr>
              <a:t>int</a:t>
            </a:r>
            <a:r>
              <a:rPr lang="en-US" dirty="0"/>
              <a:t> takes up 4 bytes (32 bits). Since 9 = 8 + 1 = 1001</a:t>
            </a:r>
            <a:r>
              <a:rPr lang="en-US" baseline="-25000" dirty="0"/>
              <a:t>2</a:t>
            </a:r>
            <a:r>
              <a:rPr lang="en-US" dirty="0"/>
              <a:t>, an </a:t>
            </a:r>
            <a:r>
              <a:rPr lang="en-US" dirty="0" err="1">
                <a:latin typeface="Courier" charset="0"/>
                <a:ea typeface="Courier" charset="0"/>
                <a:cs typeface="Courier" charset="0"/>
              </a:rPr>
              <a:t>int</a:t>
            </a:r>
            <a:r>
              <a:rPr lang="en-US" dirty="0"/>
              <a:t> with value 9 would be stored as the following bytes.</a:t>
            </a:r>
          </a:p>
          <a:p>
            <a:pPr marL="0" indent="0">
              <a:buNone/>
            </a:pPr>
            <a:r>
              <a:rPr lang="en-US" dirty="0"/>
              <a:t>	00000000  00000000  00000000  00001001</a:t>
            </a:r>
          </a:p>
          <a:p>
            <a:pPr marL="0" indent="0">
              <a:buNone/>
            </a:pPr>
            <a:r>
              <a:rPr lang="en-US" dirty="0"/>
              <a:t>A </a:t>
            </a:r>
            <a:r>
              <a:rPr lang="en-US" dirty="0">
                <a:latin typeface="Courier" charset="0"/>
                <a:ea typeface="Courier" charset="0"/>
                <a:cs typeface="Courier" charset="0"/>
              </a:rPr>
              <a:t>char</a:t>
            </a:r>
            <a:r>
              <a:rPr lang="en-US" dirty="0"/>
              <a:t> is one byte. And </a:t>
            </a:r>
            <a:r>
              <a:rPr lang="en-US" dirty="0">
                <a:latin typeface="Courier" charset="0"/>
                <a:ea typeface="Courier" charset="0"/>
                <a:cs typeface="Courier" charset="0"/>
              </a:rPr>
              <a:t>'#'</a:t>
            </a:r>
            <a:r>
              <a:rPr lang="en-US" dirty="0"/>
              <a:t> = 35 = 32 + 2 + 1 = 100011</a:t>
            </a:r>
            <a:r>
              <a:rPr lang="en-US" baseline="-25000" dirty="0"/>
              <a:t>2</a:t>
            </a:r>
            <a:r>
              <a:rPr lang="en-US" dirty="0"/>
              <a:t>. So a </a:t>
            </a:r>
            <a:r>
              <a:rPr lang="en-US" dirty="0">
                <a:latin typeface="Courier" charset="0"/>
                <a:ea typeface="Courier" charset="0"/>
                <a:cs typeface="Courier" charset="0"/>
              </a:rPr>
              <a:t>char</a:t>
            </a:r>
            <a:r>
              <a:rPr lang="en-US" dirty="0"/>
              <a:t> with value </a:t>
            </a:r>
            <a:r>
              <a:rPr lang="en-US" dirty="0">
                <a:latin typeface="Courier" charset="0"/>
                <a:ea typeface="Courier" charset="0"/>
                <a:cs typeface="Courier" charset="0"/>
              </a:rPr>
              <a:t>'#'</a:t>
            </a:r>
            <a:r>
              <a:rPr lang="en-US" dirty="0"/>
              <a:t> would be stored as the following byte.</a:t>
            </a:r>
          </a:p>
          <a:p>
            <a:pPr marL="0" indent="0">
              <a:buNone/>
            </a:pPr>
            <a:r>
              <a:rPr lang="en-US" dirty="0"/>
              <a:t>	00100011</a:t>
            </a:r>
          </a:p>
        </p:txBody>
      </p:sp>
    </p:spTree>
    <p:extLst>
      <p:ext uri="{BB962C8B-B14F-4D97-AF65-F5344CB8AC3E}">
        <p14:creationId xmlns:p14="http://schemas.microsoft.com/office/powerpoint/2010/main" val="78070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Representing Values [2/2]</a:t>
            </a:r>
          </a:p>
        </p:txBody>
      </p:sp>
      <p:sp>
        <p:nvSpPr>
          <p:cNvPr id="3" name="Content Placeholder 2"/>
          <p:cNvSpPr>
            <a:spLocks noGrp="1"/>
          </p:cNvSpPr>
          <p:nvPr>
            <p:ph idx="1"/>
          </p:nvPr>
        </p:nvSpPr>
        <p:spPr/>
        <p:txBody>
          <a:bodyPr/>
          <a:lstStyle/>
          <a:p>
            <a:pPr marL="0" indent="0">
              <a:buNone/>
            </a:pPr>
            <a:r>
              <a:rPr lang="en-US" dirty="0"/>
              <a:t>Signed integer types, like </a:t>
            </a:r>
            <a:r>
              <a:rPr lang="en-US" dirty="0" err="1">
                <a:latin typeface="Courier"/>
              </a:rPr>
              <a:t>int</a:t>
            </a:r>
            <a:r>
              <a:rPr lang="en-US" dirty="0"/>
              <a:t>, represent negative values using </a:t>
            </a:r>
            <a:r>
              <a:rPr lang="en-US" b="1" dirty="0"/>
              <a:t>two’s complement</a:t>
            </a:r>
            <a:r>
              <a:rPr lang="en-US" dirty="0"/>
              <a:t>. For an integer </a:t>
            </a:r>
            <a:r>
              <a:rPr lang="en-US" i="1" dirty="0"/>
              <a:t>k</a:t>
            </a:r>
            <a:r>
              <a:rPr lang="en-US" dirty="0"/>
              <a:t> &gt; 0, –</a:t>
            </a:r>
            <a:r>
              <a:rPr lang="en-US" i="1" dirty="0"/>
              <a:t>k</a:t>
            </a:r>
            <a:r>
              <a:rPr lang="en-US" dirty="0"/>
              <a:t> is stored as follows:</a:t>
            </a:r>
            <a:r>
              <a:rPr lang="en-US" dirty="0">
                <a:latin typeface="Courier"/>
              </a:rPr>
              <a:t> </a:t>
            </a:r>
            <a:r>
              <a:rPr lang="en-US" dirty="0"/>
              <a:t> start with the binary form of </a:t>
            </a:r>
            <a:r>
              <a:rPr lang="en-US" i="1" dirty="0"/>
              <a:t>k</a:t>
            </a:r>
            <a:r>
              <a:rPr lang="en-US" dirty="0"/>
              <a:t> – 1, and flip all bits (0 to 1, 1 to 0).</a:t>
            </a:r>
            <a:r>
              <a:rPr lang="en-US" dirty="0">
                <a:latin typeface="Courier"/>
              </a:rPr>
              <a:t> </a:t>
            </a:r>
            <a:endParaRPr lang="en-US" dirty="0"/>
          </a:p>
          <a:p>
            <a:pPr marL="0" indent="0">
              <a:buNone/>
            </a:pPr>
            <a:r>
              <a:rPr lang="en-US" dirty="0"/>
              <a:t>So, to represent –7, start with 6, represented as …0000110, and</a:t>
            </a:r>
            <a:r>
              <a:rPr lang="en-US" dirty="0">
                <a:latin typeface="Courier"/>
              </a:rPr>
              <a:t> </a:t>
            </a:r>
            <a:r>
              <a:rPr lang="en-US" dirty="0"/>
              <a:t> flip all bits, to obtain …1111001. Below is –7 as a 32-bit </a:t>
            </a:r>
            <a:r>
              <a:rPr lang="en-US" dirty="0">
                <a:latin typeface="Courier"/>
              </a:rPr>
              <a:t>int</a:t>
            </a:r>
            <a:r>
              <a:rPr lang="en-US" dirty="0"/>
              <a:t>.</a:t>
            </a:r>
          </a:p>
          <a:p>
            <a:pPr marL="0" indent="0">
              <a:buNone/>
            </a:pPr>
            <a:r>
              <a:rPr lang="en-US" dirty="0"/>
              <a:t>	11111111  11111111  11111111  11111001</a:t>
            </a:r>
          </a:p>
          <a:p>
            <a:pPr marL="0" indent="0">
              <a:buNone/>
            </a:pPr>
            <a:r>
              <a:rPr lang="en-US" dirty="0"/>
              <a:t>With this representation, an integer is negative if the first bit is 1, and nonnegative otherwise. This bit is thus the </a:t>
            </a:r>
            <a:r>
              <a:rPr lang="en-US" b="1" dirty="0"/>
              <a:t>sign bit</a:t>
            </a:r>
            <a:r>
              <a:rPr lang="en-US" dirty="0"/>
              <a:t>.</a:t>
            </a:r>
          </a:p>
          <a:p>
            <a:pPr marL="0" indent="0">
              <a:buNone/>
            </a:pPr>
            <a:r>
              <a:rPr lang="en-US" i="1" dirty="0"/>
              <a:t>Why</a:t>
            </a:r>
            <a:r>
              <a:rPr lang="en-US" dirty="0"/>
              <a:t> use 2’s complement? Because then, when we do integer addition, subtraction, and multiplication, we do not need to check whether each operand is negative. We use exactly the same algorithms for both positive and negative numbers.</a:t>
            </a:r>
          </a:p>
        </p:txBody>
      </p:sp>
    </p:spTree>
    <p:extLst>
      <p:ext uri="{BB962C8B-B14F-4D97-AF65-F5344CB8AC3E}">
        <p14:creationId xmlns:p14="http://schemas.microsoft.com/office/powerpoint/2010/main" val="394113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Bitwise Operators [1/4]</a:t>
            </a:r>
          </a:p>
        </p:txBody>
      </p:sp>
      <p:sp>
        <p:nvSpPr>
          <p:cNvPr id="3" name="Content Placeholder 2"/>
          <p:cNvSpPr>
            <a:spLocks noGrp="1"/>
          </p:cNvSpPr>
          <p:nvPr>
            <p:ph idx="1"/>
          </p:nvPr>
        </p:nvSpPr>
        <p:spPr/>
        <p:txBody>
          <a:bodyPr/>
          <a:lstStyle/>
          <a:p>
            <a:pPr marL="0" indent="0">
              <a:buNone/>
            </a:pPr>
            <a:r>
              <a:rPr lang="en-US" dirty="0"/>
              <a:t>C++ has several </a:t>
            </a:r>
            <a:r>
              <a:rPr lang="en-US" b="1" dirty="0"/>
              <a:t>bitwise operators</a:t>
            </a:r>
            <a:r>
              <a:rPr lang="en-US" dirty="0"/>
              <a:t>, which take integers as operands, but act on bits, rather than numeric values.</a:t>
            </a:r>
          </a:p>
          <a:p>
            <a:pPr marL="0" indent="0">
              <a:buNone/>
            </a:pPr>
            <a:r>
              <a:rPr lang="en-US" dirty="0"/>
              <a:t>“</a:t>
            </a:r>
            <a:r>
              <a:rPr lang="en-US" dirty="0">
                <a:latin typeface="Courier" charset="0"/>
                <a:ea typeface="Courier" charset="0"/>
                <a:cs typeface="Courier" charset="0"/>
              </a:rPr>
              <a:t>&amp;</a:t>
            </a:r>
            <a:r>
              <a:rPr lang="en-US" dirty="0"/>
              <a:t>” is the </a:t>
            </a:r>
            <a:r>
              <a:rPr lang="en-US" b="1" dirty="0"/>
              <a:t>bitwise-AND</a:t>
            </a:r>
            <a:r>
              <a:rPr lang="en-US" dirty="0"/>
              <a:t> operator, and “</a:t>
            </a:r>
            <a:r>
              <a:rPr lang="en-US" dirty="0">
                <a:latin typeface="Courier" charset="0"/>
                <a:ea typeface="Courier" charset="0"/>
                <a:cs typeface="Courier" charset="0"/>
              </a:rPr>
              <a:t>|</a:t>
            </a:r>
            <a:r>
              <a:rPr lang="en-US" dirty="0"/>
              <a:t>” is the </a:t>
            </a:r>
            <a:r>
              <a:rPr lang="en-US" b="1" dirty="0"/>
              <a:t>bitwise-OR</a:t>
            </a:r>
            <a:r>
              <a:rPr lang="en-US" dirty="0"/>
              <a:t> operator. We discuss what these do on the following slides.</a:t>
            </a:r>
            <a:r>
              <a:rPr lang="en-US" dirty="0">
                <a:latin typeface="Courier"/>
              </a:rPr>
              <a:t> </a:t>
            </a:r>
            <a:endParaRPr lang="en-US" dirty="0"/>
          </a:p>
          <a:p>
            <a:pPr marL="0" indent="0">
              <a:buNone/>
            </a:pPr>
            <a:r>
              <a:rPr lang="en-US" dirty="0"/>
              <a:t>Note that “</a:t>
            </a:r>
            <a:r>
              <a:rPr lang="en-US" dirty="0">
                <a:latin typeface="Courier" charset="0"/>
                <a:ea typeface="Courier" charset="0"/>
                <a:cs typeface="Courier" charset="0"/>
              </a:rPr>
              <a:t>&amp;</a:t>
            </a:r>
            <a:r>
              <a:rPr lang="en-US" dirty="0"/>
              <a:t>” is </a:t>
            </a:r>
            <a:r>
              <a:rPr lang="en-US" b="1" dirty="0"/>
              <a:t>bitwise-AND</a:t>
            </a:r>
            <a:r>
              <a:rPr lang="en-US" dirty="0"/>
              <a:t>, while “</a:t>
            </a:r>
            <a:r>
              <a:rPr lang="en-US" dirty="0">
                <a:latin typeface="Courier" charset="0"/>
                <a:ea typeface="Courier" charset="0"/>
                <a:cs typeface="Courier" charset="0"/>
              </a:rPr>
              <a:t>&amp;&amp;</a:t>
            </a:r>
            <a:r>
              <a:rPr lang="en-US" dirty="0"/>
              <a:t>” is </a:t>
            </a:r>
            <a:r>
              <a:rPr lang="en-US" b="1" dirty="0"/>
              <a:t>logical-AND</a:t>
            </a:r>
            <a:r>
              <a:rPr lang="en-US" dirty="0"/>
              <a:t>. Similarly, “</a:t>
            </a:r>
            <a:r>
              <a:rPr lang="en-US" dirty="0">
                <a:latin typeface="Courier" charset="0"/>
                <a:ea typeface="Courier" charset="0"/>
                <a:cs typeface="Courier" charset="0"/>
              </a:rPr>
              <a:t>|</a:t>
            </a:r>
            <a:r>
              <a:rPr lang="en-US" dirty="0"/>
              <a:t>” is </a:t>
            </a:r>
            <a:r>
              <a:rPr lang="en-US" b="1" dirty="0"/>
              <a:t>bitwise-OR</a:t>
            </a:r>
            <a:r>
              <a:rPr lang="en-US" dirty="0"/>
              <a:t>, while “</a:t>
            </a:r>
            <a:r>
              <a:rPr lang="en-US" dirty="0">
                <a:latin typeface="Courier" charset="0"/>
                <a:ea typeface="Courier" charset="0"/>
                <a:cs typeface="Courier" charset="0"/>
              </a:rPr>
              <a:t>||</a:t>
            </a:r>
            <a:r>
              <a:rPr lang="en-US" dirty="0"/>
              <a:t>” is </a:t>
            </a:r>
            <a:r>
              <a:rPr lang="en-US" b="1" dirty="0"/>
              <a:t>logical-OR</a:t>
            </a:r>
            <a:r>
              <a:rPr lang="en-US" dirty="0"/>
              <a:t>. These do different things; try not to get them mixed up!</a:t>
            </a:r>
            <a:r>
              <a:rPr lang="en-US" dirty="0">
                <a:latin typeface="Courier"/>
              </a:rPr>
              <a:t> </a:t>
            </a:r>
            <a:endParaRPr lang="en-US" dirty="0"/>
          </a:p>
        </p:txBody>
      </p:sp>
    </p:spTree>
    <p:extLst>
      <p:ext uri="{BB962C8B-B14F-4D97-AF65-F5344CB8AC3E}">
        <p14:creationId xmlns:p14="http://schemas.microsoft.com/office/powerpoint/2010/main" val="72109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Bitwise Operators [2/4]</a:t>
            </a:r>
          </a:p>
        </p:txBody>
      </p:sp>
      <p:sp>
        <p:nvSpPr>
          <p:cNvPr id="3" name="Content Placeholder 2"/>
          <p:cNvSpPr>
            <a:spLocks noGrp="1"/>
          </p:cNvSpPr>
          <p:nvPr>
            <p:ph idx="1"/>
          </p:nvPr>
        </p:nvSpPr>
        <p:spPr/>
        <p:txBody>
          <a:bodyPr/>
          <a:lstStyle/>
          <a:p>
            <a:pPr marL="0" indent="0">
              <a:buNone/>
            </a:pPr>
            <a:r>
              <a:rPr lang="en-US" dirty="0"/>
              <a:t>“</a:t>
            </a:r>
            <a:r>
              <a:rPr lang="en-US" dirty="0">
                <a:latin typeface="Courier" charset="0"/>
                <a:ea typeface="Courier" charset="0"/>
                <a:cs typeface="Courier" charset="0"/>
              </a:rPr>
              <a:t>&amp;</a:t>
            </a:r>
            <a:r>
              <a:rPr lang="en-US" dirty="0"/>
              <a:t>” is the </a:t>
            </a:r>
            <a:r>
              <a:rPr lang="en-US" b="1" dirty="0"/>
              <a:t>bitwise-AND</a:t>
            </a:r>
            <a:r>
              <a:rPr lang="en-US" dirty="0"/>
              <a:t> operator. It takes two operands, both integers. Its result is an integer with a 1 bit in each place where</a:t>
            </a:r>
            <a:r>
              <a:rPr lang="en-US" dirty="0">
                <a:latin typeface="Courier"/>
              </a:rPr>
              <a:t> </a:t>
            </a:r>
            <a:r>
              <a:rPr lang="en-US" dirty="0"/>
              <a:t> the first AND second operands both have a 1 bit.</a:t>
            </a:r>
            <a:r>
              <a:rPr lang="en-US" dirty="0">
                <a:latin typeface="Courier"/>
              </a:rPr>
              <a:t> </a:t>
            </a:r>
            <a:endParaRPr lang="en-US" dirty="0"/>
          </a:p>
          <a:p>
            <a:pPr marL="0" indent="0">
              <a:buNone/>
            </a:pPr>
            <a:r>
              <a:rPr lang="en-US" dirty="0"/>
              <a:t>Example. Find </a:t>
            </a:r>
            <a:r>
              <a:rPr lang="en-US" dirty="0">
                <a:latin typeface="Courier" charset="0"/>
                <a:ea typeface="Courier" charset="0"/>
                <a:cs typeface="Courier" charset="0"/>
              </a:rPr>
              <a:t>(51 &amp; 22)</a:t>
            </a:r>
            <a:r>
              <a:rPr lang="en-US" dirty="0"/>
              <a:t>.</a:t>
            </a:r>
          </a:p>
          <a:p>
            <a:pPr marL="0" indent="0">
              <a:buNone/>
            </a:pPr>
            <a:r>
              <a:rPr lang="en-US" dirty="0"/>
              <a:t>51 = 32 + 16 + 2 + 1. 22 = 16 + 4 + 2. Write these in binary, and do the operation:</a:t>
            </a:r>
          </a:p>
          <a:p>
            <a:pPr marL="0" indent="0">
              <a:buNone/>
            </a:pPr>
            <a:r>
              <a:rPr lang="en-US" dirty="0"/>
              <a:t>	00000000  00000000  00000000  00110011</a:t>
            </a:r>
            <a:br>
              <a:rPr lang="en-US" dirty="0"/>
            </a:br>
            <a:r>
              <a:rPr lang="en-US" dirty="0"/>
              <a:t>	</a:t>
            </a:r>
            <a:r>
              <a:rPr lang="en-US" u="sng" dirty="0"/>
              <a:t>00000000  00000000  00000000  00010110</a:t>
            </a:r>
            <a:br>
              <a:rPr lang="en-US" dirty="0"/>
            </a:br>
            <a:r>
              <a:rPr lang="en-US" dirty="0"/>
              <a:t>	00000000  00000000  00000000  00010010</a:t>
            </a:r>
          </a:p>
          <a:p>
            <a:pPr marL="0" indent="0">
              <a:buNone/>
            </a:pPr>
            <a:r>
              <a:rPr lang="en-US" dirty="0"/>
              <a:t>In decimal: 16 + 2 = 18.  So </a:t>
            </a:r>
            <a:r>
              <a:rPr lang="en-US" dirty="0">
                <a:latin typeface="Courier" charset="0"/>
                <a:ea typeface="Courier" charset="0"/>
                <a:cs typeface="Courier" charset="0"/>
              </a:rPr>
              <a:t>(51 &amp; 22)</a:t>
            </a:r>
            <a:r>
              <a:rPr lang="en-US" dirty="0"/>
              <a:t> is </a:t>
            </a:r>
            <a:r>
              <a:rPr lang="en-US" dirty="0">
                <a:latin typeface="Courier" charset="0"/>
                <a:ea typeface="Courier" charset="0"/>
                <a:cs typeface="Courier" charset="0"/>
              </a:rPr>
              <a:t>18</a:t>
            </a:r>
            <a:r>
              <a:rPr lang="en-US" dirty="0"/>
              <a:t>.</a:t>
            </a:r>
          </a:p>
        </p:txBody>
      </p:sp>
    </p:spTree>
    <p:extLst>
      <p:ext uri="{BB962C8B-B14F-4D97-AF65-F5344CB8AC3E}">
        <p14:creationId xmlns:p14="http://schemas.microsoft.com/office/powerpoint/2010/main" val="147333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IV</a:t>
            </a:r>
            <a:br>
              <a:rPr lang="en-US" dirty="0"/>
            </a:br>
            <a:r>
              <a:rPr lang="en-US" dirty="0"/>
              <a:t>Bitwise Operators [3/4]</a:t>
            </a:r>
          </a:p>
        </p:txBody>
      </p:sp>
      <p:sp>
        <p:nvSpPr>
          <p:cNvPr id="3" name="Content Placeholder 2"/>
          <p:cNvSpPr>
            <a:spLocks noGrp="1"/>
          </p:cNvSpPr>
          <p:nvPr>
            <p:ph idx="1"/>
          </p:nvPr>
        </p:nvSpPr>
        <p:spPr/>
        <p:txBody>
          <a:bodyPr/>
          <a:lstStyle/>
          <a:p>
            <a:pPr marL="0" indent="0">
              <a:buNone/>
            </a:pPr>
            <a:r>
              <a:rPr lang="en-US" dirty="0"/>
              <a:t>“</a:t>
            </a:r>
            <a:r>
              <a:rPr lang="en-US" dirty="0">
                <a:latin typeface="Courier" charset="0"/>
                <a:ea typeface="Courier" charset="0"/>
                <a:cs typeface="Courier" charset="0"/>
              </a:rPr>
              <a:t>|</a:t>
            </a:r>
            <a:r>
              <a:rPr lang="en-US" dirty="0"/>
              <a:t>” is the </a:t>
            </a:r>
            <a:r>
              <a:rPr lang="en-US" b="1" dirty="0"/>
              <a:t>bitwise-OR</a:t>
            </a:r>
            <a:r>
              <a:rPr lang="en-US" dirty="0"/>
              <a:t> operator. It takes two operands, both integers. Its result is an integer with a 1 bit in each place where</a:t>
            </a:r>
            <a:r>
              <a:rPr lang="en-US" dirty="0">
                <a:latin typeface="Courier"/>
              </a:rPr>
              <a:t> </a:t>
            </a:r>
            <a:r>
              <a:rPr lang="en-US" dirty="0"/>
              <a:t> the first OR second operand—OR both—has a 1 bit.</a:t>
            </a:r>
            <a:r>
              <a:rPr lang="en-US" dirty="0">
                <a:latin typeface="Courier"/>
              </a:rPr>
              <a:t> </a:t>
            </a:r>
            <a:endParaRPr lang="en-US" dirty="0"/>
          </a:p>
          <a:p>
            <a:pPr marL="0" indent="0">
              <a:buNone/>
            </a:pPr>
            <a:r>
              <a:rPr lang="en-US" dirty="0"/>
              <a:t>Example. Find </a:t>
            </a:r>
            <a:r>
              <a:rPr lang="en-US" dirty="0">
                <a:latin typeface="Courier" charset="0"/>
                <a:ea typeface="Courier" charset="0"/>
                <a:cs typeface="Courier" charset="0"/>
              </a:rPr>
              <a:t>(51 | 22)</a:t>
            </a:r>
            <a:r>
              <a:rPr lang="en-US" dirty="0"/>
              <a:t>.</a:t>
            </a:r>
          </a:p>
          <a:p>
            <a:pPr marL="0" indent="0">
              <a:buNone/>
            </a:pPr>
            <a:r>
              <a:rPr lang="en-US" dirty="0"/>
              <a:t>Write 51 and 22 in binary, as on the previous slide, and do the operation:</a:t>
            </a:r>
          </a:p>
          <a:p>
            <a:pPr marL="0" indent="0">
              <a:buNone/>
            </a:pPr>
            <a:r>
              <a:rPr lang="en-US" dirty="0"/>
              <a:t>	00000000  00000000  00000000  00110011</a:t>
            </a:r>
            <a:br>
              <a:rPr lang="en-US" dirty="0"/>
            </a:br>
            <a:r>
              <a:rPr lang="en-US" dirty="0"/>
              <a:t>	</a:t>
            </a:r>
            <a:r>
              <a:rPr lang="en-US" u="sng" dirty="0"/>
              <a:t>00000000  00000000  00000000  00010110</a:t>
            </a:r>
            <a:br>
              <a:rPr lang="en-US" dirty="0"/>
            </a:br>
            <a:r>
              <a:rPr lang="en-US" dirty="0"/>
              <a:t>	00000000  00000000  00000000  00110111</a:t>
            </a:r>
          </a:p>
          <a:p>
            <a:pPr marL="0" indent="0">
              <a:buNone/>
            </a:pPr>
            <a:r>
              <a:rPr lang="en-US" dirty="0"/>
              <a:t>In decimal: 32 + 16 + 4 + 2 + 1= 55.  So </a:t>
            </a:r>
            <a:r>
              <a:rPr lang="en-US" dirty="0">
                <a:latin typeface="Courier" charset="0"/>
                <a:ea typeface="Courier" charset="0"/>
                <a:cs typeface="Courier" charset="0"/>
              </a:rPr>
              <a:t>(51 | 22)</a:t>
            </a:r>
            <a:r>
              <a:rPr lang="en-US" dirty="0"/>
              <a:t> is </a:t>
            </a:r>
            <a:r>
              <a:rPr lang="en-US" dirty="0">
                <a:latin typeface="Courier" charset="0"/>
                <a:ea typeface="Courier" charset="0"/>
                <a:cs typeface="Courier" charset="0"/>
              </a:rPr>
              <a:t>55</a:t>
            </a:r>
            <a:r>
              <a:rPr lang="en-US" dirty="0"/>
              <a:t>.</a:t>
            </a:r>
          </a:p>
        </p:txBody>
      </p:sp>
    </p:spTree>
    <p:extLst>
      <p:ext uri="{BB962C8B-B14F-4D97-AF65-F5344CB8AC3E}">
        <p14:creationId xmlns:p14="http://schemas.microsoft.com/office/powerpoint/2010/main" val="157870023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6925</TotalTime>
  <Words>1503</Words>
  <Application>Microsoft Macintosh PowerPoint</Application>
  <PresentationFormat>On-screen Show (4:3)</PresentationFormat>
  <Paragraphs>123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Courier</vt:lpstr>
      <vt:lpstr>Rockwell</vt:lpstr>
      <vt:lpstr>Wingdings</vt:lpstr>
      <vt:lpstr>Advantage</vt:lpstr>
      <vt:lpstr>CS 201 </vt:lpstr>
      <vt:lpstr>Internals IV Binary Numbers</vt:lpstr>
      <vt:lpstr>Internals IV Bits &amp; Bytes [1/2]</vt:lpstr>
      <vt:lpstr>Internals IV Bits &amp; Bytes [2/2]</vt:lpstr>
      <vt:lpstr>Internals IV Representing Values [1/2]</vt:lpstr>
      <vt:lpstr>Internals IV Representing Values [2/2]</vt:lpstr>
      <vt:lpstr>Internals IV Bitwise Operators [1/4]</vt:lpstr>
      <vt:lpstr>Internals IV Bitwise Operators [2/4]</vt:lpstr>
      <vt:lpstr>Internals IV Bitwise Operators [3/4]</vt:lpstr>
      <vt:lpstr>Internals IV Bitwise Operators [4/4]</vt:lpstr>
      <vt:lpstr>Internals IV Passing Flags [1/5]</vt:lpstr>
      <vt:lpstr>Internals IV Passing Flags [2/5]</vt:lpstr>
      <vt:lpstr>Internals IV Passing Flags [3/5]</vt:lpstr>
      <vt:lpstr>Internals IV Passing Flags [4/5]</vt:lpstr>
      <vt:lpstr>Internals IV Passing Flags [5/5]</vt:lpstr>
      <vt:lpstr>Review Internals IV — Binary Numbers, Bits &amp; Bytes</vt:lpstr>
      <vt:lpstr>Review Internals IV — Representing Values</vt:lpstr>
      <vt:lpstr>Review Internals IV — Bitwise Operators</vt:lpstr>
      <vt:lpstr>Review Internals IV — Passing Flags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Hartman;Glenn G. Chappell</dc:creator>
  <cp:lastModifiedBy>Chris Hartman</cp:lastModifiedBy>
  <cp:revision>541</cp:revision>
  <dcterms:created xsi:type="dcterms:W3CDTF">2017-08-28T16:16:28Z</dcterms:created>
  <dcterms:modified xsi:type="dcterms:W3CDTF">2018-12-07T17:43:36Z</dcterms:modified>
</cp:coreProperties>
</file>