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7559675" cy="106918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Google Shape;74;p12"/>
          <p:cNvSpPr txBox="1"/>
          <p:nvPr>
            <p:ph idx="2"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12"/>
          <p:cNvSpPr txBox="1"/>
          <p:nvPr>
            <p:ph idx="3"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Google Shape;76;p12"/>
          <p:cNvSpPr txBox="1"/>
          <p:nvPr>
            <p:ph idx="4"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13"/>
          <p:cNvSpPr txBox="1"/>
          <p:nvPr>
            <p:ph idx="2"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Google Shape;81;p13"/>
          <p:cNvSpPr txBox="1"/>
          <p:nvPr>
            <p:ph idx="3"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Google Shape;82;p13"/>
          <p:cNvSpPr txBox="1"/>
          <p:nvPr>
            <p:ph idx="4"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Google Shape;83;p13"/>
          <p:cNvSpPr txBox="1"/>
          <p:nvPr>
            <p:ph idx="5"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p13"/>
          <p:cNvSpPr txBox="1"/>
          <p:nvPr>
            <p:ph idx="6"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7" name="Google Shape;127;p18"/>
          <p:cNvSpPr txBox="1"/>
          <p:nvPr>
            <p:ph idx="2"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6" name="Google Shape;136;p21"/>
          <p:cNvSpPr txBox="1"/>
          <p:nvPr>
            <p:ph idx="3"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0" name="Google Shape;140;p22"/>
          <p:cNvSpPr txBox="1"/>
          <p:nvPr>
            <p:ph idx="2"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1" name="Google Shape;141;p22"/>
          <p:cNvSpPr txBox="1"/>
          <p:nvPr>
            <p:ph idx="3"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6" name="Google Shape;146;p23"/>
          <p:cNvSpPr txBox="1"/>
          <p:nvPr>
            <p:ph idx="3"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0" name="Google Shape;150;p24"/>
          <p:cNvSpPr txBox="1"/>
          <p:nvPr>
            <p:ph idx="2"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4" name="Google Shape;154;p25"/>
          <p:cNvSpPr txBox="1"/>
          <p:nvPr>
            <p:ph idx="2"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5" name="Google Shape;155;p25"/>
          <p:cNvSpPr txBox="1"/>
          <p:nvPr>
            <p:ph idx="3"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6" name="Google Shape;156;p25"/>
          <p:cNvSpPr txBox="1"/>
          <p:nvPr>
            <p:ph idx="4"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0" name="Google Shape;160;p26"/>
          <p:cNvSpPr txBox="1"/>
          <p:nvPr>
            <p:ph idx="2"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1" name="Google Shape;161;p26"/>
          <p:cNvSpPr txBox="1"/>
          <p:nvPr>
            <p:ph idx="3"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2" name="Google Shape;162;p26"/>
          <p:cNvSpPr txBox="1"/>
          <p:nvPr>
            <p:ph idx="4"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3" name="Google Shape;163;p26"/>
          <p:cNvSpPr txBox="1"/>
          <p:nvPr>
            <p:ph idx="5"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4" name="Google Shape;164;p26"/>
          <p:cNvSpPr txBox="1"/>
          <p:nvPr>
            <p:ph idx="6"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575080"/>
            <a:ext cx="100440" cy="625680"/>
          </a:xfrm>
          <a:custGeom>
            <a:rect b="b" l="l" r="r" t="t"/>
            <a:pathLst>
              <a:path extrusionOk="0" h="136" w="22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28520" y="3156480"/>
            <a:ext cx="646200" cy="2322000"/>
          </a:xfrm>
          <a:custGeom>
            <a:rect b="b" l="l" r="r" t="t"/>
            <a:pathLst>
              <a:path extrusionOk="0" h="504" w="140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807120" y="5447160"/>
            <a:ext cx="609120" cy="1419840"/>
          </a:xfrm>
          <a:custGeom>
            <a:rect b="b" l="l" r="r" t="t"/>
            <a:pathLst>
              <a:path extrusionOk="0" h="308" w="132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959760" y="6503760"/>
            <a:ext cx="171000" cy="363240"/>
          </a:xfrm>
          <a:custGeom>
            <a:rect b="b" l="l" r="r" t="t"/>
            <a:pathLst>
              <a:path extrusionOk="0" h="79" w="37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100800" y="3201120"/>
            <a:ext cx="821520" cy="3328200"/>
          </a:xfrm>
          <a:custGeom>
            <a:rect b="b" l="l" r="r" t="t"/>
            <a:pathLst>
              <a:path extrusionOk="0" h="722" w="178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22320" y="228600"/>
            <a:ext cx="105840" cy="2927520"/>
          </a:xfrm>
          <a:custGeom>
            <a:rect b="b" l="l" r="r" t="t"/>
            <a:pathLst>
              <a:path extrusionOk="0" h="635" w="23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78120" y="2944080"/>
            <a:ext cx="77760" cy="493560"/>
          </a:xfrm>
          <a:custGeom>
            <a:rect b="b" l="l" r="r" t="t"/>
            <a:pathLst>
              <a:path extrusionOk="0" h="107" w="1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769680" y="5478840"/>
            <a:ext cx="189720" cy="1024560"/>
          </a:xfrm>
          <a:custGeom>
            <a:rect b="b" l="l" r="r" t="t"/>
            <a:pathLst>
              <a:path extrusionOk="0" h="222" w="41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775440" y="1398960"/>
            <a:ext cx="2075760" cy="4047840"/>
          </a:xfrm>
          <a:custGeom>
            <a:rect b="b" l="l" r="r" t="t"/>
            <a:pathLst>
              <a:path extrusionOk="0" h="878" w="450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922680" y="6530040"/>
            <a:ext cx="161640" cy="336960"/>
          </a:xfrm>
          <a:custGeom>
            <a:rect b="b" l="l" r="r" t="t"/>
            <a:pathLst>
              <a:path extrusionOk="0" h="73" w="35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769680" y="5359320"/>
            <a:ext cx="37080" cy="221400"/>
          </a:xfrm>
          <a:custGeom>
            <a:rect b="b" l="l" r="r" t="t"/>
            <a:pathLst>
              <a:path extrusionOk="0" h="48" w="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849960" y="6244560"/>
            <a:ext cx="238320" cy="622080"/>
          </a:xfrm>
          <a:custGeom>
            <a:rect b="b" l="l" r="r" t="t"/>
            <a:pathLst>
              <a:path extrusionOk="0" h="135" w="52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27360" y="-720"/>
            <a:ext cx="493920" cy="4400640"/>
          </a:xfrm>
          <a:custGeom>
            <a:rect b="b" l="l" r="r" t="t"/>
            <a:pathLst>
              <a:path extrusionOk="0" h="920" w="103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550440" y="4316400"/>
            <a:ext cx="423000" cy="1580400"/>
          </a:xfrm>
          <a:custGeom>
            <a:rect b="b" l="l" r="r" t="t"/>
            <a:pathLst>
              <a:path extrusionOk="0" h="330" w="88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"/>
          <p:cNvSpPr/>
          <p:nvPr/>
        </p:nvSpPr>
        <p:spPr>
          <a:xfrm>
            <a:off x="1006200" y="5862600"/>
            <a:ext cx="430560" cy="990360"/>
          </a:xfrm>
          <a:custGeom>
            <a:rect b="b" l="l" r="r" t="t"/>
            <a:pathLst>
              <a:path extrusionOk="0" h="207" w="90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"/>
          <p:cNvSpPr/>
          <p:nvPr/>
        </p:nvSpPr>
        <p:spPr>
          <a:xfrm>
            <a:off x="521640" y="4364280"/>
            <a:ext cx="551520" cy="2235600"/>
          </a:xfrm>
          <a:custGeom>
            <a:rect b="b" l="l" r="r" t="t"/>
            <a:pathLst>
              <a:path extrusionOk="0" h="467" w="115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468000" y="1289160"/>
            <a:ext cx="173880" cy="3026880"/>
          </a:xfrm>
          <a:custGeom>
            <a:rect b="b" l="l" r="r" t="t"/>
            <a:pathLst>
              <a:path extrusionOk="0" h="633" w="36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1111680" y="6571440"/>
            <a:ext cx="133920" cy="281160"/>
          </a:xfrm>
          <a:custGeom>
            <a:rect b="b" l="l" r="r" t="t"/>
            <a:pathLst>
              <a:path extrusionOk="0" h="59" w="28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502560" y="4107600"/>
            <a:ext cx="82080" cy="511200"/>
          </a:xfrm>
          <a:custGeom>
            <a:rect b="b" l="l" r="r" t="t"/>
            <a:pathLst>
              <a:path extrusionOk="0" h="107" w="1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"/>
          <p:cNvSpPr/>
          <p:nvPr/>
        </p:nvSpPr>
        <p:spPr>
          <a:xfrm>
            <a:off x="973800" y="3145680"/>
            <a:ext cx="1409760" cy="2716560"/>
          </a:xfrm>
          <a:custGeom>
            <a:rect b="b" l="l" r="r" t="t"/>
            <a:pathLst>
              <a:path extrusionOk="0" h="568" w="294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"/>
          <p:cNvSpPr/>
          <p:nvPr/>
        </p:nvSpPr>
        <p:spPr>
          <a:xfrm>
            <a:off x="1073520" y="6600240"/>
            <a:ext cx="120240" cy="252720"/>
          </a:xfrm>
          <a:custGeom>
            <a:rect b="b" l="l" r="r" t="t"/>
            <a:pathLst>
              <a:path extrusionOk="0" h="53" w="25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973800" y="5897160"/>
            <a:ext cx="137520" cy="673920"/>
          </a:xfrm>
          <a:custGeom>
            <a:rect b="b" l="l" r="r" t="t"/>
            <a:pathLst>
              <a:path extrusionOk="0" h="141" w="29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973800" y="5772600"/>
            <a:ext cx="37800" cy="227520"/>
          </a:xfrm>
          <a:custGeom>
            <a:rect b="b" l="l" r="r" t="t"/>
            <a:pathLst>
              <a:path extrusionOk="0" h="48" w="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1006200" y="6322680"/>
            <a:ext cx="210240" cy="530280"/>
          </a:xfrm>
          <a:custGeom>
            <a:rect b="b" l="l" r="r" t="t"/>
            <a:pathLst>
              <a:path extrusionOk="0" h="111" w="44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"/>
          <p:cNvSpPr txBox="1"/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1"/>
          <p:cNvSpPr txBox="1"/>
          <p:nvPr>
            <p:ph idx="10"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1"/>
          <p:cNvSpPr txBox="1"/>
          <p:nvPr>
            <p:ph idx="11"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1"/>
          <p:cNvSpPr/>
          <p:nvPr/>
        </p:nvSpPr>
        <p:spPr>
          <a:xfrm>
            <a:off x="0" y="4323960"/>
            <a:ext cx="1744200" cy="778320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"/>
          <p:cNvSpPr txBox="1"/>
          <p:nvPr>
            <p:ph idx="12"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0" y="2575080"/>
            <a:ext cx="100440" cy="625680"/>
          </a:xfrm>
          <a:custGeom>
            <a:rect b="b" l="l" r="r" t="t"/>
            <a:pathLst>
              <a:path extrusionOk="0" h="136" w="22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128520" y="3156480"/>
            <a:ext cx="646200" cy="2322000"/>
          </a:xfrm>
          <a:custGeom>
            <a:rect b="b" l="l" r="r" t="t"/>
            <a:pathLst>
              <a:path extrusionOk="0" h="504" w="140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807120" y="5447160"/>
            <a:ext cx="609120" cy="1419840"/>
          </a:xfrm>
          <a:custGeom>
            <a:rect b="b" l="l" r="r" t="t"/>
            <a:pathLst>
              <a:path extrusionOk="0" h="308" w="132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959760" y="6503760"/>
            <a:ext cx="171000" cy="363240"/>
          </a:xfrm>
          <a:custGeom>
            <a:rect b="b" l="l" r="r" t="t"/>
            <a:pathLst>
              <a:path extrusionOk="0" h="79" w="37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100800" y="3201120"/>
            <a:ext cx="821520" cy="3328200"/>
          </a:xfrm>
          <a:custGeom>
            <a:rect b="b" l="l" r="r" t="t"/>
            <a:pathLst>
              <a:path extrusionOk="0" h="722" w="178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22320" y="228600"/>
            <a:ext cx="105840" cy="2927520"/>
          </a:xfrm>
          <a:custGeom>
            <a:rect b="b" l="l" r="r" t="t"/>
            <a:pathLst>
              <a:path extrusionOk="0" h="635" w="23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78120" y="2944080"/>
            <a:ext cx="77760" cy="493560"/>
          </a:xfrm>
          <a:custGeom>
            <a:rect b="b" l="l" r="r" t="t"/>
            <a:pathLst>
              <a:path extrusionOk="0" h="107" w="1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769680" y="5478840"/>
            <a:ext cx="189720" cy="1024560"/>
          </a:xfrm>
          <a:custGeom>
            <a:rect b="b" l="l" r="r" t="t"/>
            <a:pathLst>
              <a:path extrusionOk="0" h="222" w="41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775440" y="1398960"/>
            <a:ext cx="2075760" cy="4047840"/>
          </a:xfrm>
          <a:custGeom>
            <a:rect b="b" l="l" r="r" t="t"/>
            <a:pathLst>
              <a:path extrusionOk="0" h="878" w="450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922680" y="6530040"/>
            <a:ext cx="161640" cy="336960"/>
          </a:xfrm>
          <a:custGeom>
            <a:rect b="b" l="l" r="r" t="t"/>
            <a:pathLst>
              <a:path extrusionOk="0" h="73" w="35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769680" y="5359320"/>
            <a:ext cx="37080" cy="221400"/>
          </a:xfrm>
          <a:custGeom>
            <a:rect b="b" l="l" r="r" t="t"/>
            <a:pathLst>
              <a:path extrusionOk="0" h="48" w="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849960" y="6244560"/>
            <a:ext cx="238320" cy="622080"/>
          </a:xfrm>
          <a:custGeom>
            <a:rect b="b" l="l" r="r" t="t"/>
            <a:pathLst>
              <a:path extrusionOk="0" h="135" w="52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7360" y="-720"/>
            <a:ext cx="493920" cy="4400640"/>
          </a:xfrm>
          <a:custGeom>
            <a:rect b="b" l="l" r="r" t="t"/>
            <a:pathLst>
              <a:path extrusionOk="0" h="920" w="103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50440" y="4316400"/>
            <a:ext cx="423000" cy="1580400"/>
          </a:xfrm>
          <a:custGeom>
            <a:rect b="b" l="l" r="r" t="t"/>
            <a:pathLst>
              <a:path extrusionOk="0" h="330" w="88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006200" y="5862600"/>
            <a:ext cx="430560" cy="990360"/>
          </a:xfrm>
          <a:custGeom>
            <a:rect b="b" l="l" r="r" t="t"/>
            <a:pathLst>
              <a:path extrusionOk="0" h="207" w="90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521640" y="4364280"/>
            <a:ext cx="551520" cy="2235600"/>
          </a:xfrm>
          <a:custGeom>
            <a:rect b="b" l="l" r="r" t="t"/>
            <a:pathLst>
              <a:path extrusionOk="0" h="467" w="115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468000" y="1289160"/>
            <a:ext cx="173880" cy="3026880"/>
          </a:xfrm>
          <a:custGeom>
            <a:rect b="b" l="l" r="r" t="t"/>
            <a:pathLst>
              <a:path extrusionOk="0" h="633" w="36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1111680" y="6571440"/>
            <a:ext cx="133920" cy="281160"/>
          </a:xfrm>
          <a:custGeom>
            <a:rect b="b" l="l" r="r" t="t"/>
            <a:pathLst>
              <a:path extrusionOk="0" h="59" w="28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502560" y="4107600"/>
            <a:ext cx="82080" cy="511200"/>
          </a:xfrm>
          <a:custGeom>
            <a:rect b="b" l="l" r="r" t="t"/>
            <a:pathLst>
              <a:path extrusionOk="0" h="107" w="1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973800" y="3145680"/>
            <a:ext cx="1409760" cy="2716560"/>
          </a:xfrm>
          <a:custGeom>
            <a:rect b="b" l="l" r="r" t="t"/>
            <a:pathLst>
              <a:path extrusionOk="0" h="568" w="294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1073520" y="6600240"/>
            <a:ext cx="120240" cy="252720"/>
          </a:xfrm>
          <a:custGeom>
            <a:rect b="b" l="l" r="r" t="t"/>
            <a:pathLst>
              <a:path extrusionOk="0" h="53" w="25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73800" y="5897160"/>
            <a:ext cx="137520" cy="673920"/>
          </a:xfrm>
          <a:custGeom>
            <a:rect b="b" l="l" r="r" t="t"/>
            <a:pathLst>
              <a:path extrusionOk="0" h="141" w="29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973800" y="5772600"/>
            <a:ext cx="37800" cy="227520"/>
          </a:xfrm>
          <a:custGeom>
            <a:rect b="b" l="l" r="r" t="t"/>
            <a:pathLst>
              <a:path extrusionOk="0" h="48" w="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1006200" y="6322680"/>
            <a:ext cx="210240" cy="530280"/>
          </a:xfrm>
          <a:custGeom>
            <a:rect b="b" l="l" r="r" t="t"/>
            <a:pathLst>
              <a:path extrusionOk="0" h="111" w="44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14"/>
          <p:cNvSpPr txBox="1"/>
          <p:nvPr>
            <p:ph idx="10"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Google Shape;114;p14"/>
          <p:cNvSpPr txBox="1"/>
          <p:nvPr>
            <p:ph idx="11"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Google Shape;115;p14"/>
          <p:cNvSpPr/>
          <p:nvPr/>
        </p:nvSpPr>
        <p:spPr>
          <a:xfrm flipH="1" rot="10800000">
            <a:off x="-4320" y="207360"/>
            <a:ext cx="1588320" cy="50688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/>
        </p:nvSpPr>
        <p:spPr>
          <a:xfrm>
            <a:off x="2589120" y="2297520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Apresentação do projeto Interdisciplinar</a:t>
            </a:r>
            <a:endParaRPr b="0" i="0" sz="4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Rebecca Rodrigues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Mariana Bueno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Lucas Krejci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b="0" i="0" sz="4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5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4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Atualmente, funcionários de </a:t>
            </a:r>
            <a:r>
              <a:rPr lang="en-US" sz="24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Instituições de ensino</a:t>
            </a:r>
            <a:r>
              <a:rPr b="0" i="0" lang="en-US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públicas, necessitam dispor de muito tempo para fazer a prestação de contas a prefeitura, sobre os alimentos que </a:t>
            </a:r>
            <a:r>
              <a:rPr lang="en-US" sz="24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elas</a:t>
            </a:r>
            <a:r>
              <a:rPr b="0" i="0" lang="en-US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recebem para a preparação da merenda escolar.</a:t>
            </a:r>
            <a:endParaRPr b="0" i="0" sz="24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66520" lvl="0" marL="34308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SzPts val="24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objetivo do projeto é implementar um sistema para auxiliar e facilitar esse tipo de tarefa.</a:t>
            </a:r>
            <a:endParaRPr b="0" i="0" sz="24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120" lvl="0" marL="34308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SzPts val="36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120" lvl="0" marL="34308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SzPts val="36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Funcionalidades do Sistema</a:t>
            </a:r>
            <a:endParaRPr b="0" sz="4800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3600"/>
              <a:buFont typeface="Noto Sans Symbols"/>
              <a:buChar char="•"/>
            </a:pPr>
            <a:r>
              <a:rPr b="0" lang="en-US" sz="360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Adicionar um alimento, quantidade e preço</a:t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SzPts val="3600"/>
              <a:buFont typeface="Noto Sans Symbols"/>
              <a:buChar char="•"/>
            </a:pPr>
            <a:r>
              <a:rPr b="0" lang="en-US" sz="360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Adicionar a data de </a:t>
            </a:r>
            <a:r>
              <a:rPr lang="en-US" sz="3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recebimento</a:t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SzPts val="3600"/>
              <a:buFont typeface="Noto Sans Symbols"/>
              <a:buChar char="•"/>
            </a:pPr>
            <a:r>
              <a:rPr b="0" lang="en-US" sz="360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Adicionar o número do comprovante fiscal</a:t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SzPts val="3600"/>
              <a:buFont typeface="Noto Sans Symbols"/>
              <a:buChar char="•"/>
            </a:pPr>
            <a:r>
              <a:rPr b="0" lang="en-US" sz="360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Retirar um alimento do sistema </a:t>
            </a:r>
            <a:r>
              <a:rPr lang="en-US" sz="3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(caso esteja em falta ou fora de época)</a:t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Usuários do sistema</a:t>
            </a:r>
            <a:endParaRPr b="0" sz="4800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3600"/>
              <a:buFont typeface="Noto Sans Symbols"/>
              <a:buChar char="•"/>
            </a:pPr>
            <a:r>
              <a:rPr b="0" lang="en-US" sz="360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Funcionários da instituição</a:t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SzPts val="3600"/>
              <a:buFont typeface="Noto Sans Symbols"/>
              <a:buChar char="•"/>
            </a:pPr>
            <a:r>
              <a:rPr b="0" lang="en-US" sz="360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acesso:</a:t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Administrador</a:t>
            </a:r>
            <a:endParaRPr b="0" i="0" sz="36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Usuário comum</a:t>
            </a:r>
            <a:endParaRPr b="0" i="0" sz="36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Administrador</a:t>
            </a:r>
            <a:endParaRPr b="0" sz="4800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3600"/>
              <a:buFont typeface="Noto Sans Symbols"/>
              <a:buChar char="•"/>
            </a:pPr>
            <a:r>
              <a:rPr b="0" lang="en-US" sz="360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Permissão para visualizar todos os dados inseridos</a:t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SzPts val="3600"/>
              <a:buFont typeface="Noto Sans Symbols"/>
              <a:buChar char="•"/>
            </a:pPr>
            <a:r>
              <a:rPr b="0" lang="en-US" sz="360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Permissão para excluir/alterar dados</a:t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SzPts val="3600"/>
              <a:buFont typeface="Noto Sans Symbols"/>
              <a:buChar char="•"/>
            </a:pPr>
            <a:r>
              <a:rPr b="0" lang="en-US" sz="360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novos usuários</a:t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120" lvl="0" marL="34308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SzPts val="3600"/>
              <a:buFont typeface="Noto Sans Symbols"/>
              <a:buNone/>
            </a:pPr>
            <a:r>
              <a:t/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Usuário Comum</a:t>
            </a:r>
            <a:endParaRPr b="0" sz="4800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3600"/>
              <a:buFont typeface="Noto Sans Symbols"/>
              <a:buChar char="•"/>
            </a:pPr>
            <a:r>
              <a:rPr b="0" lang="en-US" sz="360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Permissão para inserção dos dados</a:t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SzPts val="3600"/>
              <a:buFont typeface="Noto Sans Symbols"/>
              <a:buChar char="•"/>
            </a:pPr>
            <a:r>
              <a:rPr b="0" lang="en-US" sz="360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Permissão de visualização de dados inserido por ele mesmo</a:t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120" lvl="0" marL="34308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SzPts val="3600"/>
              <a:buFont typeface="Noto Sans Symbols"/>
              <a:buNone/>
            </a:pPr>
            <a:r>
              <a:t/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/>
        </p:nvSpPr>
        <p:spPr>
          <a:xfrm>
            <a:off x="2590918" y="561465"/>
            <a:ext cx="89115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Proposta do sistema</a:t>
            </a:r>
            <a:endParaRPr b="0" sz="4800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2589157" y="1662920"/>
            <a:ext cx="8915100" cy="3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3600"/>
              <a:buFont typeface="Noto Sans Symbols"/>
              <a:buChar char="•"/>
            </a:pPr>
            <a:r>
              <a:rPr b="0" lang="en-US" sz="360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 </a:t>
            </a:r>
            <a:r>
              <a:rPr lang="en-US" sz="3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relação </a:t>
            </a:r>
            <a:r>
              <a:rPr b="0" lang="en-US" sz="360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alimentos recebidos nas escola</a:t>
            </a:r>
            <a:r>
              <a:rPr lang="en-US" sz="3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pelo SEASA</a:t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SzPts val="3600"/>
              <a:buFont typeface="Noto Sans Symbols"/>
              <a:buChar char="•"/>
            </a:pPr>
            <a:r>
              <a:rPr lang="en-US" sz="3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Auxílio</a:t>
            </a:r>
            <a:r>
              <a:rPr b="0" lang="en-US" sz="360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gerenciamento dos produtos alimentícios</a:t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120" lvl="0" marL="34308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SzPts val="3600"/>
              <a:buFont typeface="Noto Sans Symbols"/>
              <a:buNone/>
            </a:pPr>
            <a:r>
              <a:t/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SzPts val="3600"/>
              <a:buFont typeface="Noto Sans Symbols"/>
              <a:buChar char="•"/>
            </a:pPr>
            <a:r>
              <a:rPr b="0" lang="en-US" sz="360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Relatório de controle mensal</a:t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Metodologia</a:t>
            </a:r>
            <a:endParaRPr b="0" sz="4800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3600"/>
              <a:buFont typeface="Noto Sans Symbols"/>
              <a:buChar char="•"/>
            </a:pPr>
            <a:r>
              <a:rPr b="0" lang="en-US" sz="360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Ferramentas: MySQL, Eclipse e Asta.</a:t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