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3" d="100"/>
          <a:sy n="113" d="100"/>
        </p:scale>
        <p:origin x="-168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00651-BA9F-BF4C-AF22-1701E40173C3}" type="datetimeFigureOut">
              <a:rPr lang="en-US" smtClean="0"/>
              <a:t>10/21/15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8EDFB-86E0-1E4B-97A6-A4A3AD3E6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970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00651-BA9F-BF4C-AF22-1701E40173C3}" type="datetimeFigureOut">
              <a:rPr lang="en-US" smtClean="0"/>
              <a:t>10/21/15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8EDFB-86E0-1E4B-97A6-A4A3AD3E6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201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00651-BA9F-BF4C-AF22-1701E40173C3}" type="datetimeFigureOut">
              <a:rPr lang="en-US" smtClean="0"/>
              <a:t>10/21/15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8EDFB-86E0-1E4B-97A6-A4A3AD3E6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208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00651-BA9F-BF4C-AF22-1701E40173C3}" type="datetimeFigureOut">
              <a:rPr lang="en-US" smtClean="0"/>
              <a:t>10/21/15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8EDFB-86E0-1E4B-97A6-A4A3AD3E6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01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00651-BA9F-BF4C-AF22-1701E40173C3}" type="datetimeFigureOut">
              <a:rPr lang="en-US" smtClean="0"/>
              <a:t>10/21/15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8EDFB-86E0-1E4B-97A6-A4A3AD3E6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155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00651-BA9F-BF4C-AF22-1701E40173C3}" type="datetimeFigureOut">
              <a:rPr lang="en-US" smtClean="0"/>
              <a:t>10/21/15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8EDFB-86E0-1E4B-97A6-A4A3AD3E6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826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00651-BA9F-BF4C-AF22-1701E40173C3}" type="datetimeFigureOut">
              <a:rPr lang="en-US" smtClean="0"/>
              <a:t>10/21/15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8EDFB-86E0-1E4B-97A6-A4A3AD3E6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677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00651-BA9F-BF4C-AF22-1701E40173C3}" type="datetimeFigureOut">
              <a:rPr lang="en-US" smtClean="0"/>
              <a:t>10/21/15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8EDFB-86E0-1E4B-97A6-A4A3AD3E6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417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00651-BA9F-BF4C-AF22-1701E40173C3}" type="datetimeFigureOut">
              <a:rPr lang="en-US" smtClean="0"/>
              <a:t>10/21/15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8EDFB-86E0-1E4B-97A6-A4A3AD3E6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182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00651-BA9F-BF4C-AF22-1701E40173C3}" type="datetimeFigureOut">
              <a:rPr lang="en-US" smtClean="0"/>
              <a:t>10/21/15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8EDFB-86E0-1E4B-97A6-A4A3AD3E6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12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00651-BA9F-BF4C-AF22-1701E40173C3}" type="datetimeFigureOut">
              <a:rPr lang="en-US" smtClean="0"/>
              <a:t>10/21/15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8EDFB-86E0-1E4B-97A6-A4A3AD3E6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987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F00651-BA9F-BF4C-AF22-1701E40173C3}" type="datetimeFigureOut">
              <a:rPr lang="en-US" smtClean="0"/>
              <a:t>10/21/15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98EDFB-86E0-1E4B-97A6-A4A3AD3E6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623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7285627" y="338666"/>
            <a:ext cx="1727199" cy="1811866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ln>
                  <a:solidFill>
                    <a:srgbClr val="000000"/>
                  </a:solidFill>
                </a:ln>
                <a:solidFill>
                  <a:srgbClr val="000000"/>
                </a:solidFill>
              </a:rPr>
              <a:t>STOP</a:t>
            </a:r>
            <a:endParaRPr lang="en-US" dirty="0" smtClean="0">
              <a:ln>
                <a:solidFill>
                  <a:srgbClr val="000000"/>
                </a:solidFill>
              </a:ln>
              <a:solidFill>
                <a:srgbClr val="000000"/>
              </a:solidFill>
            </a:endParaRPr>
          </a:p>
          <a:p>
            <a:pPr algn="ctr"/>
            <a:endParaRPr lang="en-US" dirty="0">
              <a:ln>
                <a:solidFill>
                  <a:srgbClr val="000000"/>
                </a:solidFill>
              </a:ln>
              <a:solidFill>
                <a:srgbClr val="000000"/>
              </a:solidFill>
            </a:endParaRPr>
          </a:p>
          <a:p>
            <a:r>
              <a:rPr lang="en-US" dirty="0" smtClean="0">
                <a:ln>
                  <a:solidFill>
                    <a:srgbClr val="000000"/>
                  </a:solidFill>
                </a:ln>
                <a:solidFill>
                  <a:srgbClr val="000000"/>
                </a:solidFill>
              </a:rPr>
              <a:t>Z’=0</a:t>
            </a:r>
            <a:endParaRPr lang="en-US" dirty="0" smtClean="0">
              <a:ln>
                <a:solidFill>
                  <a:srgbClr val="000000"/>
                </a:solidFill>
              </a:ln>
              <a:solidFill>
                <a:srgbClr val="000000"/>
              </a:solidFill>
            </a:endParaRPr>
          </a:p>
          <a:p>
            <a:pPr algn="ctr"/>
            <a:endParaRPr lang="en-US" dirty="0">
              <a:ln>
                <a:solidFill>
                  <a:srgbClr val="000000"/>
                </a:solidFill>
              </a:ln>
              <a:solidFill>
                <a:srgbClr val="000000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2229346" y="921517"/>
            <a:ext cx="5056281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655094" y="1684781"/>
            <a:ext cx="422584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C==</a:t>
            </a:r>
            <a:r>
              <a:rPr lang="en-US" dirty="0" err="1" smtClean="0"/>
              <a:t>th</a:t>
            </a:r>
            <a:r>
              <a:rPr lang="en-US" baseline="-25000" dirty="0" err="1" smtClean="0"/>
              <a:t>i</a:t>
            </a:r>
            <a:r>
              <a:rPr lang="en-US" baseline="-25000" dirty="0"/>
              <a:t> </a:t>
            </a:r>
            <a:r>
              <a:rPr lang="en-US" dirty="0"/>
              <a:t>?</a:t>
            </a:r>
            <a:endParaRPr lang="en-US" dirty="0" smtClean="0"/>
          </a:p>
          <a:p>
            <a:r>
              <a:rPr lang="en-US" dirty="0" smtClean="0"/>
              <a:t>mu</a:t>
            </a:r>
            <a:r>
              <a:rPr lang="en-US" dirty="0" smtClean="0"/>
              <a:t> </a:t>
            </a:r>
            <a:r>
              <a:rPr lang="en-US" dirty="0" smtClean="0">
                <a:sym typeface="Wingdings"/>
              </a:rPr>
              <a:t> mu + x(t)</a:t>
            </a:r>
          </a:p>
          <a:p>
            <a:r>
              <a:rPr lang="en-US" dirty="0" smtClean="0">
                <a:sym typeface="Wingdings"/>
              </a:rPr>
              <a:t>Alpha  alpha + x(t)</a:t>
            </a:r>
            <a:r>
              <a:rPr lang="en-US" dirty="0" err="1" smtClean="0">
                <a:sym typeface="Wingdings"/>
              </a:rPr>
              <a:t>x</a:t>
            </a:r>
            <a:r>
              <a:rPr lang="en-US" baseline="-25000" dirty="0" err="1" smtClean="0">
                <a:sym typeface="Wingdings"/>
              </a:rPr>
              <a:t>m</a:t>
            </a:r>
            <a:r>
              <a:rPr lang="en-US" dirty="0" smtClean="0">
                <a:sym typeface="Wingdings"/>
              </a:rPr>
              <a:t>(t)</a:t>
            </a:r>
          </a:p>
          <a:p>
            <a:r>
              <a:rPr lang="en-US" dirty="0" smtClean="0">
                <a:sym typeface="Wingdings"/>
              </a:rPr>
              <a:t>Beta  beta + x(t)</a:t>
            </a:r>
            <a:r>
              <a:rPr lang="en-US" baseline="30000" dirty="0" smtClean="0">
                <a:sym typeface="Wingdings"/>
              </a:rPr>
              <a:t>2</a:t>
            </a:r>
          </a:p>
          <a:p>
            <a:r>
              <a:rPr lang="en-US" dirty="0" smtClean="0">
                <a:sym typeface="Wingdings"/>
              </a:rPr>
              <a:t>X  1</a:t>
            </a:r>
            <a:endParaRPr lang="en-US" dirty="0" smtClean="0"/>
          </a:p>
          <a:p>
            <a:endParaRPr lang="en-US" baseline="-25000" dirty="0"/>
          </a:p>
        </p:txBody>
      </p:sp>
      <p:sp>
        <p:nvSpPr>
          <p:cNvPr id="22" name="Rounded Rectangle 21"/>
          <p:cNvSpPr/>
          <p:nvPr/>
        </p:nvSpPr>
        <p:spPr>
          <a:xfrm>
            <a:off x="343525" y="338667"/>
            <a:ext cx="1885821" cy="2681246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err="1" smtClean="0">
                <a:ln>
                  <a:solidFill>
                    <a:srgbClr val="000000"/>
                  </a:solidFill>
                </a:ln>
                <a:solidFill>
                  <a:srgbClr val="000000"/>
                </a:solidFill>
              </a:rPr>
              <a:t>CalculateVTC</a:t>
            </a:r>
            <a:endParaRPr lang="en-US" dirty="0" smtClean="0">
              <a:ln>
                <a:solidFill>
                  <a:srgbClr val="000000"/>
                </a:solidFill>
              </a:ln>
              <a:solidFill>
                <a:srgbClr val="000000"/>
              </a:solidFill>
            </a:endParaRPr>
          </a:p>
          <a:p>
            <a:pPr algn="ctr"/>
            <a:endParaRPr lang="en-US" dirty="0" smtClean="0">
              <a:ln>
                <a:solidFill>
                  <a:srgbClr val="000000"/>
                </a:solidFill>
              </a:ln>
              <a:solidFill>
                <a:srgbClr val="000000"/>
              </a:solidFill>
            </a:endParaRPr>
          </a:p>
          <a:p>
            <a:r>
              <a:rPr lang="en-US" dirty="0" smtClean="0">
                <a:ln>
                  <a:solidFill>
                    <a:srgbClr val="000000"/>
                  </a:solidFill>
                </a:ln>
                <a:solidFill>
                  <a:srgbClr val="000000"/>
                </a:solidFill>
              </a:rPr>
              <a:t>C’ = 1</a:t>
            </a:r>
          </a:p>
          <a:p>
            <a:r>
              <a:rPr lang="en-US" dirty="0" smtClean="0">
                <a:ln>
                  <a:solidFill>
                    <a:srgbClr val="000000"/>
                  </a:solidFill>
                </a:ln>
                <a:solidFill>
                  <a:srgbClr val="000000"/>
                </a:solidFill>
              </a:rPr>
              <a:t>Mu’ = alpha’ = beta’ =0</a:t>
            </a:r>
          </a:p>
          <a:p>
            <a:r>
              <a:rPr lang="en-US" dirty="0">
                <a:ln>
                  <a:solidFill>
                    <a:srgbClr val="000000"/>
                  </a:solidFill>
                </a:ln>
                <a:solidFill>
                  <a:srgbClr val="000000"/>
                </a:solidFill>
              </a:rPr>
              <a:t>r</a:t>
            </a:r>
            <a:r>
              <a:rPr lang="en-US" dirty="0" smtClean="0">
                <a:ln>
                  <a:solidFill>
                    <a:srgbClr val="000000"/>
                  </a:solidFill>
                </a:ln>
                <a:solidFill>
                  <a:srgbClr val="000000"/>
                </a:solidFill>
              </a:rPr>
              <a:t>ho’ = 0 \in R</a:t>
            </a:r>
            <a:r>
              <a:rPr lang="en-US" baseline="30000" dirty="0" smtClean="0">
                <a:ln>
                  <a:solidFill>
                    <a:srgbClr val="000000"/>
                  </a:solidFill>
                </a:ln>
                <a:solidFill>
                  <a:srgbClr val="000000"/>
                </a:solidFill>
              </a:rPr>
              <a:t>10</a:t>
            </a:r>
          </a:p>
          <a:p>
            <a:r>
              <a:rPr lang="en-US" dirty="0" smtClean="0">
                <a:ln>
                  <a:solidFill>
                    <a:srgbClr val="000000"/>
                  </a:solidFill>
                </a:ln>
                <a:solidFill>
                  <a:srgbClr val="000000"/>
                </a:solidFill>
              </a:rPr>
              <a:t>W’ = -gamma &lt;&lt;1</a:t>
            </a:r>
          </a:p>
          <a:p>
            <a:endParaRPr lang="en-US" dirty="0" smtClean="0">
              <a:ln>
                <a:solidFill>
                  <a:srgbClr val="000000"/>
                </a:solidFill>
              </a:ln>
              <a:solidFill>
                <a:srgbClr val="000000"/>
              </a:solidFill>
            </a:endParaRPr>
          </a:p>
          <a:p>
            <a:endParaRPr lang="en-US" dirty="0">
              <a:ln>
                <a:solidFill>
                  <a:srgbClr val="000000"/>
                </a:solidFill>
              </a:ln>
              <a:solidFill>
                <a:srgbClr val="000000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5322282" y="2440789"/>
            <a:ext cx="80236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400" dirty="0" smtClean="0">
                <a:sym typeface="Wingdings"/>
              </a:rPr>
              <a:t>R</a:t>
            </a:r>
            <a:r>
              <a:rPr lang="en-US" sz="2400" baseline="-25000" dirty="0" smtClean="0">
                <a:sym typeface="Wingdings"/>
              </a:rPr>
              <a:t>1</a:t>
            </a:r>
            <a:endParaRPr lang="en-US" sz="2400" baseline="-25000" dirty="0">
              <a:sym typeface="Wingdings"/>
            </a:endParaRPr>
          </a:p>
        </p:txBody>
      </p:sp>
      <p:sp>
        <p:nvSpPr>
          <p:cNvPr id="15" name="Freeform 14"/>
          <p:cNvSpPr/>
          <p:nvPr/>
        </p:nvSpPr>
        <p:spPr>
          <a:xfrm rot="15984897">
            <a:off x="2383187" y="1586585"/>
            <a:ext cx="1118065" cy="1358493"/>
          </a:xfrm>
          <a:custGeom>
            <a:avLst/>
            <a:gdLst>
              <a:gd name="connsiteX0" fmla="*/ 580875 w 1118065"/>
              <a:gd name="connsiteY0" fmla="*/ 0 h 1358493"/>
              <a:gd name="connsiteX1" fmla="*/ 124998 w 1118065"/>
              <a:gd name="connsiteY1" fmla="*/ 537243 h 1358493"/>
              <a:gd name="connsiteX2" fmla="*/ 76154 w 1118065"/>
              <a:gd name="connsiteY2" fmla="*/ 1269849 h 1358493"/>
              <a:gd name="connsiteX3" fmla="*/ 1069315 w 1118065"/>
              <a:gd name="connsiteY3" fmla="*/ 1237289 h 1358493"/>
              <a:gd name="connsiteX4" fmla="*/ 939065 w 1118065"/>
              <a:gd name="connsiteY4" fmla="*/ 293042 h 1358493"/>
              <a:gd name="connsiteX5" fmla="*/ 711126 w 1118065"/>
              <a:gd name="connsiteY5" fmla="*/ 48840 h 1358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18065" h="1358493">
                <a:moveTo>
                  <a:pt x="580875" y="0"/>
                </a:moveTo>
                <a:cubicBezTo>
                  <a:pt x="394996" y="162801"/>
                  <a:pt x="209118" y="325602"/>
                  <a:pt x="124998" y="537243"/>
                </a:cubicBezTo>
                <a:cubicBezTo>
                  <a:pt x="40878" y="748884"/>
                  <a:pt x="-81232" y="1153175"/>
                  <a:pt x="76154" y="1269849"/>
                </a:cubicBezTo>
                <a:cubicBezTo>
                  <a:pt x="233540" y="1386523"/>
                  <a:pt x="925497" y="1400090"/>
                  <a:pt x="1069315" y="1237289"/>
                </a:cubicBezTo>
                <a:cubicBezTo>
                  <a:pt x="1213133" y="1074488"/>
                  <a:pt x="998763" y="491117"/>
                  <a:pt x="939065" y="293042"/>
                </a:cubicBezTo>
                <a:cubicBezTo>
                  <a:pt x="879367" y="94967"/>
                  <a:pt x="711126" y="48840"/>
                  <a:pt x="711126" y="48840"/>
                </a:cubicBezTo>
              </a:path>
            </a:pathLst>
          </a:custGeom>
          <a:ln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/>
          <p:cNvSpPr/>
          <p:nvPr/>
        </p:nvSpPr>
        <p:spPr>
          <a:xfrm>
            <a:off x="180542" y="3019913"/>
            <a:ext cx="1494008" cy="1452201"/>
          </a:xfrm>
          <a:custGeom>
            <a:avLst/>
            <a:gdLst>
              <a:gd name="connsiteX0" fmla="*/ 580875 w 1118065"/>
              <a:gd name="connsiteY0" fmla="*/ 0 h 1358493"/>
              <a:gd name="connsiteX1" fmla="*/ 124998 w 1118065"/>
              <a:gd name="connsiteY1" fmla="*/ 537243 h 1358493"/>
              <a:gd name="connsiteX2" fmla="*/ 76154 w 1118065"/>
              <a:gd name="connsiteY2" fmla="*/ 1269849 h 1358493"/>
              <a:gd name="connsiteX3" fmla="*/ 1069315 w 1118065"/>
              <a:gd name="connsiteY3" fmla="*/ 1237289 h 1358493"/>
              <a:gd name="connsiteX4" fmla="*/ 939065 w 1118065"/>
              <a:gd name="connsiteY4" fmla="*/ 293042 h 1358493"/>
              <a:gd name="connsiteX5" fmla="*/ 711126 w 1118065"/>
              <a:gd name="connsiteY5" fmla="*/ 48840 h 1358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18065" h="1358493">
                <a:moveTo>
                  <a:pt x="580875" y="0"/>
                </a:moveTo>
                <a:cubicBezTo>
                  <a:pt x="394996" y="162801"/>
                  <a:pt x="209118" y="325602"/>
                  <a:pt x="124998" y="537243"/>
                </a:cubicBezTo>
                <a:cubicBezTo>
                  <a:pt x="40878" y="748884"/>
                  <a:pt x="-81232" y="1153175"/>
                  <a:pt x="76154" y="1269849"/>
                </a:cubicBezTo>
                <a:cubicBezTo>
                  <a:pt x="233540" y="1386523"/>
                  <a:pt x="925497" y="1400090"/>
                  <a:pt x="1069315" y="1237289"/>
                </a:cubicBezTo>
                <a:cubicBezTo>
                  <a:pt x="1213133" y="1074488"/>
                  <a:pt x="998763" y="491117"/>
                  <a:pt x="939065" y="293042"/>
                </a:cubicBezTo>
                <a:cubicBezTo>
                  <a:pt x="879367" y="94967"/>
                  <a:pt x="711126" y="48840"/>
                  <a:pt x="711126" y="48840"/>
                </a:cubicBezTo>
              </a:path>
            </a:pathLst>
          </a:custGeom>
          <a:ln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674550" y="3250979"/>
            <a:ext cx="422584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BeatEnds</a:t>
            </a:r>
            <a:r>
              <a:rPr lang="en-US" dirty="0" smtClean="0"/>
              <a:t>? And </a:t>
            </a:r>
            <a:r>
              <a:rPr lang="en-US" dirty="0" err="1" smtClean="0"/>
              <a:t>rho</a:t>
            </a:r>
            <a:r>
              <a:rPr lang="en-US" baseline="-25000" dirty="0" err="1" smtClean="0"/>
              <a:t>new</a:t>
            </a:r>
            <a:r>
              <a:rPr lang="en-US" dirty="0" smtClean="0"/>
              <a:t> &gt;= </a:t>
            </a:r>
            <a:r>
              <a:rPr lang="en-US" dirty="0" err="1" smtClean="0"/>
              <a:t>th</a:t>
            </a:r>
            <a:endParaRPr lang="en-US" baseline="-25000" dirty="0" smtClean="0"/>
          </a:p>
          <a:p>
            <a:r>
              <a:rPr lang="en-US" dirty="0" smtClean="0"/>
              <a:t>Rho </a:t>
            </a:r>
            <a:r>
              <a:rPr lang="en-US" dirty="0" smtClean="0">
                <a:sym typeface="Wingdings"/>
              </a:rPr>
              <a:t>Circulate(rho, -1)</a:t>
            </a:r>
          </a:p>
          <a:p>
            <a:r>
              <a:rPr lang="en-US" dirty="0" smtClean="0">
                <a:sym typeface="Wingdings"/>
              </a:rPr>
              <a:t>C,mu,alpha,beta0, w  1</a:t>
            </a:r>
          </a:p>
          <a:p>
            <a:endParaRPr lang="en-US" baseline="-25000" dirty="0"/>
          </a:p>
        </p:txBody>
      </p:sp>
      <p:sp>
        <p:nvSpPr>
          <p:cNvPr id="21" name="Freeform 20"/>
          <p:cNvSpPr/>
          <p:nvPr/>
        </p:nvSpPr>
        <p:spPr>
          <a:xfrm>
            <a:off x="303404" y="3019914"/>
            <a:ext cx="1371146" cy="3056802"/>
          </a:xfrm>
          <a:custGeom>
            <a:avLst/>
            <a:gdLst>
              <a:gd name="connsiteX0" fmla="*/ 580875 w 1118065"/>
              <a:gd name="connsiteY0" fmla="*/ 0 h 1358493"/>
              <a:gd name="connsiteX1" fmla="*/ 124998 w 1118065"/>
              <a:gd name="connsiteY1" fmla="*/ 537243 h 1358493"/>
              <a:gd name="connsiteX2" fmla="*/ 76154 w 1118065"/>
              <a:gd name="connsiteY2" fmla="*/ 1269849 h 1358493"/>
              <a:gd name="connsiteX3" fmla="*/ 1069315 w 1118065"/>
              <a:gd name="connsiteY3" fmla="*/ 1237289 h 1358493"/>
              <a:gd name="connsiteX4" fmla="*/ 939065 w 1118065"/>
              <a:gd name="connsiteY4" fmla="*/ 293042 h 1358493"/>
              <a:gd name="connsiteX5" fmla="*/ 711126 w 1118065"/>
              <a:gd name="connsiteY5" fmla="*/ 48840 h 1358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18065" h="1358493">
                <a:moveTo>
                  <a:pt x="580875" y="0"/>
                </a:moveTo>
                <a:cubicBezTo>
                  <a:pt x="394996" y="162801"/>
                  <a:pt x="209118" y="325602"/>
                  <a:pt x="124998" y="537243"/>
                </a:cubicBezTo>
                <a:cubicBezTo>
                  <a:pt x="40878" y="748884"/>
                  <a:pt x="-81232" y="1153175"/>
                  <a:pt x="76154" y="1269849"/>
                </a:cubicBezTo>
                <a:cubicBezTo>
                  <a:pt x="233540" y="1386523"/>
                  <a:pt x="925497" y="1400090"/>
                  <a:pt x="1069315" y="1237289"/>
                </a:cubicBezTo>
                <a:cubicBezTo>
                  <a:pt x="1213133" y="1074488"/>
                  <a:pt x="998763" y="491117"/>
                  <a:pt x="939065" y="293042"/>
                </a:cubicBezTo>
                <a:cubicBezTo>
                  <a:pt x="879367" y="94967"/>
                  <a:pt x="711126" y="48840"/>
                  <a:pt x="711126" y="48840"/>
                </a:cubicBezTo>
              </a:path>
            </a:pathLst>
          </a:custGeom>
          <a:ln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1819811" y="5148439"/>
            <a:ext cx="387832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BeatEnds</a:t>
            </a:r>
            <a:r>
              <a:rPr lang="en-US" dirty="0" smtClean="0"/>
              <a:t>? And </a:t>
            </a:r>
            <a:r>
              <a:rPr lang="en-US" dirty="0" err="1" smtClean="0"/>
              <a:t>rho</a:t>
            </a:r>
            <a:r>
              <a:rPr lang="en-US" baseline="-25000" dirty="0" err="1" smtClean="0"/>
              <a:t>new</a:t>
            </a:r>
            <a:r>
              <a:rPr lang="en-US" dirty="0" smtClean="0"/>
              <a:t>  &lt; </a:t>
            </a:r>
            <a:r>
              <a:rPr lang="en-US" dirty="0" err="1" smtClean="0"/>
              <a:t>th</a:t>
            </a:r>
            <a:endParaRPr lang="en-US" baseline="-25000" dirty="0" smtClean="0"/>
          </a:p>
          <a:p>
            <a:r>
              <a:rPr lang="en-US" dirty="0" smtClean="0"/>
              <a:t>Rho </a:t>
            </a:r>
            <a:r>
              <a:rPr lang="en-US" dirty="0" smtClean="0">
                <a:sym typeface="Wingdings"/>
              </a:rPr>
              <a:t>Circulate(rho, 1)</a:t>
            </a:r>
          </a:p>
          <a:p>
            <a:r>
              <a:rPr lang="en-US" dirty="0" smtClean="0">
                <a:sym typeface="Wingdings"/>
              </a:rPr>
              <a:t>C,mu,alpha,beta0, w  1</a:t>
            </a:r>
          </a:p>
          <a:p>
            <a:endParaRPr lang="en-US" baseline="-25000" dirty="0"/>
          </a:p>
        </p:txBody>
      </p:sp>
      <p:sp>
        <p:nvSpPr>
          <p:cNvPr id="25" name="Rectangle 24"/>
          <p:cNvSpPr/>
          <p:nvPr/>
        </p:nvSpPr>
        <p:spPr>
          <a:xfrm>
            <a:off x="837876" y="3918105"/>
            <a:ext cx="4557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2400" dirty="0" smtClean="0">
                <a:sym typeface="Wingdings"/>
              </a:rPr>
              <a:t>R</a:t>
            </a:r>
            <a:r>
              <a:rPr lang="en-US" sz="2400" baseline="-25000" dirty="0" smtClean="0">
                <a:sym typeface="Wingdings"/>
              </a:rPr>
              <a:t>2</a:t>
            </a:r>
            <a:endParaRPr lang="en-US" sz="2400" baseline="-25000" dirty="0">
              <a:sym typeface="Wingdings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124200" y="2286000"/>
            <a:ext cx="4557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2400" dirty="0" smtClean="0">
                <a:sym typeface="Wingdings"/>
              </a:rPr>
              <a:t>R</a:t>
            </a:r>
            <a:r>
              <a:rPr lang="en-US" sz="2400" baseline="-25000" dirty="0" smtClean="0">
                <a:sym typeface="Wingdings"/>
              </a:rPr>
              <a:t>1</a:t>
            </a:r>
            <a:endParaRPr lang="en-US" sz="2400" baseline="-25000" dirty="0">
              <a:sym typeface="Wingdings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810313" y="5602131"/>
            <a:ext cx="4557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2400" dirty="0" smtClean="0">
                <a:sym typeface="Wingdings"/>
              </a:rPr>
              <a:t>R</a:t>
            </a:r>
            <a:r>
              <a:rPr lang="en-US" sz="2400" baseline="-25000" dirty="0" smtClean="0">
                <a:sym typeface="Wingdings"/>
              </a:rPr>
              <a:t>3</a:t>
            </a:r>
            <a:endParaRPr lang="en-US" sz="2400" baseline="-25000" dirty="0">
              <a:sym typeface="Wingdings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754022" y="288769"/>
            <a:ext cx="156312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 err="1" smtClean="0">
                <a:sym typeface="Wingdings"/>
              </a:rPr>
              <a:t>DurationEnds</a:t>
            </a:r>
            <a:r>
              <a:rPr lang="en-US" dirty="0" smtClean="0">
                <a:sym typeface="Wingdings"/>
              </a:rPr>
              <a:t>?</a:t>
            </a:r>
          </a:p>
          <a:p>
            <a:pPr algn="r"/>
            <a:r>
              <a:rPr lang="en-US" dirty="0" smtClean="0">
                <a:sym typeface="Wingdings"/>
              </a:rPr>
              <a:t>R</a:t>
            </a:r>
            <a:r>
              <a:rPr lang="en-US" baseline="-25000" dirty="0" smtClean="0">
                <a:sym typeface="Wingdings"/>
              </a:rPr>
              <a:t>0</a:t>
            </a:r>
            <a:r>
              <a:rPr lang="en-US" dirty="0" smtClean="0">
                <a:sym typeface="Wingdings"/>
              </a:rPr>
              <a:t>: Z  0</a:t>
            </a:r>
            <a:endParaRPr lang="en-US" dirty="0">
              <a:sym typeface="Wingdings"/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2229345" y="1411057"/>
            <a:ext cx="5056281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3859443" y="1031850"/>
            <a:ext cx="14577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 smtClean="0">
                <a:sym typeface="Wingdings"/>
              </a:rPr>
              <a:t>G</a:t>
            </a:r>
            <a:r>
              <a:rPr lang="en-US" baseline="-25000" dirty="0" smtClean="0">
                <a:sym typeface="Wingdings"/>
              </a:rPr>
              <a:t>TCFI</a:t>
            </a:r>
            <a:r>
              <a:rPr lang="en-US" dirty="0" smtClean="0">
                <a:sym typeface="Wingdings"/>
              </a:rPr>
              <a:t>: L</a:t>
            </a:r>
            <a:r>
              <a:rPr lang="en-US" baseline="-25000" dirty="0" smtClean="0">
                <a:sym typeface="Wingdings"/>
              </a:rPr>
              <a:t>3</a:t>
            </a:r>
            <a:r>
              <a:rPr lang="en-US" dirty="0" smtClean="0">
                <a:sym typeface="Wingdings"/>
              </a:rPr>
              <a:t> &lt;= </a:t>
            </a:r>
            <a:r>
              <a:rPr lang="en-US" dirty="0" err="1" smtClean="0">
                <a:sym typeface="Wingdings"/>
              </a:rPr>
              <a:t>th</a:t>
            </a:r>
            <a:endParaRPr lang="en-US" dirty="0" smtClean="0"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2514242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1126</TotalTime>
  <Words>145</Words>
  <Application>Microsoft Macintosh PowerPoint</Application>
  <PresentationFormat>On-screen Show (4:3)</PresentationFormat>
  <Paragraphs>27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mlab</dc:creator>
  <cp:lastModifiedBy>mlab</cp:lastModifiedBy>
  <cp:revision>4</cp:revision>
  <dcterms:created xsi:type="dcterms:W3CDTF">2015-10-21T20:20:26Z</dcterms:created>
  <dcterms:modified xsi:type="dcterms:W3CDTF">2015-10-22T15:07:23Z</dcterms:modified>
</cp:coreProperties>
</file>