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2" y="-1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50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95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23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4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6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531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785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4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2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529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205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9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E32E-082C-4243-868E-226EC59FE27B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AB3-BF9F-4E81-BF09-AC2D13DB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D5314CAC-9ED6-491A-AC18-AB383FCD2A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77"/>
              <a:t>8/18/15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942DB454-CB86-4AB6-BBBA-F847EEEE18C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4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ethelponline.org/img/What%20Is%20the%20Pacemaker%20of%20the%20Hear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70" y="3174187"/>
            <a:ext cx="3881717" cy="30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152"/>
          <p:cNvCxnSpPr/>
          <p:nvPr/>
        </p:nvCxnSpPr>
        <p:spPr>
          <a:xfrm>
            <a:off x="10550583" y="3697448"/>
            <a:ext cx="0" cy="250247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1"/>
          <p:cNvCxnSpPr/>
          <p:nvPr/>
        </p:nvCxnSpPr>
        <p:spPr>
          <a:xfrm>
            <a:off x="9817161" y="3697448"/>
            <a:ext cx="0" cy="250247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"/>
          <p:cNvCxnSpPr/>
          <p:nvPr/>
        </p:nvCxnSpPr>
        <p:spPr>
          <a:xfrm>
            <a:off x="8631296" y="3688828"/>
            <a:ext cx="0" cy="251109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2"/>
          <p:cNvCxnSpPr/>
          <p:nvPr/>
        </p:nvCxnSpPr>
        <p:spPr>
          <a:xfrm>
            <a:off x="9195652" y="3688828"/>
            <a:ext cx="0" cy="251109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52677" y="5150075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 flipV="1">
            <a:off x="8490802" y="5059588"/>
            <a:ext cx="157162" cy="23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8432465" y="5141742"/>
            <a:ext cx="323846" cy="30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8405077" y="5069113"/>
            <a:ext cx="452438" cy="42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8433652" y="5081018"/>
            <a:ext cx="466725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8550334" y="5164363"/>
            <a:ext cx="295275" cy="3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8664636" y="5071498"/>
            <a:ext cx="123822" cy="23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740833" y="5140550"/>
            <a:ext cx="1035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776677" y="4692875"/>
            <a:ext cx="40484" cy="422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817161" y="4692875"/>
            <a:ext cx="27668" cy="49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9822208" y="5088260"/>
            <a:ext cx="123825" cy="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9918649" y="5069993"/>
            <a:ext cx="50007" cy="4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960145" y="5127551"/>
            <a:ext cx="883332" cy="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 flipH="1" flipV="1">
            <a:off x="9055218" y="5741820"/>
            <a:ext cx="71435" cy="4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8955205" y="5879930"/>
            <a:ext cx="357187" cy="50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 flipV="1">
            <a:off x="8873051" y="5745390"/>
            <a:ext cx="621506" cy="50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8901964" y="5759338"/>
            <a:ext cx="663918" cy="54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9080446" y="5889739"/>
            <a:ext cx="423862" cy="61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6200000" flipH="1">
            <a:off x="9288806" y="5740910"/>
            <a:ext cx="92869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8252678" y="5791418"/>
            <a:ext cx="81920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342907" y="5791418"/>
            <a:ext cx="1119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18"/>
          <p:cNvSpPr txBox="1"/>
          <p:nvPr/>
        </p:nvSpPr>
        <p:spPr>
          <a:xfrm>
            <a:off x="7521387" y="4997675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A-lead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64"/>
          <p:cNvSpPr txBox="1"/>
          <p:nvPr/>
        </p:nvSpPr>
        <p:spPr>
          <a:xfrm>
            <a:off x="7521387" y="5604298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V-lead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直接连接符 108"/>
          <p:cNvCxnSpPr/>
          <p:nvPr/>
        </p:nvCxnSpPr>
        <p:spPr>
          <a:xfrm>
            <a:off x="8302550" y="4191773"/>
            <a:ext cx="2540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0"/>
          <p:cNvSpPr txBox="1"/>
          <p:nvPr/>
        </p:nvSpPr>
        <p:spPr>
          <a:xfrm>
            <a:off x="7547337" y="3939240"/>
            <a:ext cx="77341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Events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13"/>
          <p:cNvCxnSpPr/>
          <p:nvPr/>
        </p:nvCxnSpPr>
        <p:spPr>
          <a:xfrm flipV="1">
            <a:off x="8631296" y="3788892"/>
            <a:ext cx="0" cy="401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5"/>
          <p:cNvCxnSpPr/>
          <p:nvPr/>
        </p:nvCxnSpPr>
        <p:spPr>
          <a:xfrm>
            <a:off x="9195652" y="4190284"/>
            <a:ext cx="0" cy="534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1"/>
          <p:cNvSpPr txBox="1"/>
          <p:nvPr/>
        </p:nvSpPr>
        <p:spPr>
          <a:xfrm>
            <a:off x="8557477" y="3582173"/>
            <a:ext cx="43473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83"/>
          <p:cNvSpPr txBox="1"/>
          <p:nvPr/>
        </p:nvSpPr>
        <p:spPr>
          <a:xfrm>
            <a:off x="9167077" y="4188796"/>
            <a:ext cx="43473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直接连接符 96"/>
          <p:cNvCxnSpPr/>
          <p:nvPr/>
        </p:nvCxnSpPr>
        <p:spPr>
          <a:xfrm flipV="1">
            <a:off x="10462478" y="5696800"/>
            <a:ext cx="40480" cy="101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97"/>
          <p:cNvCxnSpPr/>
          <p:nvPr/>
        </p:nvCxnSpPr>
        <p:spPr>
          <a:xfrm>
            <a:off x="10500578" y="5696795"/>
            <a:ext cx="50006" cy="509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98"/>
          <p:cNvCxnSpPr/>
          <p:nvPr/>
        </p:nvCxnSpPr>
        <p:spPr>
          <a:xfrm flipV="1">
            <a:off x="10550583" y="5316155"/>
            <a:ext cx="50006" cy="887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99"/>
          <p:cNvCxnSpPr/>
          <p:nvPr/>
        </p:nvCxnSpPr>
        <p:spPr>
          <a:xfrm>
            <a:off x="10598208" y="5309357"/>
            <a:ext cx="54994" cy="595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02"/>
          <p:cNvCxnSpPr/>
          <p:nvPr/>
        </p:nvCxnSpPr>
        <p:spPr>
          <a:xfrm flipV="1">
            <a:off x="10653202" y="5788323"/>
            <a:ext cx="30956" cy="11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35"/>
          <p:cNvCxnSpPr/>
          <p:nvPr/>
        </p:nvCxnSpPr>
        <p:spPr>
          <a:xfrm flipV="1">
            <a:off x="9776677" y="4699237"/>
            <a:ext cx="40484" cy="44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37"/>
          <p:cNvCxnSpPr/>
          <p:nvPr/>
        </p:nvCxnSpPr>
        <p:spPr>
          <a:xfrm>
            <a:off x="9817161" y="4699237"/>
            <a:ext cx="27668" cy="49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39"/>
          <p:cNvCxnSpPr/>
          <p:nvPr/>
        </p:nvCxnSpPr>
        <p:spPr>
          <a:xfrm rot="5400000" flipH="1" flipV="1">
            <a:off x="9822208" y="5094622"/>
            <a:ext cx="123825" cy="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1"/>
          <p:cNvCxnSpPr/>
          <p:nvPr/>
        </p:nvCxnSpPr>
        <p:spPr>
          <a:xfrm rot="16200000" flipH="1">
            <a:off x="9918649" y="5076355"/>
            <a:ext cx="50007" cy="4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034"/>
          <p:cNvCxnSpPr/>
          <p:nvPr/>
        </p:nvCxnSpPr>
        <p:spPr>
          <a:xfrm>
            <a:off x="10684158" y="5788323"/>
            <a:ext cx="159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47"/>
          <p:cNvCxnSpPr/>
          <p:nvPr/>
        </p:nvCxnSpPr>
        <p:spPr>
          <a:xfrm flipV="1">
            <a:off x="9817633" y="3785391"/>
            <a:ext cx="0" cy="401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48"/>
          <p:cNvCxnSpPr/>
          <p:nvPr/>
        </p:nvCxnSpPr>
        <p:spPr>
          <a:xfrm>
            <a:off x="10542544" y="4186783"/>
            <a:ext cx="0" cy="534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49"/>
          <p:cNvSpPr txBox="1"/>
          <p:nvPr/>
        </p:nvSpPr>
        <p:spPr>
          <a:xfrm>
            <a:off x="9743814" y="3578672"/>
            <a:ext cx="43473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150"/>
          <p:cNvSpPr txBox="1"/>
          <p:nvPr/>
        </p:nvSpPr>
        <p:spPr>
          <a:xfrm>
            <a:off x="10484943" y="4188796"/>
            <a:ext cx="42511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VP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8249702" y="4917610"/>
            <a:ext cx="2581182" cy="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262295" y="5532589"/>
            <a:ext cx="2581182" cy="0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圆角矩形标注 1037"/>
          <p:cNvSpPr/>
          <p:nvPr/>
        </p:nvSpPr>
        <p:spPr>
          <a:xfrm>
            <a:off x="7555908" y="5021490"/>
            <a:ext cx="632454" cy="307178"/>
          </a:xfrm>
          <a:prstGeom prst="wedgeRoundRectCallout">
            <a:avLst>
              <a:gd name="adj1" fmla="val -346279"/>
              <a:gd name="adj2" fmla="val 16973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圆角矩形标注 78"/>
          <p:cNvSpPr/>
          <p:nvPr/>
        </p:nvSpPr>
        <p:spPr>
          <a:xfrm>
            <a:off x="7558258" y="5594188"/>
            <a:ext cx="632454" cy="307178"/>
          </a:xfrm>
          <a:prstGeom prst="wedgeRoundRectCallout">
            <a:avLst>
              <a:gd name="adj1" fmla="val -281360"/>
              <a:gd name="adj2" fmla="val -56571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2" y="3587326"/>
            <a:ext cx="2316681" cy="2545301"/>
          </a:xfrm>
          <a:prstGeom prst="rect">
            <a:avLst/>
          </a:prstGeom>
        </p:spPr>
      </p:pic>
      <p:sp>
        <p:nvSpPr>
          <p:cNvPr id="56" name="圆角矩形标注 55"/>
          <p:cNvSpPr/>
          <p:nvPr/>
        </p:nvSpPr>
        <p:spPr>
          <a:xfrm>
            <a:off x="7610374" y="3953218"/>
            <a:ext cx="632454" cy="307178"/>
          </a:xfrm>
          <a:prstGeom prst="wedgeRoundRectCallout">
            <a:avLst>
              <a:gd name="adj1" fmla="val -211621"/>
              <a:gd name="adj2" fmla="val 21250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931409" y="4673575"/>
            <a:ext cx="7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 node</a:t>
            </a:r>
            <a:endParaRPr 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731156" y="5305452"/>
            <a:ext cx="723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AV node</a:t>
            </a:r>
            <a:endParaRPr lang="en-US" sz="12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1933380" y="6040115"/>
            <a:ext cx="144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His-Purkinje System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00867" y="973667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Remove heart from figure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Remove dialog boxes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captions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67" y="973667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Figure 2: (</a:t>
            </a:r>
            <a:r>
              <a:rPr lang="en-US" dirty="0" err="1" smtClean="0"/>
              <a:t>models.pdf</a:t>
            </a:r>
            <a:r>
              <a:rPr lang="en-US" dirty="0" smtClean="0"/>
              <a:t>) Different heart models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67" y="97366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 3: Multi-scale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67" y="973667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 4 (Table)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Simplify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67" y="973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MBCT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4087950" y="2755492"/>
            <a:ext cx="2917731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en-US" sz="1200" b="1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Perturb parameters within constraints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080203" y="3445524"/>
            <a:ext cx="3186447" cy="1488968"/>
            <a:chOff x="6344283" y="2416912"/>
            <a:chExt cx="2389835" cy="1488968"/>
          </a:xfrm>
        </p:grpSpPr>
        <p:sp>
          <p:nvSpPr>
            <p:cNvPr id="27" name="Left-Right Arrow 26"/>
            <p:cNvSpPr/>
            <p:nvPr/>
          </p:nvSpPr>
          <p:spPr>
            <a:xfrm>
              <a:off x="6478459" y="3007807"/>
              <a:ext cx="1270364" cy="310677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en-US" sz="140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362" y="2561971"/>
              <a:ext cx="895594" cy="120234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344283" y="2732255"/>
              <a:ext cx="1232564" cy="2077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Closed-loop Device Testing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04470" y="3698131"/>
              <a:ext cx="1229648" cy="2077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Implantable Cardiac Device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980319" y="2416912"/>
              <a:ext cx="284753" cy="3535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r>
                <a:rPr lang="en-US" sz="1200" dirty="0">
                  <a:solidFill>
                    <a:srgbClr val="000000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62" y="3276515"/>
            <a:ext cx="2349500" cy="1739900"/>
            <a:chOff x="866778" y="2247903"/>
            <a:chExt cx="1762125" cy="17399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1104033" y="2835345"/>
              <a:ext cx="424907" cy="77283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1613923" y="2849962"/>
              <a:ext cx="424907" cy="77283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2115634" y="2835346"/>
              <a:ext cx="424907" cy="772831"/>
            </a:xfrm>
            <a:prstGeom prst="rect">
              <a:avLst/>
            </a:prstGeom>
          </p:spPr>
        </p:pic>
        <p:sp>
          <p:nvSpPr>
            <p:cNvPr id="45" name="Rounded Rectangle 44"/>
            <p:cNvSpPr/>
            <p:nvPr/>
          </p:nvSpPr>
          <p:spPr>
            <a:xfrm>
              <a:off x="866778" y="2247903"/>
              <a:ext cx="1762125" cy="1739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0044" y="2353412"/>
              <a:ext cx="284753" cy="353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r>
                <a:rPr lang="en-US" sz="1200" b="1" dirty="0">
                  <a:solidFill>
                    <a:schemeClr val="bg1"/>
                  </a:solidFill>
                  <a:latin typeface="Calibri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43004" y="3568700"/>
              <a:ext cx="1108244" cy="28469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defTabSz="685800"/>
              <a:r>
                <a:rPr lang="en-US" sz="1400" dirty="0">
                  <a:latin typeface="Calibri"/>
                  <a:ea typeface="ＭＳ Ｐゴシック" pitchFamily="1" charset="-128"/>
                </a:rPr>
                <a:t>H1         H2         H3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003" y="2306938"/>
              <a:ext cx="1419225" cy="346249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Real Patient-Specific</a:t>
              </a:r>
            </a:p>
            <a:p>
              <a:pPr algn="ctr"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Heart Models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4162" y="1447800"/>
            <a:ext cx="5893156" cy="1803314"/>
            <a:chOff x="1809753" y="419188"/>
            <a:chExt cx="4419867" cy="1803314"/>
          </a:xfrm>
        </p:grpSpPr>
        <p:sp>
          <p:nvSpPr>
            <p:cNvPr id="2" name="Rounded Rectangle 1"/>
            <p:cNvSpPr/>
            <p:nvPr/>
          </p:nvSpPr>
          <p:spPr>
            <a:xfrm>
              <a:off x="2348284" y="419188"/>
              <a:ext cx="3881336" cy="10691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Physiological Monitors for Model Training</a:t>
              </a:r>
              <a:endParaRPr lang="en-US" sz="1600" dirty="0">
                <a:solidFill>
                  <a:schemeClr val="tx1"/>
                </a:solidFill>
                <a:latin typeface="Calibri"/>
              </a:endParaRPr>
            </a:p>
            <a:p>
              <a:pPr algn="ctr" defTabSz="685800"/>
              <a:endParaRPr lang="en-US" sz="1400" dirty="0">
                <a:solidFill>
                  <a:schemeClr val="tx1"/>
                </a:solidFill>
                <a:latin typeface="Calibri"/>
              </a:endParaRPr>
            </a:p>
            <a:p>
              <a:pPr algn="ctr" defTabSz="685800"/>
              <a:endParaRPr lang="en-US" sz="1400" dirty="0">
                <a:solidFill>
                  <a:schemeClr val="tx1"/>
                </a:solidFill>
                <a:latin typeface="Calibri"/>
              </a:endParaRPr>
            </a:p>
            <a:p>
              <a:pPr algn="ctr" defTabSz="685800"/>
              <a:endParaRPr lang="en-US" sz="14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17437" y="746036"/>
              <a:ext cx="984926" cy="69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 defTabSz="685800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Timing Constraints for Heart Condition </a:t>
              </a:r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881033" y="746036"/>
              <a:ext cx="984926" cy="69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 defTabSz="685800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Timing Constraints for Heart Condition </a:t>
              </a:r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44630" y="746036"/>
              <a:ext cx="984926" cy="69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90" rIns="0" bIns="34290" rtlCol="0" anchor="ctr"/>
            <a:lstStyle/>
            <a:p>
              <a:pPr algn="ctr" defTabSz="685800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Timing Constraints for Heart Condition </a:t>
              </a:r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438400" y="446649"/>
              <a:ext cx="360953" cy="3535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r>
                <a:rPr lang="en-US" sz="1200" b="1" dirty="0">
                  <a:solidFill>
                    <a:srgbClr val="000000"/>
                  </a:solidFill>
                  <a:latin typeface="Calibri"/>
                </a:rPr>
                <a:t>2</a:t>
              </a:r>
            </a:p>
          </p:txBody>
        </p:sp>
        <p:sp>
          <p:nvSpPr>
            <p:cNvPr id="58" name="Bent Arrow 57"/>
            <p:cNvSpPr/>
            <p:nvPr/>
          </p:nvSpPr>
          <p:spPr>
            <a:xfrm>
              <a:off x="1809753" y="812802"/>
              <a:ext cx="657225" cy="1409700"/>
            </a:xfrm>
            <a:prstGeom prst="bentArrow">
              <a:avLst>
                <a:gd name="adj1" fmla="val 6159"/>
                <a:gd name="adj2" fmla="val 11233"/>
                <a:gd name="adj3" fmla="val 19203"/>
                <a:gd name="adj4" fmla="val 43750"/>
              </a:avLst>
            </a:prstGeom>
            <a:solidFill>
              <a:srgbClr val="FF0000"/>
            </a:solidFill>
            <a:ln w="12700" cmpd="sng">
              <a:prstDash val="sysDash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 defTabSz="685800"/>
              <a:endParaRPr lang="en-US" sz="1400">
                <a:solidFill>
                  <a:schemeClr val="tx1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>
          <a:xfrm>
            <a:off x="941957" y="5181598"/>
            <a:ext cx="2432779" cy="1498915"/>
            <a:chOff x="802557" y="3960472"/>
            <a:chExt cx="1962150" cy="1988042"/>
          </a:xfrm>
        </p:grpSpPr>
        <p:pic>
          <p:nvPicPr>
            <p:cNvPr id="26" name="Picture 25" descr="3 of 32 person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960472"/>
              <a:ext cx="1092805" cy="1700387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802557" y="5672972"/>
              <a:ext cx="1962150" cy="27554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Real Patient Heart Models</a:t>
              </a: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4193158" y="5181598"/>
            <a:ext cx="2807356" cy="1503149"/>
            <a:chOff x="3330649" y="4129033"/>
            <a:chExt cx="2457450" cy="1968413"/>
          </a:xfrm>
        </p:grpSpPr>
        <p:pic>
          <p:nvPicPr>
            <p:cNvPr id="53" name="Picture 52" descr="29 persons 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353" y="4129033"/>
              <a:ext cx="1091210" cy="1688631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330649" y="5825393"/>
              <a:ext cx="2457450" cy="272053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Generate Synthetic Heart Models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>
          <a:xfrm>
            <a:off x="7444358" y="5162755"/>
            <a:ext cx="3981103" cy="1521995"/>
            <a:chOff x="5619753" y="3979891"/>
            <a:chExt cx="3152775" cy="1961211"/>
          </a:xfrm>
        </p:grpSpPr>
        <p:pic>
          <p:nvPicPr>
            <p:cNvPr id="21" name="Picture 20" descr="32 person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738" y="3979891"/>
              <a:ext cx="1061086" cy="1654669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5619753" y="5673401"/>
              <a:ext cx="3152775" cy="267701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sz="9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Complete Population/Parameter Analysis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201" y="2389114"/>
            <a:ext cx="7441660" cy="2697286"/>
            <a:chOff x="817532" y="1360502"/>
            <a:chExt cx="5581245" cy="2697286"/>
          </a:xfrm>
        </p:grpSpPr>
        <p:sp>
          <p:nvSpPr>
            <p:cNvPr id="3" name="Rounded Rectangle 2"/>
            <p:cNvSpPr/>
            <p:nvPr/>
          </p:nvSpPr>
          <p:spPr>
            <a:xfrm>
              <a:off x="817532" y="2180349"/>
              <a:ext cx="5581245" cy="187743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3220358" y="2840727"/>
              <a:ext cx="424907" cy="7728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3730245" y="2855343"/>
              <a:ext cx="424907" cy="77283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4231958" y="2840727"/>
              <a:ext cx="424907" cy="77283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4733667" y="2849962"/>
              <a:ext cx="424907" cy="7728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5235385" y="2849963"/>
              <a:ext cx="424907" cy="7728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5737096" y="2849963"/>
              <a:ext cx="424907" cy="77283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75"/>
            <a:stretch/>
          </p:blipFill>
          <p:spPr>
            <a:xfrm>
              <a:off x="2726817" y="2844579"/>
              <a:ext cx="424907" cy="772831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3903744" y="2226412"/>
              <a:ext cx="284753" cy="3535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/>
              <a:r>
                <a:rPr lang="en-US" sz="1200" b="1" dirty="0">
                  <a:solidFill>
                    <a:srgbClr val="000000"/>
                  </a:solidFill>
                  <a:latin typeface="Calibri"/>
                </a:rPr>
                <a:t>3</a:t>
              </a:r>
            </a:p>
          </p:txBody>
        </p:sp>
        <p:cxnSp>
          <p:nvCxnSpPr>
            <p:cNvPr id="6" name="Curved Connector 5"/>
            <p:cNvCxnSpPr/>
            <p:nvPr/>
          </p:nvCxnSpPr>
          <p:spPr>
            <a:xfrm rot="16200000" flipH="1">
              <a:off x="2462192" y="1927260"/>
              <a:ext cx="1404024" cy="42290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H="1">
              <a:off x="2748767" y="1656564"/>
              <a:ext cx="1408105" cy="94297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endCxn id="25" idx="0"/>
            </p:cNvCxnSpPr>
            <p:nvPr/>
          </p:nvCxnSpPr>
          <p:spPr>
            <a:xfrm rot="16200000" flipH="1">
              <a:off x="2202387" y="2107695"/>
              <a:ext cx="1458677" cy="15091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3976667" y="1901860"/>
              <a:ext cx="1404024" cy="42290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16200000" flipH="1">
              <a:off x="3716862" y="2082295"/>
              <a:ext cx="1458677" cy="15091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5400000">
              <a:off x="4929167" y="1927260"/>
              <a:ext cx="1404024" cy="42290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5400000">
              <a:off x="5136086" y="2120395"/>
              <a:ext cx="1458677" cy="15091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86200" y="2286000"/>
              <a:ext cx="2367909" cy="40780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 defTabSz="685800"/>
              <a:r>
                <a:rPr lang="en-US" sz="11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Synthetic</a:t>
              </a:r>
            </a:p>
            <a:p>
              <a:pPr algn="ctr" defTabSz="685800"/>
              <a:r>
                <a:rPr lang="en-US" sz="1100" b="1" dirty="0">
                  <a:latin typeface="Arial" panose="020B0604020202020204" pitchFamily="34" charset="0"/>
                  <a:ea typeface="ＭＳ Ｐゴシック" pitchFamily="1" charset="-128"/>
                  <a:cs typeface="Arial" panose="020B0604020202020204" pitchFamily="34" charset="0"/>
                </a:rPr>
                <a:t>Heart Model Library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55900" y="3597703"/>
              <a:ext cx="3556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buFont typeface="Times New Roman" pitchFamily="16" charset="0"/>
                <a:buNone/>
              </a:pPr>
              <a:r>
                <a:rPr lang="en-US" sz="1400" dirty="0">
                  <a:latin typeface="Calibri"/>
                  <a:ea typeface="ＭＳ Ｐゴシック" pitchFamily="1" charset="-128"/>
                </a:rPr>
                <a:t>H4’       H5’        H6’      H7’       H8’     Hn-1’    </a:t>
              </a:r>
              <a:r>
                <a:rPr lang="en-US" sz="1400" dirty="0" err="1">
                  <a:latin typeface="Calibri"/>
                  <a:ea typeface="ＭＳ Ｐゴシック" pitchFamily="1" charset="-128"/>
                </a:rPr>
                <a:t>Hn</a:t>
              </a:r>
              <a:r>
                <a:rPr lang="en-US" sz="1400" dirty="0">
                  <a:latin typeface="Calibri"/>
                  <a:ea typeface="ＭＳ Ｐゴシック" pitchFamily="1" charset="-128"/>
                </a:rPr>
                <a:t>’</a:t>
              </a:r>
            </a:p>
          </p:txBody>
        </p:sp>
      </p:grp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219200" y="-152400"/>
            <a:ext cx="10058400" cy="1219200"/>
          </a:xfrm>
        </p:spPr>
        <p:txBody>
          <a:bodyPr/>
          <a:lstStyle/>
          <a:p>
            <a:r>
              <a:rPr kumimoji="1" lang="en-US" altLang="zh-CN" dirty="0" smtClean="0"/>
              <a:t>Model-based Clinical Trials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3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6716550" y="3212267"/>
            <a:ext cx="50489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249580" y="419102"/>
            <a:ext cx="5175115" cy="1158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Physiological Monitors for Model Training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algn="ctr" defTabSz="914354"/>
            <a:endParaRPr lang="en-US" sz="1900" dirty="0">
              <a:solidFill>
                <a:prstClr val="white"/>
              </a:solidFill>
              <a:latin typeface="Calibri"/>
            </a:endParaRPr>
          </a:p>
          <a:p>
            <a:pPr algn="ctr" defTabSz="914354"/>
            <a:endParaRPr lang="en-US" sz="1900" dirty="0">
              <a:solidFill>
                <a:prstClr val="white"/>
              </a:solidFill>
              <a:latin typeface="Calibri"/>
            </a:endParaRPr>
          </a:p>
          <a:p>
            <a:pPr algn="ctr" defTabSz="914354"/>
            <a:endParaRPr lang="en-US" sz="19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90039" y="2180349"/>
            <a:ext cx="7441660" cy="18774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4293809" y="2840727"/>
            <a:ext cx="566543" cy="772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4973658" y="2855343"/>
            <a:ext cx="566543" cy="772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5642609" y="2840727"/>
            <a:ext cx="566543" cy="772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6311556" y="2849962"/>
            <a:ext cx="566543" cy="772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6980511" y="2849963"/>
            <a:ext cx="566543" cy="772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7649459" y="2849963"/>
            <a:ext cx="566543" cy="77283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56584" y="746036"/>
            <a:ext cx="1313235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 defTabSz="914354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Constraints for Heart Condition </a:t>
            </a:r>
            <a:r>
              <a:rPr lang="en-US" sz="11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74712" y="746036"/>
            <a:ext cx="1313235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 defTabSz="914354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Constraints for Heart Condition </a:t>
            </a:r>
            <a:r>
              <a:rPr lang="en-US" sz="11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92841" y="746036"/>
            <a:ext cx="1313235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8" rIns="0" bIns="45718" rtlCol="0" anchor="ctr"/>
          <a:lstStyle/>
          <a:p>
            <a:pPr algn="ctr" defTabSz="914354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Constraints for Heart Condition </a:t>
            </a:r>
            <a:r>
              <a:rPr lang="en-US" sz="11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98571" y="1088904"/>
            <a:ext cx="2795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1472044" y="2835345"/>
            <a:ext cx="566543" cy="7728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2151895" y="2849962"/>
            <a:ext cx="566543" cy="7728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2820843" y="2835346"/>
            <a:ext cx="566543" cy="7728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5"/>
          <a:stretch/>
        </p:blipFill>
        <p:spPr>
          <a:xfrm>
            <a:off x="3635754" y="2844579"/>
            <a:ext cx="566543" cy="772831"/>
          </a:xfrm>
          <a:prstGeom prst="rect">
            <a:avLst/>
          </a:prstGeom>
        </p:spPr>
      </p:pic>
      <p:sp>
        <p:nvSpPr>
          <p:cNvPr id="27" name="Left-Right Arrow 26"/>
          <p:cNvSpPr/>
          <p:nvPr/>
        </p:nvSpPr>
        <p:spPr>
          <a:xfrm>
            <a:off x="8637945" y="3007807"/>
            <a:ext cx="1693819" cy="310677"/>
          </a:xfrm>
          <a:prstGeom prst="left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endParaRPr lang="en-US" sz="19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16" y="2561971"/>
            <a:ext cx="1194125" cy="12023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459042" y="2732255"/>
            <a:ext cx="2191225" cy="27699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Closed-loop Device Testing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05960" y="3698131"/>
            <a:ext cx="2186040" cy="27699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Implantable Cardiac Device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155702" y="2247903"/>
            <a:ext cx="2349500" cy="1739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354"/>
            <a:endParaRPr lang="en-US" sz="15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93390" y="2353412"/>
            <a:ext cx="379671" cy="353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r>
              <a:rPr lang="en-US" sz="16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3071390" y="473812"/>
            <a:ext cx="379671" cy="353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r>
              <a:rPr lang="en-US" sz="1600" dirty="0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204990" y="2226412"/>
            <a:ext cx="379671" cy="353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r>
              <a:rPr lang="en-US" sz="1600" dirty="0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9307090" y="2416912"/>
            <a:ext cx="379671" cy="353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354"/>
            <a:r>
              <a:rPr lang="en-US" sz="1600" dirty="0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3516927" y="1856775"/>
            <a:ext cx="1404024" cy="56387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3899705" y="1499401"/>
            <a:ext cx="1408105" cy="125730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5" idx="0"/>
          </p:cNvCxnSpPr>
          <p:nvPr/>
        </p:nvCxnSpPr>
        <p:spPr>
          <a:xfrm rot="16200000" flipH="1">
            <a:off x="3179628" y="2105180"/>
            <a:ext cx="1458677" cy="201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5536227" y="1831375"/>
            <a:ext cx="1404024" cy="56387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6200000" flipH="1">
            <a:off x="5198928" y="2079780"/>
            <a:ext cx="1458677" cy="201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6806227" y="1856775"/>
            <a:ext cx="1404024" cy="56387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7091228" y="2117880"/>
            <a:ext cx="1458677" cy="201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32 person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82" y="4140201"/>
            <a:ext cx="1455081" cy="1701800"/>
          </a:xfrm>
          <a:prstGeom prst="rect">
            <a:avLst/>
          </a:prstGeom>
        </p:spPr>
      </p:pic>
      <p:pic>
        <p:nvPicPr>
          <p:cNvPr id="26" name="Picture 25" descr="3 of 32 person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4128916"/>
            <a:ext cx="1457075" cy="1700387"/>
          </a:xfrm>
          <a:prstGeom prst="rect">
            <a:avLst/>
          </a:prstGeom>
        </p:spPr>
      </p:pic>
      <p:pic>
        <p:nvPicPr>
          <p:cNvPr id="53" name="Picture 52" descr="29 persons 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4129033"/>
            <a:ext cx="1485900" cy="172455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24003" y="3568702"/>
            <a:ext cx="7209415" cy="38471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/>
            <a:r>
              <a:rPr lang="en-US" sz="1900" dirty="0">
                <a:solidFill>
                  <a:prstClr val="black"/>
                </a:solidFill>
                <a:latin typeface="Calibri"/>
              </a:rPr>
              <a:t>H1         H2         H3          H4’       H5’        H6’      H7’       H8’     HN-1’    HN’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24002" y="2306938"/>
            <a:ext cx="1892300" cy="4616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Patient-Specific</a:t>
            </a:r>
          </a:p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Models</a:t>
            </a:r>
          </a:p>
        </p:txBody>
      </p:sp>
      <p:sp>
        <p:nvSpPr>
          <p:cNvPr id="58" name="Bent Arrow 57"/>
          <p:cNvSpPr/>
          <p:nvPr/>
        </p:nvSpPr>
        <p:spPr>
          <a:xfrm>
            <a:off x="2413002" y="812802"/>
            <a:ext cx="876300" cy="1409700"/>
          </a:xfrm>
          <a:prstGeom prst="bentArrow">
            <a:avLst>
              <a:gd name="adj1" fmla="val 6159"/>
              <a:gd name="adj2" fmla="val 11233"/>
              <a:gd name="adj3" fmla="val 19203"/>
              <a:gd name="adj4" fmla="val 43750"/>
            </a:avLst>
          </a:prstGeom>
          <a:solidFill>
            <a:srgbClr val="FF0000"/>
          </a:solidFill>
          <a:ln w="12700" cmpd="sng">
            <a:prstDash val="sys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 defTabSz="914354"/>
            <a:endParaRPr lang="en-US" sz="19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92200" y="5774039"/>
            <a:ext cx="2616200" cy="27699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Patient Heart Models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03700" y="5761339"/>
            <a:ext cx="3276600" cy="27699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Synthetic Heart Models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93002" y="5735939"/>
            <a:ext cx="4203700" cy="27699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Population/Parameter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78088" y="2324104"/>
            <a:ext cx="1629848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</a:p>
          <a:p>
            <a:pPr algn="ctr"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Model Library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2924" y="1612580"/>
            <a:ext cx="2963897" cy="27699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914354"/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 parameters within constraints</a:t>
            </a:r>
          </a:p>
        </p:txBody>
      </p:sp>
    </p:spTree>
    <p:extLst>
      <p:ext uri="{BB962C8B-B14F-4D97-AF65-F5344CB8AC3E}">
        <p14:creationId xmlns:p14="http://schemas.microsoft.com/office/powerpoint/2010/main" val="108403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220</Words>
  <Application>Microsoft Macintosh PowerPoint</Application>
  <PresentationFormat>Custom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Model-based Clinical Trials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Kuk  Jang</cp:lastModifiedBy>
  <cp:revision>11</cp:revision>
  <dcterms:created xsi:type="dcterms:W3CDTF">2015-08-15T19:14:13Z</dcterms:created>
  <dcterms:modified xsi:type="dcterms:W3CDTF">2015-08-18T18:05:05Z</dcterms:modified>
</cp:coreProperties>
</file>