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65" r:id="rId4"/>
    <p:sldId id="257" r:id="rId5"/>
    <p:sldId id="269" r:id="rId6"/>
    <p:sldId id="258" r:id="rId7"/>
    <p:sldId id="259" r:id="rId8"/>
    <p:sldId id="263" r:id="rId9"/>
    <p:sldId id="264" r:id="rId10"/>
    <p:sldId id="266" r:id="rId11"/>
    <p:sldId id="260" r:id="rId12"/>
    <p:sldId id="262"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9562" autoAdjust="0"/>
  </p:normalViewPr>
  <p:slideViewPr>
    <p:cSldViewPr snapToGrid="0">
      <p:cViewPr varScale="1">
        <p:scale>
          <a:sx n="103" d="100"/>
          <a:sy n="103" d="100"/>
        </p:scale>
        <p:origin x="-112" y="-3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559912-E715-844E-9E01-7F419F116781}" type="datetimeFigureOut">
              <a:rPr lang="en-US" smtClean="0"/>
              <a:t>8/22/15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5389F7-1186-074B-88C7-3EFC4EFE9A92}" type="slidenum">
              <a:rPr lang="en-US" smtClean="0"/>
              <a:t>‹#›</a:t>
            </a:fld>
            <a:endParaRPr lang="en-US"/>
          </a:p>
        </p:txBody>
      </p:sp>
    </p:spTree>
    <p:extLst>
      <p:ext uri="{BB962C8B-B14F-4D97-AF65-F5344CB8AC3E}">
        <p14:creationId xmlns:p14="http://schemas.microsoft.com/office/powerpoint/2010/main" val="1174135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a:t>
            </a:r>
            <a:r>
              <a:rPr lang="en-US" dirty="0" smtClean="0"/>
              <a:t> developed a model based design tool chain</a:t>
            </a:r>
            <a:r>
              <a:rPr lang="en-US" baseline="0" dirty="0" smtClean="0"/>
              <a:t> for pacemaker software development. At verification level we have a set of non-deterministic heart models which covers different heart conditions. Together with a timed-automata model of the pacemaker the closed-loop system is verified in model checker UPPAAL against safety properties.</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 We also have deterministic heart models in Simulink which can perform closed-loop simulation with the pacemaker model.  </a:t>
            </a:r>
          </a:p>
          <a:p>
            <a:r>
              <a:rPr lang="en-US" baseline="0" dirty="0" smtClean="0"/>
              <a:t>Using the </a:t>
            </a:r>
            <a:r>
              <a:rPr lang="en-US" baseline="0" dirty="0" err="1" smtClean="0"/>
              <a:t>simulink</a:t>
            </a:r>
            <a:r>
              <a:rPr lang="en-US" baseline="0" dirty="0" smtClean="0"/>
              <a:t> coder, the </a:t>
            </a:r>
            <a:r>
              <a:rPr lang="en-US" baseline="0" dirty="0" err="1" smtClean="0"/>
              <a:t>stateflow</a:t>
            </a:r>
            <a:r>
              <a:rPr lang="en-US" baseline="0" dirty="0" smtClean="0"/>
              <a:t> chart of the pacemaker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4143587" y="9119475"/>
            <a:ext cx="3169920" cy="480060"/>
          </a:xfrm>
          <a:prstGeom prst="rect">
            <a:avLst/>
          </a:prstGeom>
        </p:spPr>
        <p:txBody>
          <a:bodyPr/>
          <a:lstStyle/>
          <a:p>
            <a:fld id="{442B71D4-3137-4752-8334-28F83E0B51C5}"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65151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With an analog interface the heart model implementation is able to interact with a real pacemaker. Demonstrations of the platform is shown in the </a:t>
            </a:r>
            <a:r>
              <a:rPr kumimoji="1" lang="en-US" altLang="zh-CN" smtClean="0"/>
              <a:t>case study section.</a:t>
            </a:r>
            <a:endParaRPr kumimoji="1" lang="zh-CN" altLang="en-US" dirty="0"/>
          </a:p>
        </p:txBody>
      </p:sp>
      <p:sp>
        <p:nvSpPr>
          <p:cNvPr id="4" name="幻灯片编号占位符 3"/>
          <p:cNvSpPr>
            <a:spLocks noGrp="1"/>
          </p:cNvSpPr>
          <p:nvPr>
            <p:ph type="sldNum" sz="quarter" idx="10"/>
          </p:nvPr>
        </p:nvSpPr>
        <p:spPr/>
        <p:txBody>
          <a:bodyPr/>
          <a:lstStyle/>
          <a:p>
            <a:fld id="{442B71D4-3137-4752-8334-28F83E0B51C5}" type="slidenum">
              <a:rPr lang="en-US" smtClean="0"/>
              <a:pPr/>
              <a:t>8</a:t>
            </a:fld>
            <a:endParaRPr lang="en-US"/>
          </a:p>
        </p:txBody>
      </p:sp>
    </p:spTree>
    <p:extLst>
      <p:ext uri="{BB962C8B-B14F-4D97-AF65-F5344CB8AC3E}">
        <p14:creationId xmlns:p14="http://schemas.microsoft.com/office/powerpoint/2010/main" val="162434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7D3AE32E-082C-4243-868E-226EC59FE27B}" type="datetimeFigureOut">
              <a:rPr lang="en-US" smtClean="0"/>
              <a:t>8/22/15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139500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7D3AE32E-082C-4243-868E-226EC59FE27B}" type="datetimeFigureOut">
              <a:rPr lang="en-US" smtClean="0"/>
              <a:t>8/22/15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353570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7D3AE32E-082C-4243-868E-226EC59FE27B}" type="datetimeFigureOut">
              <a:rPr lang="en-US" smtClean="0"/>
              <a:t>8/22/15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516013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65506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95957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66230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36495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91" y="1681164"/>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1"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4"/>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2565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96531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83785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91"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4448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7D3AE32E-082C-4243-868E-226EC59FE27B}" type="datetimeFigureOut">
              <a:rPr lang="en-US" smtClean="0"/>
              <a:t>8/22/15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3989892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8"/>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91"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30529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18205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14CAC-9ED6-491A-AC18-AB383FCD2A04}" type="datetimeFigureOut">
              <a:rPr lang="en-US" smtClean="0">
                <a:solidFill>
                  <a:prstClr val="black">
                    <a:tint val="75000"/>
                  </a:prstClr>
                </a:solidFill>
                <a:latin typeface="Calibri"/>
              </a:rPr>
              <a:pPr/>
              <a:t>8/22/15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42DB454-CB86-4AB6-BBBA-F847EEEE18C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6891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D3AE32E-082C-4243-868E-226EC59FE27B}" type="datetimeFigureOut">
              <a:rPr lang="en-US" smtClean="0"/>
              <a:t>8/22/15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314347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7D3AE32E-082C-4243-868E-226EC59FE27B}" type="datetimeFigureOut">
              <a:rPr lang="en-US" smtClean="0"/>
              <a:t>8/22/15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172603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7D3AE32E-082C-4243-868E-226EC59FE27B}" type="datetimeFigureOut">
              <a:rPr lang="en-US" smtClean="0"/>
              <a:t>8/22/15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402238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7D3AE32E-082C-4243-868E-226EC59FE27B}" type="datetimeFigureOut">
              <a:rPr lang="en-US" smtClean="0"/>
              <a:t>8/22/15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124902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3AE32E-082C-4243-868E-226EC59FE27B}" type="datetimeFigureOut">
              <a:rPr lang="en-US" smtClean="0"/>
              <a:t>8/22/15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236393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D3AE32E-082C-4243-868E-226EC59FE27B}" type="datetimeFigureOut">
              <a:rPr lang="en-US" smtClean="0"/>
              <a:t>8/22/15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46389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D3AE32E-082C-4243-868E-226EC59FE27B}" type="datetimeFigureOut">
              <a:rPr lang="en-US" smtClean="0"/>
              <a:t>8/22/15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E6C5AB3-BF9F-4E81-BF09-AC2D13DB1FBF}" type="slidenum">
              <a:rPr lang="en-US" smtClean="0"/>
              <a:t>‹#›</a:t>
            </a:fld>
            <a:endParaRPr lang="en-US"/>
          </a:p>
        </p:txBody>
      </p:sp>
    </p:spTree>
    <p:extLst>
      <p:ext uri="{BB962C8B-B14F-4D97-AF65-F5344CB8AC3E}">
        <p14:creationId xmlns:p14="http://schemas.microsoft.com/office/powerpoint/2010/main" val="34084071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AE32E-082C-4243-868E-226EC59FE27B}" type="datetimeFigureOut">
              <a:rPr lang="en-US" smtClean="0"/>
              <a:t>8/22/15</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C5AB3-BF9F-4E81-BF09-AC2D13DB1FBF}" type="slidenum">
              <a:rPr lang="en-US" smtClean="0"/>
              <a:t>‹#›</a:t>
            </a:fld>
            <a:endParaRPr lang="en-US"/>
          </a:p>
        </p:txBody>
      </p:sp>
    </p:spTree>
    <p:extLst>
      <p:ext uri="{BB962C8B-B14F-4D97-AF65-F5344CB8AC3E}">
        <p14:creationId xmlns:p14="http://schemas.microsoft.com/office/powerpoint/2010/main" val="263629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38" tIns="45719" rIns="91438" bIns="457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pPr defTabSz="914377"/>
            <a:fld id="{D5314CAC-9ED6-491A-AC18-AB383FCD2A04}" type="datetimeFigureOut">
              <a:rPr lang="en-US" smtClean="0">
                <a:solidFill>
                  <a:prstClr val="black">
                    <a:tint val="75000"/>
                  </a:prstClr>
                </a:solidFill>
                <a:latin typeface="Calibri"/>
              </a:rPr>
              <a:pPr defTabSz="914377"/>
              <a:t>8/22/15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pPr defTabSz="914377"/>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pPr defTabSz="914377"/>
            <a:fld id="{942DB454-CB86-4AB6-BBBA-F847EEEE18C8}" type="slidenum">
              <a:rPr lang="en-US" smtClean="0">
                <a:solidFill>
                  <a:prstClr val="black">
                    <a:tint val="75000"/>
                  </a:prstClr>
                </a:solidFill>
                <a:latin typeface="Calibri"/>
              </a:rPr>
              <a:pPr defTabSz="914377"/>
              <a:t>‹#›</a:t>
            </a:fld>
            <a:endParaRPr lang="en-US">
              <a:solidFill>
                <a:prstClr val="black">
                  <a:tint val="75000"/>
                </a:prstClr>
              </a:solidFill>
              <a:latin typeface="Calibri"/>
            </a:endParaRPr>
          </a:p>
        </p:txBody>
      </p:sp>
    </p:spTree>
    <p:extLst>
      <p:ext uri="{BB962C8B-B14F-4D97-AF65-F5344CB8AC3E}">
        <p14:creationId xmlns:p14="http://schemas.microsoft.com/office/powerpoint/2010/main" val="2808462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8.xml"/><Relationship Id="rId2"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0.png"/><Relationship Id="rId1" Type="http://schemas.openxmlformats.org/officeDocument/2006/relationships/slideLayout" Target="../slideLayouts/slideLayout18.xml"/><Relationship Id="rId2"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0.png"/><Relationship Id="rId3"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jpg"/><Relationship Id="rId5" Type="http://schemas.openxmlformats.org/officeDocument/2006/relationships/image" Target="../media/image7.jpeg"/><Relationship Id="rId6"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jpg"/><Relationship Id="rId5" Type="http://schemas.openxmlformats.org/officeDocument/2006/relationships/image" Target="../media/image8.jpeg"/><Relationship Id="rId6"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emf"/></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20" Type="http://schemas.openxmlformats.org/officeDocument/2006/relationships/image" Target="../media/image11.jpeg"/><Relationship Id="rId21" Type="http://schemas.openxmlformats.org/officeDocument/2006/relationships/image" Target="../media/image12.png"/><Relationship Id="rId22" Type="http://schemas.openxmlformats.org/officeDocument/2006/relationships/image" Target="../media/image13.jpeg"/><Relationship Id="rId23" Type="http://schemas.openxmlformats.org/officeDocument/2006/relationships/image" Target="../media/image14.jpeg"/><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tags" Target="../tags/tag17.xml"/><Relationship Id="rId18" Type="http://schemas.openxmlformats.org/officeDocument/2006/relationships/tags" Target="../tags/tag18.xml"/><Relationship Id="rId19" Type="http://schemas.openxmlformats.org/officeDocument/2006/relationships/slideLayout" Target="../slideLayouts/slideLayout7.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slideLayout" Target="../slideLayouts/slideLayout6.xml"/><Relationship Id="rId5" Type="http://schemas.openxmlformats.org/officeDocument/2006/relationships/notesSlide" Target="../notesSlides/notesSlide2.xml"/><Relationship Id="rId6" Type="http://schemas.openxmlformats.org/officeDocument/2006/relationships/image" Target="../media/image11.jpeg"/><Relationship Id="rId1" Type="http://schemas.openxmlformats.org/officeDocument/2006/relationships/tags" Target="../tags/tag19.xml"/><Relationship Id="rId2" Type="http://schemas.openxmlformats.org/officeDocument/2006/relationships/tags" Target="../tags/tag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ethelponline.org/img/What%20Is%20the%20Pacemaker%20of%20the%20Heart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670" y="3174187"/>
            <a:ext cx="3881717" cy="30471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152"/>
          <p:cNvCxnSpPr/>
          <p:nvPr/>
        </p:nvCxnSpPr>
        <p:spPr>
          <a:xfrm>
            <a:off x="10550583" y="3697448"/>
            <a:ext cx="0" cy="250247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151"/>
          <p:cNvCxnSpPr/>
          <p:nvPr/>
        </p:nvCxnSpPr>
        <p:spPr>
          <a:xfrm>
            <a:off x="9817161" y="3697448"/>
            <a:ext cx="0" cy="250247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p:nvCxnSpPr>
        <p:spPr>
          <a:xfrm>
            <a:off x="8631296" y="3688828"/>
            <a:ext cx="0" cy="251109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72"/>
          <p:cNvCxnSpPr/>
          <p:nvPr/>
        </p:nvCxnSpPr>
        <p:spPr>
          <a:xfrm>
            <a:off x="9195652" y="3688828"/>
            <a:ext cx="0" cy="251109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252677" y="5150075"/>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8490802" y="5059588"/>
            <a:ext cx="157162"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H="1">
            <a:off x="8432465" y="5141742"/>
            <a:ext cx="323846" cy="309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flipV="1">
            <a:off x="8405077" y="5069113"/>
            <a:ext cx="452438" cy="428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8433652" y="5081018"/>
            <a:ext cx="466725" cy="2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flipH="1" flipV="1">
            <a:off x="8550334" y="5164363"/>
            <a:ext cx="295275"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H="1">
            <a:off x="8664636" y="5071498"/>
            <a:ext cx="123822" cy="238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740833" y="5140550"/>
            <a:ext cx="10358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9776677" y="4692875"/>
            <a:ext cx="40484" cy="422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817161" y="4692875"/>
            <a:ext cx="27668" cy="494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flipH="1" flipV="1">
            <a:off x="9822208" y="5088260"/>
            <a:ext cx="123825" cy="78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9918649" y="5069993"/>
            <a:ext cx="50007" cy="40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9960145" y="5127551"/>
            <a:ext cx="883332" cy="47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flipH="1" flipV="1">
            <a:off x="9055218" y="5741820"/>
            <a:ext cx="71435" cy="40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flipH="1">
            <a:off x="8955205" y="5879930"/>
            <a:ext cx="357187" cy="50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flipH="1" flipV="1">
            <a:off x="8873051" y="5745390"/>
            <a:ext cx="621506" cy="50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H="1">
            <a:off x="8901964" y="5759338"/>
            <a:ext cx="663918" cy="549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9080446" y="5889739"/>
            <a:ext cx="423862" cy="61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H="1">
            <a:off x="9288806" y="5740910"/>
            <a:ext cx="92869" cy="190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a:off x="8252678" y="5791418"/>
            <a:ext cx="81920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342907" y="5791418"/>
            <a:ext cx="1119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118"/>
          <p:cNvSpPr txBox="1"/>
          <p:nvPr/>
        </p:nvSpPr>
        <p:spPr>
          <a:xfrm>
            <a:off x="7521387" y="4997675"/>
            <a:ext cx="731290"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A-lead</a:t>
            </a:r>
            <a:endParaRPr lang="en-US" sz="1400" b="1" dirty="0">
              <a:latin typeface="Arial" pitchFamily="34" charset="0"/>
              <a:cs typeface="Arial" pitchFamily="34" charset="0"/>
            </a:endParaRPr>
          </a:p>
        </p:txBody>
      </p:sp>
      <p:sp>
        <p:nvSpPr>
          <p:cNvPr id="34" name="TextBox 64"/>
          <p:cNvSpPr txBox="1"/>
          <p:nvPr/>
        </p:nvSpPr>
        <p:spPr>
          <a:xfrm>
            <a:off x="7521387" y="5604298"/>
            <a:ext cx="731290"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V-lead</a:t>
            </a:r>
            <a:endParaRPr lang="en-US" sz="1400" b="1" dirty="0">
              <a:latin typeface="Arial" pitchFamily="34" charset="0"/>
              <a:cs typeface="Arial" pitchFamily="34" charset="0"/>
            </a:endParaRPr>
          </a:p>
        </p:txBody>
      </p:sp>
      <p:cxnSp>
        <p:nvCxnSpPr>
          <p:cNvPr id="35" name="直接连接符 108"/>
          <p:cNvCxnSpPr/>
          <p:nvPr/>
        </p:nvCxnSpPr>
        <p:spPr>
          <a:xfrm>
            <a:off x="8302550" y="4191773"/>
            <a:ext cx="25409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70"/>
          <p:cNvSpPr txBox="1"/>
          <p:nvPr/>
        </p:nvSpPr>
        <p:spPr>
          <a:xfrm>
            <a:off x="7547337" y="3939240"/>
            <a:ext cx="773419"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Events</a:t>
            </a:r>
            <a:endParaRPr lang="en-US" sz="1400" b="1" dirty="0">
              <a:latin typeface="Arial" pitchFamily="34" charset="0"/>
              <a:cs typeface="Arial" pitchFamily="34" charset="0"/>
            </a:endParaRPr>
          </a:p>
        </p:txBody>
      </p:sp>
      <p:cxnSp>
        <p:nvCxnSpPr>
          <p:cNvPr id="37" name="Straight Arrow Connector 13"/>
          <p:cNvCxnSpPr/>
          <p:nvPr/>
        </p:nvCxnSpPr>
        <p:spPr>
          <a:xfrm flipV="1">
            <a:off x="8631296" y="3788892"/>
            <a:ext cx="0" cy="4013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5"/>
          <p:cNvCxnSpPr/>
          <p:nvPr/>
        </p:nvCxnSpPr>
        <p:spPr>
          <a:xfrm>
            <a:off x="9195652" y="4190284"/>
            <a:ext cx="0" cy="5348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81"/>
          <p:cNvSpPr txBox="1"/>
          <p:nvPr/>
        </p:nvSpPr>
        <p:spPr>
          <a:xfrm>
            <a:off x="8557477" y="3582173"/>
            <a:ext cx="434734"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AS</a:t>
            </a:r>
            <a:endParaRPr lang="en-US" sz="1400" b="1" dirty="0">
              <a:latin typeface="Arial" pitchFamily="34" charset="0"/>
              <a:cs typeface="Arial" pitchFamily="34" charset="0"/>
            </a:endParaRPr>
          </a:p>
        </p:txBody>
      </p:sp>
      <p:sp>
        <p:nvSpPr>
          <p:cNvPr id="40" name="TextBox 83"/>
          <p:cNvSpPr txBox="1"/>
          <p:nvPr/>
        </p:nvSpPr>
        <p:spPr>
          <a:xfrm>
            <a:off x="9167077" y="4188796"/>
            <a:ext cx="434734"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VS</a:t>
            </a:r>
            <a:endParaRPr lang="en-US" sz="1400" b="1" dirty="0">
              <a:latin typeface="Arial" pitchFamily="34" charset="0"/>
              <a:cs typeface="Arial" pitchFamily="34" charset="0"/>
            </a:endParaRPr>
          </a:p>
        </p:txBody>
      </p:sp>
      <p:cxnSp>
        <p:nvCxnSpPr>
          <p:cNvPr id="41" name="直接连接符 96"/>
          <p:cNvCxnSpPr/>
          <p:nvPr/>
        </p:nvCxnSpPr>
        <p:spPr>
          <a:xfrm flipV="1">
            <a:off x="10462478" y="5696800"/>
            <a:ext cx="40480" cy="101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97"/>
          <p:cNvCxnSpPr/>
          <p:nvPr/>
        </p:nvCxnSpPr>
        <p:spPr>
          <a:xfrm>
            <a:off x="10500578" y="5696795"/>
            <a:ext cx="50006" cy="5097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98"/>
          <p:cNvCxnSpPr/>
          <p:nvPr/>
        </p:nvCxnSpPr>
        <p:spPr>
          <a:xfrm flipV="1">
            <a:off x="10550583" y="5316155"/>
            <a:ext cx="50006" cy="887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99"/>
          <p:cNvCxnSpPr/>
          <p:nvPr/>
        </p:nvCxnSpPr>
        <p:spPr>
          <a:xfrm>
            <a:off x="10598208" y="5309357"/>
            <a:ext cx="54994" cy="5955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102"/>
          <p:cNvCxnSpPr/>
          <p:nvPr/>
        </p:nvCxnSpPr>
        <p:spPr>
          <a:xfrm flipV="1">
            <a:off x="10653202" y="5788323"/>
            <a:ext cx="30956" cy="1166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35"/>
          <p:cNvCxnSpPr/>
          <p:nvPr/>
        </p:nvCxnSpPr>
        <p:spPr>
          <a:xfrm flipV="1">
            <a:off x="9776677" y="4699237"/>
            <a:ext cx="40484" cy="4413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37"/>
          <p:cNvCxnSpPr/>
          <p:nvPr/>
        </p:nvCxnSpPr>
        <p:spPr>
          <a:xfrm>
            <a:off x="9817161" y="4699237"/>
            <a:ext cx="27668" cy="494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39"/>
          <p:cNvCxnSpPr/>
          <p:nvPr/>
        </p:nvCxnSpPr>
        <p:spPr>
          <a:xfrm rot="5400000" flipH="1" flipV="1">
            <a:off x="9822208" y="5094622"/>
            <a:ext cx="123825" cy="78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1"/>
          <p:cNvCxnSpPr/>
          <p:nvPr/>
        </p:nvCxnSpPr>
        <p:spPr>
          <a:xfrm rot="16200000" flipH="1">
            <a:off x="9918649" y="5076355"/>
            <a:ext cx="50007" cy="40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1034"/>
          <p:cNvCxnSpPr/>
          <p:nvPr/>
        </p:nvCxnSpPr>
        <p:spPr>
          <a:xfrm>
            <a:off x="10684158" y="5788323"/>
            <a:ext cx="1593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147"/>
          <p:cNvCxnSpPr/>
          <p:nvPr/>
        </p:nvCxnSpPr>
        <p:spPr>
          <a:xfrm flipV="1">
            <a:off x="9817633" y="3785391"/>
            <a:ext cx="0" cy="4013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148"/>
          <p:cNvCxnSpPr/>
          <p:nvPr/>
        </p:nvCxnSpPr>
        <p:spPr>
          <a:xfrm>
            <a:off x="10542544" y="4186783"/>
            <a:ext cx="0" cy="5348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149"/>
          <p:cNvSpPr txBox="1"/>
          <p:nvPr/>
        </p:nvSpPr>
        <p:spPr>
          <a:xfrm>
            <a:off x="9743814" y="3578672"/>
            <a:ext cx="434734"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AP</a:t>
            </a:r>
            <a:endParaRPr lang="en-US" sz="1400" b="1" dirty="0">
              <a:latin typeface="Arial" pitchFamily="34" charset="0"/>
              <a:cs typeface="Arial" pitchFamily="34" charset="0"/>
            </a:endParaRPr>
          </a:p>
        </p:txBody>
      </p:sp>
      <p:sp>
        <p:nvSpPr>
          <p:cNvPr id="54" name="TextBox 150"/>
          <p:cNvSpPr txBox="1"/>
          <p:nvPr/>
        </p:nvSpPr>
        <p:spPr>
          <a:xfrm>
            <a:off x="10484943" y="4188796"/>
            <a:ext cx="425116"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VP</a:t>
            </a:r>
            <a:endParaRPr lang="en-US" sz="1400" b="1" dirty="0">
              <a:latin typeface="Arial" pitchFamily="34" charset="0"/>
              <a:cs typeface="Arial" pitchFamily="34" charset="0"/>
            </a:endParaRPr>
          </a:p>
        </p:txBody>
      </p:sp>
      <p:cxnSp>
        <p:nvCxnSpPr>
          <p:cNvPr id="55" name="直接连接符 54"/>
          <p:cNvCxnSpPr/>
          <p:nvPr/>
        </p:nvCxnSpPr>
        <p:spPr>
          <a:xfrm>
            <a:off x="8249702" y="4917610"/>
            <a:ext cx="2581182" cy="0"/>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262295" y="5532589"/>
            <a:ext cx="2581182" cy="0"/>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038" name="圆角矩形标注 1037"/>
          <p:cNvSpPr/>
          <p:nvPr/>
        </p:nvSpPr>
        <p:spPr>
          <a:xfrm>
            <a:off x="7555908" y="5021490"/>
            <a:ext cx="632454" cy="307178"/>
          </a:xfrm>
          <a:prstGeom prst="wedgeRoundRectCallout">
            <a:avLst>
              <a:gd name="adj1" fmla="val -346279"/>
              <a:gd name="adj2" fmla="val 16973"/>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圆角矩形标注 78"/>
          <p:cNvSpPr/>
          <p:nvPr/>
        </p:nvSpPr>
        <p:spPr>
          <a:xfrm>
            <a:off x="7558258" y="5594188"/>
            <a:ext cx="632454" cy="307178"/>
          </a:xfrm>
          <a:prstGeom prst="wedgeRoundRectCallout">
            <a:avLst>
              <a:gd name="adj1" fmla="val -281360"/>
              <a:gd name="adj2" fmla="val -5657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302" y="3587326"/>
            <a:ext cx="2316681" cy="2545301"/>
          </a:xfrm>
          <a:prstGeom prst="rect">
            <a:avLst/>
          </a:prstGeom>
        </p:spPr>
      </p:pic>
      <p:sp>
        <p:nvSpPr>
          <p:cNvPr id="56" name="圆角矩形标注 55"/>
          <p:cNvSpPr/>
          <p:nvPr/>
        </p:nvSpPr>
        <p:spPr>
          <a:xfrm>
            <a:off x="7610374" y="3953218"/>
            <a:ext cx="632454" cy="307178"/>
          </a:xfrm>
          <a:prstGeom prst="wedgeRoundRectCallout">
            <a:avLst>
              <a:gd name="adj1" fmla="val -211621"/>
              <a:gd name="adj2" fmla="val 212506"/>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p:cNvSpPr txBox="1"/>
          <p:nvPr/>
        </p:nvSpPr>
        <p:spPr>
          <a:xfrm>
            <a:off x="931409" y="4673575"/>
            <a:ext cx="710194" cy="276999"/>
          </a:xfrm>
          <a:prstGeom prst="rect">
            <a:avLst/>
          </a:prstGeom>
          <a:noFill/>
        </p:spPr>
        <p:txBody>
          <a:bodyPr wrap="none" rtlCol="0">
            <a:spAutoFit/>
          </a:bodyPr>
          <a:lstStyle/>
          <a:p>
            <a:r>
              <a:rPr lang="en-US" sz="1200" b="1" dirty="0" smtClean="0"/>
              <a:t>SA node</a:t>
            </a:r>
            <a:endParaRPr lang="en-US" sz="1200" b="1" dirty="0"/>
          </a:p>
        </p:txBody>
      </p:sp>
      <p:sp>
        <p:nvSpPr>
          <p:cNvPr id="58" name="文本框 57"/>
          <p:cNvSpPr txBox="1"/>
          <p:nvPr/>
        </p:nvSpPr>
        <p:spPr>
          <a:xfrm>
            <a:off x="1731156" y="5305452"/>
            <a:ext cx="723403" cy="276999"/>
          </a:xfrm>
          <a:prstGeom prst="rect">
            <a:avLst/>
          </a:prstGeom>
          <a:noFill/>
        </p:spPr>
        <p:txBody>
          <a:bodyPr wrap="none" rtlCol="0">
            <a:spAutoFit/>
          </a:bodyPr>
          <a:lstStyle/>
          <a:p>
            <a:r>
              <a:rPr lang="en-US" sz="1200" b="1" dirty="0" smtClean="0"/>
              <a:t>AV node</a:t>
            </a:r>
            <a:endParaRPr lang="en-US" sz="1200" b="1" dirty="0"/>
          </a:p>
        </p:txBody>
      </p:sp>
      <p:sp>
        <p:nvSpPr>
          <p:cNvPr id="59" name="文本框 58"/>
          <p:cNvSpPr txBox="1"/>
          <p:nvPr/>
        </p:nvSpPr>
        <p:spPr>
          <a:xfrm>
            <a:off x="1933380" y="6040115"/>
            <a:ext cx="1449115" cy="276999"/>
          </a:xfrm>
          <a:prstGeom prst="rect">
            <a:avLst/>
          </a:prstGeom>
          <a:noFill/>
        </p:spPr>
        <p:txBody>
          <a:bodyPr wrap="none" rtlCol="0">
            <a:spAutoFit/>
          </a:bodyPr>
          <a:lstStyle/>
          <a:p>
            <a:r>
              <a:rPr lang="en-US" sz="1200" b="1" dirty="0" smtClean="0"/>
              <a:t>His-Purkinje System</a:t>
            </a:r>
            <a:endParaRPr lang="en-US" sz="1200" b="1" dirty="0"/>
          </a:p>
        </p:txBody>
      </p:sp>
      <p:sp>
        <p:nvSpPr>
          <p:cNvPr id="4" name="TextBox 3"/>
          <p:cNvSpPr txBox="1"/>
          <p:nvPr/>
        </p:nvSpPr>
        <p:spPr>
          <a:xfrm>
            <a:off x="2700867" y="973667"/>
            <a:ext cx="2890535" cy="923330"/>
          </a:xfrm>
          <a:prstGeom prst="rect">
            <a:avLst/>
          </a:prstGeom>
          <a:noFill/>
        </p:spPr>
        <p:txBody>
          <a:bodyPr wrap="none" rtlCol="0">
            <a:spAutoFit/>
          </a:bodyPr>
          <a:lstStyle/>
          <a:p>
            <a:pPr marL="285750" indent="-285750">
              <a:buFont typeface="Arial"/>
              <a:buChar char="•"/>
            </a:pPr>
            <a:r>
              <a:rPr lang="en-US" dirty="0" smtClean="0"/>
              <a:t>Remove heart from figure</a:t>
            </a:r>
          </a:p>
          <a:p>
            <a:pPr marL="285750" indent="-285750">
              <a:buFont typeface="Arial"/>
              <a:buChar char="•"/>
            </a:pPr>
            <a:r>
              <a:rPr lang="en-US" dirty="0" smtClean="0"/>
              <a:t>Remove dialog boxes</a:t>
            </a:r>
          </a:p>
          <a:p>
            <a:pPr marL="285750" indent="-285750">
              <a:buFont typeface="Arial"/>
              <a:buChar char="•"/>
            </a:pPr>
            <a:r>
              <a:rPr lang="en-US" dirty="0" smtClean="0"/>
              <a:t>Add captions later</a:t>
            </a:r>
            <a:endParaRPr lang="en-US" dirty="0"/>
          </a:p>
        </p:txBody>
      </p:sp>
    </p:spTree>
    <p:extLst>
      <p:ext uri="{BB962C8B-B14F-4D97-AF65-F5344CB8AC3E}">
        <p14:creationId xmlns:p14="http://schemas.microsoft.com/office/powerpoint/2010/main" val="147943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0867" y="973667"/>
            <a:ext cx="1659429" cy="369332"/>
          </a:xfrm>
          <a:prstGeom prst="rect">
            <a:avLst/>
          </a:prstGeom>
          <a:noFill/>
        </p:spPr>
        <p:txBody>
          <a:bodyPr wrap="none" rtlCol="0">
            <a:spAutoFit/>
          </a:bodyPr>
          <a:lstStyle/>
          <a:p>
            <a:pPr marL="285750" indent="-285750">
              <a:buFont typeface="Arial"/>
              <a:buChar char="•"/>
            </a:pPr>
            <a:r>
              <a:rPr lang="en-US" dirty="0" smtClean="0"/>
              <a:t>MBCT Figure</a:t>
            </a:r>
            <a:endParaRPr lang="en-US" dirty="0"/>
          </a:p>
        </p:txBody>
      </p:sp>
    </p:spTree>
    <p:extLst>
      <p:ext uri="{BB962C8B-B14F-4D97-AF65-F5344CB8AC3E}">
        <p14:creationId xmlns:p14="http://schemas.microsoft.com/office/powerpoint/2010/main" val="359445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a:off x="6716550" y="3212267"/>
            <a:ext cx="50489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3249580" y="419102"/>
            <a:ext cx="5175115" cy="11581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4354"/>
            <a:r>
              <a:rPr lang="en-US" sz="1200" b="1" dirty="0">
                <a:solidFill>
                  <a:prstClr val="black"/>
                </a:solidFill>
                <a:latin typeface="Arial" panose="020B0604020202020204" pitchFamily="34" charset="0"/>
                <a:cs typeface="Arial" panose="020B0604020202020204" pitchFamily="34" charset="0"/>
              </a:rPr>
              <a:t>Physiological Monitors for Model Training</a:t>
            </a:r>
            <a:endParaRPr lang="en-US" sz="1600" dirty="0">
              <a:solidFill>
                <a:prstClr val="white"/>
              </a:solidFill>
              <a:latin typeface="Calibri"/>
            </a:endParaRPr>
          </a:p>
          <a:p>
            <a:pPr algn="ctr" defTabSz="914354"/>
            <a:endParaRPr lang="en-US" sz="1900" dirty="0">
              <a:solidFill>
                <a:prstClr val="white"/>
              </a:solidFill>
              <a:latin typeface="Calibri"/>
            </a:endParaRPr>
          </a:p>
          <a:p>
            <a:pPr algn="ctr" defTabSz="914354"/>
            <a:endParaRPr lang="en-US" sz="1900" dirty="0">
              <a:solidFill>
                <a:prstClr val="white"/>
              </a:solidFill>
              <a:latin typeface="Calibri"/>
            </a:endParaRPr>
          </a:p>
          <a:p>
            <a:pPr algn="ctr" defTabSz="914354"/>
            <a:endParaRPr lang="en-US" sz="1900" dirty="0">
              <a:solidFill>
                <a:prstClr val="white"/>
              </a:solidFill>
              <a:latin typeface="Calibri"/>
            </a:endParaRPr>
          </a:p>
        </p:txBody>
      </p:sp>
      <p:sp>
        <p:nvSpPr>
          <p:cNvPr id="3" name="Rounded Rectangle 2"/>
          <p:cNvSpPr/>
          <p:nvPr/>
        </p:nvSpPr>
        <p:spPr>
          <a:xfrm>
            <a:off x="1090039" y="2180349"/>
            <a:ext cx="7441660" cy="187743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4293809" y="2840727"/>
            <a:ext cx="566543" cy="772831"/>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4973658" y="2855343"/>
            <a:ext cx="566543" cy="772831"/>
          </a:xfrm>
          <a:prstGeom prst="rect">
            <a:avLst/>
          </a:prstGeom>
        </p:spPr>
      </p:pic>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5642609" y="2840727"/>
            <a:ext cx="566543" cy="772831"/>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6311556" y="2849962"/>
            <a:ext cx="566543" cy="772831"/>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6980511" y="2849963"/>
            <a:ext cx="566543" cy="772831"/>
          </a:xfrm>
          <a:prstGeom prst="rect">
            <a:avLst/>
          </a:prstGeom>
        </p:spPr>
      </p:pic>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7649459" y="2849963"/>
            <a:ext cx="566543" cy="772831"/>
          </a:xfrm>
          <a:prstGeom prst="rect">
            <a:avLst/>
          </a:prstGeom>
        </p:spPr>
      </p:pic>
      <p:sp>
        <p:nvSpPr>
          <p:cNvPr id="13" name="Rounded Rectangle 12"/>
          <p:cNvSpPr/>
          <p:nvPr/>
        </p:nvSpPr>
        <p:spPr>
          <a:xfrm>
            <a:off x="3356584" y="746036"/>
            <a:ext cx="1313235" cy="69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defTabSz="914354"/>
            <a:r>
              <a:rPr lang="en-US" sz="1100" b="1" dirty="0">
                <a:solidFill>
                  <a:prstClr val="white"/>
                </a:solidFill>
                <a:latin typeface="Arial" panose="020B0604020202020204" pitchFamily="34" charset="0"/>
                <a:cs typeface="Arial" panose="020B0604020202020204" pitchFamily="34" charset="0"/>
              </a:rPr>
              <a:t>Timing Constraints for Heart Condition </a:t>
            </a:r>
            <a:r>
              <a:rPr lang="en-US" sz="1100" b="1" i="1" dirty="0">
                <a:solidFill>
                  <a:prstClr val="white"/>
                </a:solidFill>
                <a:latin typeface="Arial" panose="020B0604020202020204" pitchFamily="34" charset="0"/>
                <a:cs typeface="Arial" panose="020B0604020202020204" pitchFamily="34" charset="0"/>
              </a:rPr>
              <a:t>1</a:t>
            </a:r>
          </a:p>
        </p:txBody>
      </p:sp>
      <p:sp>
        <p:nvSpPr>
          <p:cNvPr id="14" name="Rounded Rectangle 13"/>
          <p:cNvSpPr/>
          <p:nvPr/>
        </p:nvSpPr>
        <p:spPr>
          <a:xfrm>
            <a:off x="5174712" y="746036"/>
            <a:ext cx="1313235" cy="69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defTabSz="914354"/>
            <a:r>
              <a:rPr lang="en-US" sz="1100" b="1" dirty="0">
                <a:solidFill>
                  <a:prstClr val="white"/>
                </a:solidFill>
                <a:latin typeface="Arial" panose="020B0604020202020204" pitchFamily="34" charset="0"/>
                <a:cs typeface="Arial" panose="020B0604020202020204" pitchFamily="34" charset="0"/>
              </a:rPr>
              <a:t>Timing Constraints for Heart Condition </a:t>
            </a:r>
            <a:r>
              <a:rPr lang="en-US" sz="1100" b="1" i="1" dirty="0">
                <a:solidFill>
                  <a:prstClr val="white"/>
                </a:solidFill>
                <a:latin typeface="Arial" panose="020B0604020202020204" pitchFamily="34" charset="0"/>
                <a:cs typeface="Arial" panose="020B0604020202020204" pitchFamily="34" charset="0"/>
              </a:rPr>
              <a:t>2</a:t>
            </a:r>
          </a:p>
        </p:txBody>
      </p:sp>
      <p:sp>
        <p:nvSpPr>
          <p:cNvPr id="15" name="Rounded Rectangle 14"/>
          <p:cNvSpPr/>
          <p:nvPr/>
        </p:nvSpPr>
        <p:spPr>
          <a:xfrm>
            <a:off x="6992841" y="746036"/>
            <a:ext cx="1313235" cy="69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defTabSz="914354"/>
            <a:r>
              <a:rPr lang="en-US" sz="1100" b="1" dirty="0">
                <a:solidFill>
                  <a:prstClr val="white"/>
                </a:solidFill>
                <a:latin typeface="Arial" panose="020B0604020202020204" pitchFamily="34" charset="0"/>
                <a:cs typeface="Arial" panose="020B0604020202020204" pitchFamily="34" charset="0"/>
              </a:rPr>
              <a:t>Timing Constraints for Heart Condition </a:t>
            </a:r>
            <a:r>
              <a:rPr lang="en-US" sz="1100" b="1" i="1" dirty="0">
                <a:solidFill>
                  <a:prstClr val="white"/>
                </a:solidFill>
                <a:latin typeface="Arial" panose="020B0604020202020204" pitchFamily="34" charset="0"/>
                <a:cs typeface="Arial" panose="020B0604020202020204" pitchFamily="34" charset="0"/>
              </a:rPr>
              <a:t>N</a:t>
            </a:r>
          </a:p>
        </p:txBody>
      </p:sp>
      <p:cxnSp>
        <p:nvCxnSpPr>
          <p:cNvPr id="17" name="Straight Connector 16"/>
          <p:cNvCxnSpPr/>
          <p:nvPr/>
        </p:nvCxnSpPr>
        <p:spPr>
          <a:xfrm>
            <a:off x="6598571" y="1088904"/>
            <a:ext cx="2795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1472044" y="2835345"/>
            <a:ext cx="566543" cy="772831"/>
          </a:xfrm>
          <a:prstGeom prst="rect">
            <a:avLst/>
          </a:prstGeom>
        </p:spPr>
      </p:pic>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2151895" y="2849962"/>
            <a:ext cx="566543" cy="772831"/>
          </a:xfrm>
          <a:prstGeom prst="rect">
            <a:avLst/>
          </a:prstGeom>
        </p:spPr>
      </p:pic>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2820843" y="2835346"/>
            <a:ext cx="566543" cy="772831"/>
          </a:xfrm>
          <a:prstGeom prst="rect">
            <a:avLst/>
          </a:prstGeom>
        </p:spPr>
      </p:pic>
      <p:pic>
        <p:nvPicPr>
          <p:cNvPr id="25"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3635754" y="2844579"/>
            <a:ext cx="566543" cy="772831"/>
          </a:xfrm>
          <a:prstGeom prst="rect">
            <a:avLst/>
          </a:prstGeom>
        </p:spPr>
      </p:pic>
      <p:sp>
        <p:nvSpPr>
          <p:cNvPr id="27" name="Left-Right Arrow 26"/>
          <p:cNvSpPr/>
          <p:nvPr/>
        </p:nvSpPr>
        <p:spPr>
          <a:xfrm>
            <a:off x="8637945" y="3007807"/>
            <a:ext cx="1693819" cy="310677"/>
          </a:xfrm>
          <a:prstGeom prst="lef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rtlCol="0" anchor="ctr"/>
          <a:lstStyle/>
          <a:p>
            <a:pPr algn="ctr" defTabSz="914354"/>
            <a:endParaRPr lang="en-US" sz="1900">
              <a:solidFill>
                <a:prstClr val="white"/>
              </a:solidFill>
              <a:latin typeface="Calibri"/>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3816" y="2561971"/>
            <a:ext cx="1194125" cy="1202349"/>
          </a:xfrm>
          <a:prstGeom prst="rect">
            <a:avLst/>
          </a:prstGeom>
        </p:spPr>
      </p:pic>
      <p:sp>
        <p:nvSpPr>
          <p:cNvPr id="29" name="TextBox 28"/>
          <p:cNvSpPr txBox="1"/>
          <p:nvPr/>
        </p:nvSpPr>
        <p:spPr>
          <a:xfrm>
            <a:off x="8459042" y="2732255"/>
            <a:ext cx="2191225" cy="276999"/>
          </a:xfrm>
          <a:prstGeom prst="rect">
            <a:avLst/>
          </a:prstGeom>
          <a:noFill/>
        </p:spPr>
        <p:txBody>
          <a:bodyPr wrap="none" lIns="91436" tIns="45718" rIns="91436" bIns="45718" rtlCol="0">
            <a:spAutoFit/>
          </a:bodyPr>
          <a:lstStyle/>
          <a:p>
            <a:pPr defTabSz="914354"/>
            <a:r>
              <a:rPr lang="en-US" sz="1200" b="1" dirty="0">
                <a:solidFill>
                  <a:prstClr val="black"/>
                </a:solidFill>
                <a:latin typeface="Arial" panose="020B0604020202020204" pitchFamily="34" charset="0"/>
                <a:cs typeface="Arial" panose="020B0604020202020204" pitchFamily="34" charset="0"/>
              </a:rPr>
              <a:t>Closed-loop Device Testing</a:t>
            </a:r>
          </a:p>
        </p:txBody>
      </p:sp>
      <p:sp>
        <p:nvSpPr>
          <p:cNvPr id="30" name="TextBox 29"/>
          <p:cNvSpPr txBox="1"/>
          <p:nvPr/>
        </p:nvSpPr>
        <p:spPr>
          <a:xfrm>
            <a:off x="10005960" y="3698131"/>
            <a:ext cx="2186040" cy="276999"/>
          </a:xfrm>
          <a:prstGeom prst="rect">
            <a:avLst/>
          </a:prstGeom>
          <a:noFill/>
        </p:spPr>
        <p:txBody>
          <a:bodyPr wrap="none" lIns="91436" tIns="45718" rIns="91436" bIns="45718" rtlCol="0">
            <a:spAutoFit/>
          </a:bodyPr>
          <a:lstStyle/>
          <a:p>
            <a:pPr defTabSz="914354"/>
            <a:r>
              <a:rPr lang="en-US" sz="1200" b="1" dirty="0">
                <a:solidFill>
                  <a:prstClr val="black"/>
                </a:solidFill>
                <a:latin typeface="Arial" panose="020B0604020202020204" pitchFamily="34" charset="0"/>
                <a:cs typeface="Arial" panose="020B0604020202020204" pitchFamily="34" charset="0"/>
              </a:rPr>
              <a:t>Implantable Cardiac Device</a:t>
            </a:r>
          </a:p>
        </p:txBody>
      </p:sp>
      <p:sp>
        <p:nvSpPr>
          <p:cNvPr id="45" name="Rounded Rectangle 44"/>
          <p:cNvSpPr/>
          <p:nvPr/>
        </p:nvSpPr>
        <p:spPr>
          <a:xfrm>
            <a:off x="1155702" y="2247903"/>
            <a:ext cx="2349500" cy="17399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p:txBody>
      </p:sp>
      <p:sp>
        <p:nvSpPr>
          <p:cNvPr id="39" name="Oval 38"/>
          <p:cNvSpPr/>
          <p:nvPr/>
        </p:nvSpPr>
        <p:spPr>
          <a:xfrm>
            <a:off x="1293390" y="2353412"/>
            <a:ext cx="379671" cy="353539"/>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914354"/>
            <a:r>
              <a:rPr lang="en-US" sz="1600" dirty="0">
                <a:solidFill>
                  <a:srgbClr val="000000"/>
                </a:solidFill>
                <a:latin typeface="Calibri"/>
              </a:rPr>
              <a:t>1</a:t>
            </a:r>
          </a:p>
        </p:txBody>
      </p:sp>
      <p:sp>
        <p:nvSpPr>
          <p:cNvPr id="40" name="Oval 39"/>
          <p:cNvSpPr/>
          <p:nvPr/>
        </p:nvSpPr>
        <p:spPr>
          <a:xfrm>
            <a:off x="3071390" y="473812"/>
            <a:ext cx="379671" cy="353539"/>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914354"/>
            <a:r>
              <a:rPr lang="en-US" sz="1600" dirty="0">
                <a:solidFill>
                  <a:srgbClr val="000000"/>
                </a:solidFill>
                <a:latin typeface="Calibri"/>
              </a:rPr>
              <a:t>2</a:t>
            </a:r>
          </a:p>
        </p:txBody>
      </p:sp>
      <p:sp>
        <p:nvSpPr>
          <p:cNvPr id="41" name="Oval 40"/>
          <p:cNvSpPr/>
          <p:nvPr/>
        </p:nvSpPr>
        <p:spPr>
          <a:xfrm>
            <a:off x="5204990" y="2226412"/>
            <a:ext cx="379671" cy="353539"/>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914354"/>
            <a:r>
              <a:rPr lang="en-US" sz="1600" dirty="0">
                <a:solidFill>
                  <a:srgbClr val="000000"/>
                </a:solidFill>
                <a:latin typeface="Calibri"/>
              </a:rPr>
              <a:t>3</a:t>
            </a:r>
          </a:p>
        </p:txBody>
      </p:sp>
      <p:sp>
        <p:nvSpPr>
          <p:cNvPr id="43" name="Oval 42"/>
          <p:cNvSpPr/>
          <p:nvPr/>
        </p:nvSpPr>
        <p:spPr>
          <a:xfrm>
            <a:off x="9307090" y="2416912"/>
            <a:ext cx="379671" cy="353539"/>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914354"/>
            <a:r>
              <a:rPr lang="en-US" sz="1600" dirty="0">
                <a:solidFill>
                  <a:srgbClr val="000000"/>
                </a:solidFill>
                <a:latin typeface="Calibri"/>
              </a:rPr>
              <a:t>4</a:t>
            </a:r>
          </a:p>
        </p:txBody>
      </p:sp>
      <p:cxnSp>
        <p:nvCxnSpPr>
          <p:cNvPr id="6" name="Curved Connector 5"/>
          <p:cNvCxnSpPr/>
          <p:nvPr/>
        </p:nvCxnSpPr>
        <p:spPr>
          <a:xfrm rot="16200000" flipH="1">
            <a:off x="3516927" y="1856775"/>
            <a:ext cx="1404024" cy="56387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p:nvPr/>
        </p:nvCxnSpPr>
        <p:spPr>
          <a:xfrm rot="16200000" flipH="1">
            <a:off x="3899705" y="1499401"/>
            <a:ext cx="1408105" cy="1257303"/>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Curved Connector 47"/>
          <p:cNvCxnSpPr>
            <a:endCxn id="25" idx="0"/>
          </p:cNvCxnSpPr>
          <p:nvPr/>
        </p:nvCxnSpPr>
        <p:spPr>
          <a:xfrm rot="16200000" flipH="1">
            <a:off x="3179628" y="2105180"/>
            <a:ext cx="1458677" cy="201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Curved Connector 48"/>
          <p:cNvCxnSpPr/>
          <p:nvPr/>
        </p:nvCxnSpPr>
        <p:spPr>
          <a:xfrm rot="16200000" flipH="1">
            <a:off x="5536227" y="1831375"/>
            <a:ext cx="1404024" cy="56387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Curved Connector 49"/>
          <p:cNvCxnSpPr/>
          <p:nvPr/>
        </p:nvCxnSpPr>
        <p:spPr>
          <a:xfrm rot="16200000" flipH="1">
            <a:off x="5198928" y="2079780"/>
            <a:ext cx="1458677" cy="201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Curved Connector 50"/>
          <p:cNvCxnSpPr/>
          <p:nvPr/>
        </p:nvCxnSpPr>
        <p:spPr>
          <a:xfrm rot="5400000">
            <a:off x="6806227" y="1856775"/>
            <a:ext cx="1404024" cy="56387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Curved Connector 51"/>
          <p:cNvCxnSpPr/>
          <p:nvPr/>
        </p:nvCxnSpPr>
        <p:spPr>
          <a:xfrm rot="5400000">
            <a:off x="7091228" y="2117880"/>
            <a:ext cx="1458677" cy="201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Picture 20" descr="32 person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0982" y="4140201"/>
            <a:ext cx="1455081" cy="1701800"/>
          </a:xfrm>
          <a:prstGeom prst="rect">
            <a:avLst/>
          </a:prstGeom>
        </p:spPr>
      </p:pic>
      <p:pic>
        <p:nvPicPr>
          <p:cNvPr id="26" name="Picture 25" descr="3 of 32 perso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7201" y="4128916"/>
            <a:ext cx="1457075" cy="1700387"/>
          </a:xfrm>
          <a:prstGeom prst="rect">
            <a:avLst/>
          </a:prstGeom>
        </p:spPr>
      </p:pic>
      <p:pic>
        <p:nvPicPr>
          <p:cNvPr id="53" name="Picture 52" descr="29 persons on.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7802" y="4129033"/>
            <a:ext cx="1485900" cy="1724553"/>
          </a:xfrm>
          <a:prstGeom prst="rect">
            <a:avLst/>
          </a:prstGeom>
        </p:spPr>
      </p:pic>
      <p:sp>
        <p:nvSpPr>
          <p:cNvPr id="55" name="TextBox 54"/>
          <p:cNvSpPr txBox="1"/>
          <p:nvPr/>
        </p:nvSpPr>
        <p:spPr>
          <a:xfrm>
            <a:off x="1524003" y="3568702"/>
            <a:ext cx="7209415" cy="384719"/>
          </a:xfrm>
          <a:prstGeom prst="rect">
            <a:avLst/>
          </a:prstGeom>
          <a:noFill/>
        </p:spPr>
        <p:txBody>
          <a:bodyPr wrap="none" lIns="91436" tIns="45718" rIns="91436" bIns="45718" rtlCol="0">
            <a:spAutoFit/>
          </a:bodyPr>
          <a:lstStyle/>
          <a:p>
            <a:pPr defTabSz="914354"/>
            <a:r>
              <a:rPr lang="en-US" sz="1900" dirty="0">
                <a:solidFill>
                  <a:prstClr val="black"/>
                </a:solidFill>
                <a:latin typeface="Calibri"/>
              </a:rPr>
              <a:t>H1         H2         H3          H4’       H5’        H6’      H7’       H8’     HN-1’    HN’</a:t>
            </a:r>
          </a:p>
        </p:txBody>
      </p:sp>
      <p:sp>
        <p:nvSpPr>
          <p:cNvPr id="57" name="Rectangle 56"/>
          <p:cNvSpPr/>
          <p:nvPr/>
        </p:nvSpPr>
        <p:spPr>
          <a:xfrm>
            <a:off x="1524002" y="2306938"/>
            <a:ext cx="1892300" cy="461665"/>
          </a:xfrm>
          <a:prstGeom prst="rect">
            <a:avLst/>
          </a:prstGeom>
        </p:spPr>
        <p:txBody>
          <a:bodyPr wrap="square" lIns="91436" tIns="45718" rIns="91436" bIns="45718">
            <a:spAutoFit/>
          </a:bodyPr>
          <a:lstStyle/>
          <a:p>
            <a:pPr algn="ctr" defTabSz="914354"/>
            <a:r>
              <a:rPr lang="en-US" sz="1200" b="1" dirty="0">
                <a:solidFill>
                  <a:prstClr val="black"/>
                </a:solidFill>
                <a:latin typeface="Arial" panose="020B0604020202020204" pitchFamily="34" charset="0"/>
                <a:cs typeface="Arial" panose="020B0604020202020204" pitchFamily="34" charset="0"/>
              </a:rPr>
              <a:t>Real Patient-Specific</a:t>
            </a:r>
          </a:p>
          <a:p>
            <a:pPr algn="ctr" defTabSz="914354"/>
            <a:r>
              <a:rPr lang="en-US" sz="1200" b="1" dirty="0">
                <a:solidFill>
                  <a:prstClr val="black"/>
                </a:solidFill>
                <a:latin typeface="Arial" panose="020B0604020202020204" pitchFamily="34" charset="0"/>
                <a:cs typeface="Arial" panose="020B0604020202020204" pitchFamily="34" charset="0"/>
              </a:rPr>
              <a:t>Heart Models</a:t>
            </a:r>
          </a:p>
        </p:txBody>
      </p:sp>
      <p:sp>
        <p:nvSpPr>
          <p:cNvPr id="58" name="Bent Arrow 57"/>
          <p:cNvSpPr/>
          <p:nvPr/>
        </p:nvSpPr>
        <p:spPr>
          <a:xfrm>
            <a:off x="2413002" y="812802"/>
            <a:ext cx="876300" cy="1409700"/>
          </a:xfrm>
          <a:prstGeom prst="bentArrow">
            <a:avLst>
              <a:gd name="adj1" fmla="val 6159"/>
              <a:gd name="adj2" fmla="val 11233"/>
              <a:gd name="adj3" fmla="val 19203"/>
              <a:gd name="adj4" fmla="val 43750"/>
            </a:avLst>
          </a:prstGeom>
          <a:solidFill>
            <a:srgbClr val="FF0000"/>
          </a:solidFill>
          <a:ln w="12700" cmpd="sng">
            <a:prstDash val="sysDash"/>
          </a:ln>
          <a:effectLst/>
        </p:spPr>
        <p:style>
          <a:lnRef idx="0">
            <a:schemeClr val="accent2"/>
          </a:lnRef>
          <a:fillRef idx="3">
            <a:schemeClr val="accent2"/>
          </a:fillRef>
          <a:effectRef idx="3">
            <a:schemeClr val="accent2"/>
          </a:effectRef>
          <a:fontRef idx="minor">
            <a:schemeClr val="lt1"/>
          </a:fontRef>
        </p:style>
        <p:txBody>
          <a:bodyPr lIns="91436" tIns="45718" rIns="91436" bIns="45718" spcCol="0" rtlCol="0" anchor="ctr"/>
          <a:lstStyle/>
          <a:p>
            <a:pPr algn="ctr" defTabSz="914354"/>
            <a:endParaRPr lang="en-US" sz="1900">
              <a:solidFill>
                <a:prstClr val="black"/>
              </a:solidFill>
              <a:latin typeface="Calibri"/>
            </a:endParaRPr>
          </a:p>
        </p:txBody>
      </p:sp>
      <p:sp>
        <p:nvSpPr>
          <p:cNvPr id="59" name="Rectangle 58"/>
          <p:cNvSpPr/>
          <p:nvPr/>
        </p:nvSpPr>
        <p:spPr>
          <a:xfrm>
            <a:off x="1092200" y="5774039"/>
            <a:ext cx="2616200" cy="276999"/>
          </a:xfrm>
          <a:prstGeom prst="rect">
            <a:avLst/>
          </a:prstGeom>
        </p:spPr>
        <p:txBody>
          <a:bodyPr wrap="square" lIns="91436" tIns="45718" rIns="91436" bIns="45718">
            <a:spAutoFit/>
          </a:bodyPr>
          <a:lstStyle/>
          <a:p>
            <a:pPr algn="ctr" defTabSz="914354"/>
            <a:r>
              <a:rPr lang="en-US" sz="1200" b="1" dirty="0">
                <a:solidFill>
                  <a:prstClr val="black"/>
                </a:solidFill>
                <a:latin typeface="Arial" panose="020B0604020202020204" pitchFamily="34" charset="0"/>
                <a:cs typeface="Arial" panose="020B0604020202020204" pitchFamily="34" charset="0"/>
              </a:rPr>
              <a:t>Real Patient Heart Models</a:t>
            </a:r>
          </a:p>
        </p:txBody>
      </p:sp>
      <p:sp>
        <p:nvSpPr>
          <p:cNvPr id="60" name="Rectangle 59"/>
          <p:cNvSpPr/>
          <p:nvPr/>
        </p:nvSpPr>
        <p:spPr>
          <a:xfrm>
            <a:off x="4203700" y="5761339"/>
            <a:ext cx="3276600" cy="276999"/>
          </a:xfrm>
          <a:prstGeom prst="rect">
            <a:avLst/>
          </a:prstGeom>
        </p:spPr>
        <p:txBody>
          <a:bodyPr wrap="square" lIns="91436" tIns="45718" rIns="91436" bIns="45718">
            <a:spAutoFit/>
          </a:bodyPr>
          <a:lstStyle/>
          <a:p>
            <a:pPr algn="ctr" defTabSz="914354"/>
            <a:r>
              <a:rPr lang="en-US" sz="1200" b="1" dirty="0">
                <a:solidFill>
                  <a:prstClr val="black"/>
                </a:solidFill>
                <a:latin typeface="Arial" panose="020B0604020202020204" pitchFamily="34" charset="0"/>
                <a:cs typeface="Arial" panose="020B0604020202020204" pitchFamily="34" charset="0"/>
              </a:rPr>
              <a:t>Generate Synthetic Heart Models</a:t>
            </a:r>
          </a:p>
        </p:txBody>
      </p:sp>
      <p:sp>
        <p:nvSpPr>
          <p:cNvPr id="61" name="Rectangle 60"/>
          <p:cNvSpPr/>
          <p:nvPr/>
        </p:nvSpPr>
        <p:spPr>
          <a:xfrm>
            <a:off x="7493002" y="5735939"/>
            <a:ext cx="4203700" cy="276999"/>
          </a:xfrm>
          <a:prstGeom prst="rect">
            <a:avLst/>
          </a:prstGeom>
        </p:spPr>
        <p:txBody>
          <a:bodyPr wrap="square" lIns="91436" tIns="45718" rIns="91436" bIns="45718">
            <a:spAutoFit/>
          </a:bodyPr>
          <a:lstStyle/>
          <a:p>
            <a:pPr algn="ctr" defTabSz="914354"/>
            <a:r>
              <a:rPr lang="en-US" sz="1200" b="1" dirty="0">
                <a:solidFill>
                  <a:prstClr val="black"/>
                </a:solidFill>
                <a:latin typeface="Arial" panose="020B0604020202020204" pitchFamily="34" charset="0"/>
                <a:cs typeface="Arial" panose="020B0604020202020204" pitchFamily="34" charset="0"/>
              </a:rPr>
              <a:t>Complete Population/Parameter Analysis</a:t>
            </a:r>
          </a:p>
        </p:txBody>
      </p:sp>
      <p:sp>
        <p:nvSpPr>
          <p:cNvPr id="54" name="TextBox 53"/>
          <p:cNvSpPr txBox="1"/>
          <p:nvPr/>
        </p:nvSpPr>
        <p:spPr>
          <a:xfrm>
            <a:off x="5178088" y="2324104"/>
            <a:ext cx="1629848" cy="461665"/>
          </a:xfrm>
          <a:prstGeom prst="rect">
            <a:avLst/>
          </a:prstGeom>
          <a:noFill/>
        </p:spPr>
        <p:txBody>
          <a:bodyPr wrap="none" lIns="91436" tIns="45718" rIns="91436" bIns="45718" rtlCol="0">
            <a:spAutoFit/>
          </a:bodyPr>
          <a:lstStyle/>
          <a:p>
            <a:pPr algn="ctr" defTabSz="914354"/>
            <a:r>
              <a:rPr lang="en-US" sz="1200" b="1" dirty="0">
                <a:solidFill>
                  <a:prstClr val="black"/>
                </a:solidFill>
                <a:latin typeface="Arial" panose="020B0604020202020204" pitchFamily="34" charset="0"/>
                <a:cs typeface="Arial" panose="020B0604020202020204" pitchFamily="34" charset="0"/>
              </a:rPr>
              <a:t>Synthetic</a:t>
            </a:r>
          </a:p>
          <a:p>
            <a:pPr algn="ctr" defTabSz="914354"/>
            <a:r>
              <a:rPr lang="en-US" sz="1200" b="1" dirty="0">
                <a:solidFill>
                  <a:prstClr val="black"/>
                </a:solidFill>
                <a:latin typeface="Arial" panose="020B0604020202020204" pitchFamily="34" charset="0"/>
                <a:cs typeface="Arial" panose="020B0604020202020204" pitchFamily="34" charset="0"/>
              </a:rPr>
              <a:t>Heart Model Library</a:t>
            </a:r>
          </a:p>
        </p:txBody>
      </p:sp>
      <p:sp>
        <p:nvSpPr>
          <p:cNvPr id="46" name="TextBox 45"/>
          <p:cNvSpPr txBox="1"/>
          <p:nvPr/>
        </p:nvSpPr>
        <p:spPr>
          <a:xfrm>
            <a:off x="4432924" y="1612580"/>
            <a:ext cx="2963897" cy="276999"/>
          </a:xfrm>
          <a:prstGeom prst="rect">
            <a:avLst/>
          </a:prstGeom>
          <a:noFill/>
        </p:spPr>
        <p:txBody>
          <a:bodyPr wrap="none" lIns="91436" tIns="45718" rIns="91436" bIns="45718" rtlCol="0">
            <a:spAutoFit/>
          </a:bodyPr>
          <a:lstStyle/>
          <a:p>
            <a:pPr defTabSz="914354"/>
            <a:r>
              <a:rPr lang="en-US" sz="1200" b="1" dirty="0">
                <a:solidFill>
                  <a:prstClr val="black"/>
                </a:solidFill>
                <a:latin typeface="Arial" panose="020B0604020202020204" pitchFamily="34" charset="0"/>
                <a:cs typeface="Arial" panose="020B0604020202020204" pitchFamily="34" charset="0"/>
              </a:rPr>
              <a:t>Perturb parameters within constraints</a:t>
            </a:r>
          </a:p>
        </p:txBody>
      </p:sp>
    </p:spTree>
    <p:extLst>
      <p:ext uri="{BB962C8B-B14F-4D97-AF65-F5344CB8AC3E}">
        <p14:creationId xmlns:p14="http://schemas.microsoft.com/office/powerpoint/2010/main" val="10840306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71273" y="292042"/>
            <a:ext cx="11575467" cy="4516264"/>
            <a:chOff x="271273" y="292042"/>
            <a:chExt cx="11575467" cy="4516264"/>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6895592" y="1780434"/>
              <a:ext cx="566543" cy="772831"/>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6897253" y="2633422"/>
              <a:ext cx="566543" cy="772831"/>
            </a:xfrm>
            <a:prstGeom prst="rect">
              <a:avLst/>
            </a:prstGeom>
          </p:spPr>
        </p:pic>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6925004" y="3481833"/>
              <a:ext cx="566543" cy="772831"/>
            </a:xfrm>
            <a:prstGeom prst="rect">
              <a:avLst/>
            </a:prstGeom>
          </p:spPr>
        </p:pic>
        <p:pic>
          <p:nvPicPr>
            <p:cNvPr id="25"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6891060" y="945915"/>
              <a:ext cx="566543" cy="772831"/>
            </a:xfrm>
            <a:prstGeom prst="rect">
              <a:avLst/>
            </a:prstGeom>
          </p:spPr>
        </p:pic>
        <p:sp>
          <p:nvSpPr>
            <p:cNvPr id="27" name="Left-Right Arrow 26"/>
            <p:cNvSpPr/>
            <p:nvPr/>
          </p:nvSpPr>
          <p:spPr>
            <a:xfrm>
              <a:off x="8872231" y="2354371"/>
              <a:ext cx="1090993" cy="310677"/>
            </a:xfrm>
            <a:prstGeom prst="leftRightArrow">
              <a:avLst/>
            </a:prstGeom>
            <a:noFill/>
            <a:ln w="19050" cmpd="sng">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rtlCol="0" anchor="ctr"/>
            <a:lstStyle/>
            <a:p>
              <a:pPr algn="ctr" defTabSz="914354"/>
              <a:endParaRPr lang="en-US" sz="1900">
                <a:solidFill>
                  <a:schemeClr val="tx1"/>
                </a:solidFill>
                <a:latin typeface="Calibri"/>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2922" y="1896206"/>
              <a:ext cx="1194125" cy="1202349"/>
            </a:xfrm>
            <a:prstGeom prst="rect">
              <a:avLst/>
            </a:prstGeom>
          </p:spPr>
        </p:pic>
        <p:sp>
          <p:nvSpPr>
            <p:cNvPr id="30" name="TextBox 29"/>
            <p:cNvSpPr txBox="1"/>
            <p:nvPr/>
          </p:nvSpPr>
          <p:spPr>
            <a:xfrm>
              <a:off x="9660700" y="3254287"/>
              <a:ext cx="2186040" cy="276999"/>
            </a:xfrm>
            <a:prstGeom prst="rect">
              <a:avLst/>
            </a:prstGeom>
            <a:noFill/>
          </p:spPr>
          <p:txBody>
            <a:bodyPr wrap="none" lIns="91436" tIns="45718" rIns="91436" bIns="45718" rtlCol="0">
              <a:spAutoFit/>
            </a:bodyPr>
            <a:lstStyle/>
            <a:p>
              <a:pPr defTabSz="914354"/>
              <a:r>
                <a:rPr lang="en-US" sz="1200" b="1" dirty="0">
                  <a:solidFill>
                    <a:prstClr val="black"/>
                  </a:solidFill>
                  <a:latin typeface="Arial" panose="020B0604020202020204" pitchFamily="34" charset="0"/>
                  <a:cs typeface="Arial" panose="020B0604020202020204" pitchFamily="34" charset="0"/>
                </a:rPr>
                <a:t>Implantable Cardiac Device</a:t>
              </a:r>
            </a:p>
          </p:txBody>
        </p:sp>
        <p:sp>
          <p:nvSpPr>
            <p:cNvPr id="45" name="Rounded Rectangle 44"/>
            <p:cNvSpPr/>
            <p:nvPr/>
          </p:nvSpPr>
          <p:spPr>
            <a:xfrm>
              <a:off x="271273" y="361564"/>
              <a:ext cx="2244191" cy="4446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p:txBody>
        </p:sp>
        <p:sp>
          <p:nvSpPr>
            <p:cNvPr id="39" name="Oval 38"/>
            <p:cNvSpPr/>
            <p:nvPr/>
          </p:nvSpPr>
          <p:spPr>
            <a:xfrm>
              <a:off x="368565" y="454746"/>
              <a:ext cx="379671" cy="353539"/>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914354"/>
              <a:r>
                <a:rPr lang="en-US" sz="1600" dirty="0">
                  <a:solidFill>
                    <a:srgbClr val="000000"/>
                  </a:solidFill>
                  <a:latin typeface="Calibri"/>
                </a:rPr>
                <a:t>1</a:t>
              </a:r>
            </a:p>
          </p:txBody>
        </p:sp>
        <p:sp>
          <p:nvSpPr>
            <p:cNvPr id="57" name="Rectangle 56"/>
            <p:cNvSpPr/>
            <p:nvPr/>
          </p:nvSpPr>
          <p:spPr>
            <a:xfrm>
              <a:off x="500529" y="408272"/>
              <a:ext cx="1892300" cy="461665"/>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Real Patient</a:t>
              </a:r>
              <a:endParaRPr lang="en-US" sz="1200" b="1" dirty="0">
                <a:solidFill>
                  <a:prstClr val="black"/>
                </a:solidFill>
                <a:latin typeface="Arial" panose="020B0604020202020204" pitchFamily="34" charset="0"/>
                <a:cs typeface="Arial" panose="020B0604020202020204" pitchFamily="34" charset="0"/>
              </a:endParaRPr>
            </a:p>
            <a:p>
              <a:pPr algn="ctr" defTabSz="914354"/>
              <a:r>
                <a:rPr lang="en-US" sz="1200" b="1" dirty="0">
                  <a:solidFill>
                    <a:prstClr val="black"/>
                  </a:solidFill>
                  <a:latin typeface="Arial" panose="020B0604020202020204" pitchFamily="34" charset="0"/>
                  <a:cs typeface="Arial" panose="020B0604020202020204" pitchFamily="34" charset="0"/>
                </a:rPr>
                <a:t>Heart </a:t>
              </a:r>
              <a:r>
                <a:rPr lang="en-US" sz="1200" b="1" dirty="0" smtClean="0">
                  <a:solidFill>
                    <a:prstClr val="black"/>
                  </a:solidFill>
                  <a:latin typeface="Arial" panose="020B0604020202020204" pitchFamily="34" charset="0"/>
                  <a:cs typeface="Arial" panose="020B0604020202020204" pitchFamily="34" charset="0"/>
                </a:rPr>
                <a:t>Data</a:t>
              </a:r>
              <a:endParaRPr lang="en-US" sz="1200" b="1" dirty="0">
                <a:solidFill>
                  <a:prstClr val="black"/>
                </a:solidFill>
                <a:latin typeface="Arial" panose="020B0604020202020204" pitchFamily="34" charset="0"/>
                <a:cs typeface="Arial" panose="020B0604020202020204" pitchFamily="34" charset="0"/>
              </a:endParaRPr>
            </a:p>
          </p:txBody>
        </p:sp>
        <p:pic>
          <p:nvPicPr>
            <p:cNvPr id="62" name="Picture 61"/>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1112372" y="3416165"/>
              <a:ext cx="566543" cy="772831"/>
            </a:xfrm>
            <a:prstGeom prst="rect">
              <a:avLst/>
            </a:prstGeom>
          </p:spPr>
        </p:pic>
        <p:pic>
          <p:nvPicPr>
            <p:cNvPr id="5" name="Picture 4" descr="ekg.png"/>
            <p:cNvPicPr>
              <a:picLocks noChangeAspect="1"/>
            </p:cNvPicPr>
            <p:nvPr/>
          </p:nvPicPr>
          <p:blipFill rotWithShape="1">
            <a:blip r:embed="rId4" cstate="print">
              <a:extLst>
                <a:ext uri="{28A0092B-C50C-407E-A947-70E740481C1C}">
                  <a14:useLocalDpi xmlns:a14="http://schemas.microsoft.com/office/drawing/2010/main" val="0"/>
                </a:ext>
              </a:extLst>
            </a:blip>
            <a:srcRect l="2067" r="34657"/>
            <a:stretch/>
          </p:blipFill>
          <p:spPr>
            <a:xfrm>
              <a:off x="406895" y="1026900"/>
              <a:ext cx="1972916" cy="356942"/>
            </a:xfrm>
            <a:prstGeom prst="rect">
              <a:avLst/>
            </a:prstGeom>
          </p:spPr>
        </p:pic>
        <p:pic>
          <p:nvPicPr>
            <p:cNvPr id="63" name="Picture 62" descr="ekg.png"/>
            <p:cNvPicPr>
              <a:picLocks noChangeAspect="1"/>
            </p:cNvPicPr>
            <p:nvPr/>
          </p:nvPicPr>
          <p:blipFill rotWithShape="1">
            <a:blip r:embed="rId4" cstate="print">
              <a:extLst>
                <a:ext uri="{28A0092B-C50C-407E-A947-70E740481C1C}">
                  <a14:useLocalDpi xmlns:a14="http://schemas.microsoft.com/office/drawing/2010/main" val="0"/>
                </a:ext>
              </a:extLst>
            </a:blip>
            <a:srcRect l="2067" r="34657"/>
            <a:stretch/>
          </p:blipFill>
          <p:spPr>
            <a:xfrm>
              <a:off x="411329" y="1524511"/>
              <a:ext cx="1972916" cy="356942"/>
            </a:xfrm>
            <a:prstGeom prst="rect">
              <a:avLst/>
            </a:prstGeom>
          </p:spPr>
        </p:pic>
        <p:pic>
          <p:nvPicPr>
            <p:cNvPr id="64" name="Picture 63" descr="ekg.png"/>
            <p:cNvPicPr>
              <a:picLocks noChangeAspect="1"/>
            </p:cNvPicPr>
            <p:nvPr/>
          </p:nvPicPr>
          <p:blipFill rotWithShape="1">
            <a:blip r:embed="rId4" cstate="print">
              <a:extLst>
                <a:ext uri="{28A0092B-C50C-407E-A947-70E740481C1C}">
                  <a14:useLocalDpi xmlns:a14="http://schemas.microsoft.com/office/drawing/2010/main" val="0"/>
                </a:ext>
              </a:extLst>
            </a:blip>
            <a:srcRect l="2067" r="34657"/>
            <a:stretch/>
          </p:blipFill>
          <p:spPr>
            <a:xfrm>
              <a:off x="391099" y="2022123"/>
              <a:ext cx="1972916" cy="356942"/>
            </a:xfrm>
            <a:prstGeom prst="rect">
              <a:avLst/>
            </a:prstGeom>
          </p:spPr>
        </p:pic>
        <p:sp>
          <p:nvSpPr>
            <p:cNvPr id="66" name="Rectangle 65"/>
            <p:cNvSpPr/>
            <p:nvPr/>
          </p:nvSpPr>
          <p:spPr>
            <a:xfrm>
              <a:off x="480301" y="2940167"/>
              <a:ext cx="1892300" cy="461661"/>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Parameterized</a:t>
              </a:r>
            </a:p>
            <a:p>
              <a:pPr algn="ctr" defTabSz="914354"/>
              <a:r>
                <a:rPr lang="en-US" sz="1200" b="1" dirty="0" smtClean="0">
                  <a:solidFill>
                    <a:prstClr val="black"/>
                  </a:solidFill>
                  <a:latin typeface="Arial" panose="020B0604020202020204" pitchFamily="34" charset="0"/>
                  <a:cs typeface="Arial" panose="020B0604020202020204" pitchFamily="34" charset="0"/>
                </a:rPr>
                <a:t>Heart Model</a:t>
              </a:r>
              <a:endParaRPr lang="en-US" sz="1200" b="1" dirty="0">
                <a:solidFill>
                  <a:prstClr val="black"/>
                </a:solidFill>
                <a:latin typeface="Arial" panose="020B0604020202020204" pitchFamily="34" charset="0"/>
                <a:cs typeface="Arial" panose="020B0604020202020204" pitchFamily="34" charset="0"/>
              </a:endParaRPr>
            </a:p>
          </p:txBody>
        </p:sp>
        <p:sp>
          <p:nvSpPr>
            <p:cNvPr id="18" name="Plus 17"/>
            <p:cNvSpPr/>
            <p:nvPr/>
          </p:nvSpPr>
          <p:spPr>
            <a:xfrm>
              <a:off x="1183746" y="2490456"/>
              <a:ext cx="419186" cy="419186"/>
            </a:xfrm>
            <a:prstGeom prst="mathPlus">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右箭头 16"/>
            <p:cNvSpPr/>
            <p:nvPr/>
          </p:nvSpPr>
          <p:spPr>
            <a:xfrm>
              <a:off x="2608409" y="2251104"/>
              <a:ext cx="733208"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70" name="Rectangle 69"/>
            <p:cNvSpPr/>
            <p:nvPr/>
          </p:nvSpPr>
          <p:spPr>
            <a:xfrm>
              <a:off x="2383659" y="2601417"/>
              <a:ext cx="1105925" cy="276995"/>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Training</a:t>
              </a:r>
              <a:endParaRPr lang="en-US" sz="1200" b="1" dirty="0">
                <a:solidFill>
                  <a:prstClr val="black"/>
                </a:solidFill>
                <a:latin typeface="Arial" panose="020B0604020202020204" pitchFamily="34" charset="0"/>
                <a:cs typeface="Arial" panose="020B0604020202020204" pitchFamily="34" charset="0"/>
              </a:endParaRPr>
            </a:p>
          </p:txBody>
        </p:sp>
        <p:sp>
          <p:nvSpPr>
            <p:cNvPr id="84" name="Oval 83"/>
            <p:cNvSpPr/>
            <p:nvPr/>
          </p:nvSpPr>
          <p:spPr>
            <a:xfrm>
              <a:off x="6651730" y="453606"/>
              <a:ext cx="379671" cy="353539"/>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914354"/>
              <a:r>
                <a:rPr lang="en-US" sz="1600" dirty="0">
                  <a:solidFill>
                    <a:srgbClr val="000000"/>
                  </a:solidFill>
                  <a:latin typeface="Calibri"/>
                </a:rPr>
                <a:t>3</a:t>
              </a:r>
            </a:p>
          </p:txBody>
        </p:sp>
        <p:sp>
          <p:nvSpPr>
            <p:cNvPr id="85" name="右箭头 16"/>
            <p:cNvSpPr/>
            <p:nvPr/>
          </p:nvSpPr>
          <p:spPr>
            <a:xfrm>
              <a:off x="5769509" y="2243227"/>
              <a:ext cx="733208"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87" name="Rectangle 86"/>
            <p:cNvSpPr/>
            <p:nvPr/>
          </p:nvSpPr>
          <p:spPr>
            <a:xfrm>
              <a:off x="6970687" y="380189"/>
              <a:ext cx="1722472" cy="461661"/>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Synthetic </a:t>
              </a:r>
            </a:p>
            <a:p>
              <a:pPr algn="ctr" defTabSz="914354"/>
              <a:r>
                <a:rPr lang="en-US" sz="1200" b="1" dirty="0" smtClean="0">
                  <a:solidFill>
                    <a:prstClr val="black"/>
                  </a:solidFill>
                  <a:latin typeface="Arial" panose="020B0604020202020204" pitchFamily="34" charset="0"/>
                  <a:cs typeface="Arial" panose="020B0604020202020204" pitchFamily="34" charset="0"/>
                </a:rPr>
                <a:t>Heart Model Library</a:t>
              </a:r>
              <a:endParaRPr lang="en-US" sz="1200" b="1" dirty="0">
                <a:solidFill>
                  <a:prstClr val="black"/>
                </a:solidFill>
                <a:latin typeface="Arial" panose="020B0604020202020204" pitchFamily="34" charset="0"/>
                <a:cs typeface="Arial" panose="020B0604020202020204" pitchFamily="34" charset="0"/>
              </a:endParaRPr>
            </a:p>
          </p:txBody>
        </p:sp>
        <p:sp>
          <p:nvSpPr>
            <p:cNvPr id="88" name="Rectangle 87"/>
            <p:cNvSpPr/>
            <p:nvPr/>
          </p:nvSpPr>
          <p:spPr>
            <a:xfrm>
              <a:off x="5544759" y="2593540"/>
              <a:ext cx="1105925" cy="461661"/>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Cohort</a:t>
              </a:r>
            </a:p>
            <a:p>
              <a:pPr algn="ctr" defTabSz="914354"/>
              <a:r>
                <a:rPr lang="en-US" sz="1200" b="1" dirty="0" smtClean="0">
                  <a:solidFill>
                    <a:prstClr val="black"/>
                  </a:solidFill>
                  <a:latin typeface="Arial" panose="020B0604020202020204" pitchFamily="34" charset="0"/>
                  <a:cs typeface="Arial" panose="020B0604020202020204" pitchFamily="34" charset="0"/>
                </a:rPr>
                <a:t>Generation</a:t>
              </a:r>
              <a:endParaRPr lang="en-US" sz="1200" b="1" dirty="0">
                <a:solidFill>
                  <a:prstClr val="black"/>
                </a:solidFill>
                <a:latin typeface="Arial" panose="020B0604020202020204" pitchFamily="34" charset="0"/>
                <a:cs typeface="Arial" panose="020B0604020202020204" pitchFamily="34" charset="0"/>
              </a:endParaRPr>
            </a:p>
          </p:txBody>
        </p:sp>
        <p:grpSp>
          <p:nvGrpSpPr>
            <p:cNvPr id="34" name="Group 33"/>
            <p:cNvGrpSpPr/>
            <p:nvPr/>
          </p:nvGrpSpPr>
          <p:grpSpPr>
            <a:xfrm>
              <a:off x="3395374" y="329029"/>
              <a:ext cx="2244191" cy="4479277"/>
              <a:chOff x="3395374" y="329029"/>
              <a:chExt cx="2244191" cy="4479277"/>
            </a:xfrm>
          </p:grpSpPr>
          <p:sp>
            <p:nvSpPr>
              <p:cNvPr id="13" name="Rounded Rectangle 12"/>
              <p:cNvSpPr/>
              <p:nvPr/>
            </p:nvSpPr>
            <p:spPr>
              <a:xfrm>
                <a:off x="3923810" y="1017274"/>
                <a:ext cx="1313235" cy="69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defTabSz="914354"/>
                <a:r>
                  <a:rPr lang="en-US" sz="1100" b="1" dirty="0" smtClean="0">
                    <a:solidFill>
                      <a:prstClr val="white"/>
                    </a:solidFill>
                    <a:latin typeface="Arial" panose="020B0604020202020204" pitchFamily="34" charset="0"/>
                    <a:cs typeface="Arial" panose="020B0604020202020204" pitchFamily="34" charset="0"/>
                  </a:rPr>
                  <a:t>Parameter </a:t>
                </a:r>
                <a:r>
                  <a:rPr lang="en-US" sz="1100" b="1" dirty="0">
                    <a:solidFill>
                      <a:prstClr val="white"/>
                    </a:solidFill>
                    <a:latin typeface="Arial" panose="020B0604020202020204" pitchFamily="34" charset="0"/>
                    <a:cs typeface="Arial" panose="020B0604020202020204" pitchFamily="34" charset="0"/>
                  </a:rPr>
                  <a:t>Constraints for Heart Condition </a:t>
                </a:r>
                <a:r>
                  <a:rPr lang="en-US" sz="1100" b="1" i="1" dirty="0">
                    <a:solidFill>
                      <a:prstClr val="white"/>
                    </a:solidFill>
                    <a:latin typeface="Arial" panose="020B0604020202020204" pitchFamily="34" charset="0"/>
                    <a:cs typeface="Arial" panose="020B0604020202020204" pitchFamily="34" charset="0"/>
                  </a:rPr>
                  <a:t>1</a:t>
                </a:r>
              </a:p>
            </p:txBody>
          </p:sp>
          <p:sp>
            <p:nvSpPr>
              <p:cNvPr id="14" name="Rounded Rectangle 13"/>
              <p:cNvSpPr/>
              <p:nvPr/>
            </p:nvSpPr>
            <p:spPr>
              <a:xfrm>
                <a:off x="3929322" y="2077567"/>
                <a:ext cx="1313235" cy="69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defTabSz="914354"/>
                <a:r>
                  <a:rPr lang="en-US" sz="1100" b="1" dirty="0" smtClean="0">
                    <a:solidFill>
                      <a:prstClr val="white"/>
                    </a:solidFill>
                    <a:latin typeface="Arial" panose="020B0604020202020204" pitchFamily="34" charset="0"/>
                    <a:cs typeface="Arial" panose="020B0604020202020204" pitchFamily="34" charset="0"/>
                  </a:rPr>
                  <a:t>Parameter </a:t>
                </a:r>
                <a:r>
                  <a:rPr lang="en-US" sz="1100" b="1" dirty="0">
                    <a:solidFill>
                      <a:prstClr val="white"/>
                    </a:solidFill>
                    <a:latin typeface="Arial" panose="020B0604020202020204" pitchFamily="34" charset="0"/>
                    <a:cs typeface="Arial" panose="020B0604020202020204" pitchFamily="34" charset="0"/>
                  </a:rPr>
                  <a:t>Constraints for Heart Condition </a:t>
                </a:r>
                <a:r>
                  <a:rPr lang="en-US" sz="1100" b="1" i="1" dirty="0">
                    <a:solidFill>
                      <a:prstClr val="white"/>
                    </a:solidFill>
                    <a:latin typeface="Arial" panose="020B0604020202020204" pitchFamily="34" charset="0"/>
                    <a:cs typeface="Arial" panose="020B0604020202020204" pitchFamily="34" charset="0"/>
                  </a:rPr>
                  <a:t>2</a:t>
                </a:r>
              </a:p>
            </p:txBody>
          </p:sp>
          <p:sp>
            <p:nvSpPr>
              <p:cNvPr id="15" name="Rounded Rectangle 14"/>
              <p:cNvSpPr/>
              <p:nvPr/>
            </p:nvSpPr>
            <p:spPr>
              <a:xfrm>
                <a:off x="3922504" y="3372111"/>
                <a:ext cx="1313235" cy="69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defTabSz="914354"/>
                <a:r>
                  <a:rPr lang="en-US" sz="1100" b="1" dirty="0" smtClean="0">
                    <a:solidFill>
                      <a:prstClr val="white"/>
                    </a:solidFill>
                    <a:latin typeface="Arial" panose="020B0604020202020204" pitchFamily="34" charset="0"/>
                    <a:cs typeface="Arial" panose="020B0604020202020204" pitchFamily="34" charset="0"/>
                  </a:rPr>
                  <a:t>Parameter </a:t>
                </a:r>
                <a:r>
                  <a:rPr lang="en-US" sz="1100" b="1" dirty="0">
                    <a:solidFill>
                      <a:prstClr val="white"/>
                    </a:solidFill>
                    <a:latin typeface="Arial" panose="020B0604020202020204" pitchFamily="34" charset="0"/>
                    <a:cs typeface="Arial" panose="020B0604020202020204" pitchFamily="34" charset="0"/>
                  </a:rPr>
                  <a:t>Constraints for Heart Condition </a:t>
                </a:r>
                <a:r>
                  <a:rPr lang="en-US" sz="1100" b="1" i="1" dirty="0">
                    <a:solidFill>
                      <a:prstClr val="white"/>
                    </a:solidFill>
                    <a:latin typeface="Arial" panose="020B0604020202020204" pitchFamily="34" charset="0"/>
                    <a:cs typeface="Arial" panose="020B0604020202020204" pitchFamily="34" charset="0"/>
                  </a:rPr>
                  <a:t>N</a:t>
                </a:r>
              </a:p>
            </p:txBody>
          </p:sp>
          <p:cxnSp>
            <p:nvCxnSpPr>
              <p:cNvPr id="17" name="Straight Connector 16"/>
              <p:cNvCxnSpPr/>
              <p:nvPr/>
            </p:nvCxnSpPr>
            <p:spPr>
              <a:xfrm rot="16200000">
                <a:off x="4453038" y="3049214"/>
                <a:ext cx="27952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478313" y="473812"/>
                <a:ext cx="379671" cy="353539"/>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914354"/>
                <a:r>
                  <a:rPr lang="en-US" sz="1600" dirty="0">
                    <a:solidFill>
                      <a:srgbClr val="000000"/>
                    </a:solidFill>
                    <a:latin typeface="Calibri"/>
                  </a:rPr>
                  <a:t>2</a:t>
                </a:r>
              </a:p>
            </p:txBody>
          </p:sp>
          <p:sp>
            <p:nvSpPr>
              <p:cNvPr id="69" name="Rectangle 68"/>
              <p:cNvSpPr/>
              <p:nvPr/>
            </p:nvSpPr>
            <p:spPr>
              <a:xfrm>
                <a:off x="3858925" y="400395"/>
                <a:ext cx="1554264" cy="461661"/>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Parameter </a:t>
                </a:r>
              </a:p>
              <a:p>
                <a:pPr algn="ctr" defTabSz="914354"/>
                <a:r>
                  <a:rPr lang="en-US" sz="1200" b="1" dirty="0" smtClean="0">
                    <a:solidFill>
                      <a:prstClr val="black"/>
                    </a:solidFill>
                    <a:latin typeface="Arial" panose="020B0604020202020204" pitchFamily="34" charset="0"/>
                    <a:cs typeface="Arial" panose="020B0604020202020204" pitchFamily="34" charset="0"/>
                  </a:rPr>
                  <a:t>Constraints</a:t>
                </a:r>
                <a:endParaRPr lang="en-US" sz="1200" b="1" dirty="0">
                  <a:solidFill>
                    <a:prstClr val="black"/>
                  </a:solidFill>
                  <a:latin typeface="Arial" panose="020B0604020202020204" pitchFamily="34" charset="0"/>
                  <a:cs typeface="Arial" panose="020B0604020202020204" pitchFamily="34" charset="0"/>
                </a:endParaRPr>
              </a:p>
            </p:txBody>
          </p:sp>
          <p:sp>
            <p:nvSpPr>
              <p:cNvPr id="89" name="Rounded Rectangle 88"/>
              <p:cNvSpPr/>
              <p:nvPr/>
            </p:nvSpPr>
            <p:spPr>
              <a:xfrm>
                <a:off x="3395374" y="329029"/>
                <a:ext cx="2244191" cy="4479277"/>
              </a:xfrm>
              <a:prstGeom prst="roundRect">
                <a:avLst/>
              </a:prstGeom>
              <a:noFill/>
              <a:ln w="28575">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p:txBody>
          </p:sp>
        </p:grpSp>
        <p:sp>
          <p:nvSpPr>
            <p:cNvPr id="98" name="Rounded Rectangle 97"/>
            <p:cNvSpPr/>
            <p:nvPr/>
          </p:nvSpPr>
          <p:spPr>
            <a:xfrm>
              <a:off x="6576701" y="292042"/>
              <a:ext cx="2244191" cy="4491606"/>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a:p>
              <a:pPr algn="ctr" defTabSz="914354"/>
              <a:endParaRPr lang="en-US" sz="1500" b="1" dirty="0">
                <a:solidFill>
                  <a:prstClr val="black"/>
                </a:solidFill>
                <a:latin typeface="Arial" panose="020B0604020202020204" pitchFamily="34" charset="0"/>
                <a:cs typeface="Arial" panose="020B0604020202020204" pitchFamily="34" charset="0"/>
              </a:endParaRPr>
            </a:p>
          </p:txBody>
        </p:sp>
        <p:sp>
          <p:nvSpPr>
            <p:cNvPr id="99" name="Rectangle 98"/>
            <p:cNvSpPr/>
            <p:nvPr/>
          </p:nvSpPr>
          <p:spPr>
            <a:xfrm>
              <a:off x="7295709" y="1146596"/>
              <a:ext cx="645268" cy="276995"/>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H1</a:t>
              </a:r>
              <a:endParaRPr lang="en-US" sz="1200" b="1" dirty="0">
                <a:solidFill>
                  <a:prstClr val="black"/>
                </a:solidFill>
                <a:latin typeface="Arial" panose="020B0604020202020204" pitchFamily="34" charset="0"/>
                <a:cs typeface="Arial" panose="020B0604020202020204" pitchFamily="34" charset="0"/>
              </a:endParaRPr>
            </a:p>
          </p:txBody>
        </p:sp>
        <p:sp>
          <p:nvSpPr>
            <p:cNvPr id="101" name="Rectangle 100"/>
            <p:cNvSpPr/>
            <p:nvPr/>
          </p:nvSpPr>
          <p:spPr>
            <a:xfrm>
              <a:off x="7300148" y="2014077"/>
              <a:ext cx="645268" cy="276995"/>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H2</a:t>
              </a:r>
              <a:endParaRPr lang="en-US" sz="1200" b="1" dirty="0">
                <a:solidFill>
                  <a:prstClr val="black"/>
                </a:solidFill>
                <a:latin typeface="Arial" panose="020B0604020202020204" pitchFamily="34" charset="0"/>
                <a:cs typeface="Arial" panose="020B0604020202020204" pitchFamily="34" charset="0"/>
              </a:endParaRPr>
            </a:p>
          </p:txBody>
        </p:sp>
        <p:sp>
          <p:nvSpPr>
            <p:cNvPr id="102" name="Rectangle 101"/>
            <p:cNvSpPr/>
            <p:nvPr/>
          </p:nvSpPr>
          <p:spPr>
            <a:xfrm>
              <a:off x="7304581" y="2893887"/>
              <a:ext cx="645268" cy="276995"/>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H3</a:t>
              </a:r>
              <a:endParaRPr lang="en-US" sz="1200" b="1" dirty="0">
                <a:solidFill>
                  <a:prstClr val="black"/>
                </a:solidFill>
                <a:latin typeface="Arial" panose="020B0604020202020204" pitchFamily="34" charset="0"/>
                <a:cs typeface="Arial" panose="020B0604020202020204" pitchFamily="34" charset="0"/>
              </a:endParaRPr>
            </a:p>
          </p:txBody>
        </p:sp>
        <p:sp>
          <p:nvSpPr>
            <p:cNvPr id="103" name="Rectangle 102"/>
            <p:cNvSpPr/>
            <p:nvPr/>
          </p:nvSpPr>
          <p:spPr>
            <a:xfrm>
              <a:off x="8233817" y="2910667"/>
              <a:ext cx="645268" cy="276995"/>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HN</a:t>
              </a:r>
              <a:endParaRPr lang="en-US" sz="1200" b="1" dirty="0">
                <a:solidFill>
                  <a:prstClr val="black"/>
                </a:solidFill>
                <a:latin typeface="Arial" panose="020B0604020202020204" pitchFamily="34" charset="0"/>
                <a:cs typeface="Arial" panose="020B0604020202020204" pitchFamily="34" charset="0"/>
              </a:endParaRPr>
            </a:p>
          </p:txBody>
        </p:sp>
        <p:cxnSp>
          <p:nvCxnSpPr>
            <p:cNvPr id="104" name="Straight Connector 103"/>
            <p:cNvCxnSpPr/>
            <p:nvPr/>
          </p:nvCxnSpPr>
          <p:spPr>
            <a:xfrm rot="16200000">
              <a:off x="8033381" y="2276940"/>
              <a:ext cx="27952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9479896" y="470387"/>
              <a:ext cx="379671" cy="353539"/>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914354"/>
              <a:r>
                <a:rPr lang="en-US" sz="1600" dirty="0">
                  <a:solidFill>
                    <a:srgbClr val="000000"/>
                  </a:solidFill>
                  <a:latin typeface="Calibri"/>
                </a:rPr>
                <a:t>4</a:t>
              </a:r>
            </a:p>
          </p:txBody>
        </p:sp>
        <p:sp>
          <p:nvSpPr>
            <p:cNvPr id="106" name="Rectangle 105"/>
            <p:cNvSpPr/>
            <p:nvPr/>
          </p:nvSpPr>
          <p:spPr>
            <a:xfrm>
              <a:off x="9798853" y="396970"/>
              <a:ext cx="1722472" cy="461661"/>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Closed-loop </a:t>
              </a:r>
            </a:p>
            <a:p>
              <a:pPr algn="ctr" defTabSz="914354"/>
              <a:r>
                <a:rPr lang="en-US" sz="1200" b="1" dirty="0" smtClean="0">
                  <a:solidFill>
                    <a:prstClr val="black"/>
                  </a:solidFill>
                  <a:latin typeface="Arial" panose="020B0604020202020204" pitchFamily="34" charset="0"/>
                  <a:cs typeface="Arial" panose="020B0604020202020204" pitchFamily="34" charset="0"/>
                </a:rPr>
                <a:t>Device Testing</a:t>
              </a:r>
              <a:endParaRPr lang="en-US" sz="1200" b="1" dirty="0">
                <a:solidFill>
                  <a:prstClr val="black"/>
                </a:solidFill>
                <a:latin typeface="Arial" panose="020B0604020202020204" pitchFamily="34" charset="0"/>
                <a:cs typeface="Arial" panose="020B0604020202020204" pitchFamily="34" charset="0"/>
              </a:endParaRPr>
            </a:p>
          </p:txBody>
        </p:sp>
        <p:pic>
          <p:nvPicPr>
            <p:cNvPr id="107" name="Picture 106"/>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7829579" y="958843"/>
              <a:ext cx="566543" cy="772831"/>
            </a:xfrm>
            <a:prstGeom prst="rect">
              <a:avLst/>
            </a:prstGeom>
          </p:spPr>
        </p:pic>
        <p:sp>
          <p:nvSpPr>
            <p:cNvPr id="108" name="Rectangle 107"/>
            <p:cNvSpPr/>
            <p:nvPr/>
          </p:nvSpPr>
          <p:spPr>
            <a:xfrm>
              <a:off x="8237275" y="1163377"/>
              <a:ext cx="645268" cy="276995"/>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H5</a:t>
              </a:r>
              <a:endParaRPr lang="en-US" sz="1200" b="1" dirty="0">
                <a:solidFill>
                  <a:prstClr val="black"/>
                </a:solidFill>
                <a:latin typeface="Arial" panose="020B0604020202020204" pitchFamily="34" charset="0"/>
                <a:cs typeface="Arial" panose="020B0604020202020204" pitchFamily="34" charset="0"/>
              </a:endParaRPr>
            </a:p>
          </p:txBody>
        </p:sp>
        <p:sp>
          <p:nvSpPr>
            <p:cNvPr id="109" name="Rectangle 108"/>
            <p:cNvSpPr/>
            <p:nvPr/>
          </p:nvSpPr>
          <p:spPr>
            <a:xfrm>
              <a:off x="7296681" y="3860000"/>
              <a:ext cx="645268" cy="276995"/>
            </a:xfrm>
            <a:prstGeom prst="rect">
              <a:avLst/>
            </a:prstGeom>
          </p:spPr>
          <p:txBody>
            <a:bodyPr wrap="square" lIns="91436" tIns="45718" rIns="91436" bIns="45718">
              <a:spAutoFit/>
            </a:bodyPr>
            <a:lstStyle/>
            <a:p>
              <a:pPr algn="ctr" defTabSz="914354"/>
              <a:r>
                <a:rPr lang="en-US" sz="1200" b="1" dirty="0" smtClean="0">
                  <a:solidFill>
                    <a:prstClr val="black"/>
                  </a:solidFill>
                  <a:latin typeface="Arial" panose="020B0604020202020204" pitchFamily="34" charset="0"/>
                  <a:cs typeface="Arial" panose="020B0604020202020204" pitchFamily="34" charset="0"/>
                </a:rPr>
                <a:t>H4</a:t>
              </a:r>
              <a:endParaRPr lang="en-US" sz="1200" b="1" dirty="0">
                <a:solidFill>
                  <a:prstClr val="black"/>
                </a:solidFill>
                <a:latin typeface="Arial" panose="020B0604020202020204" pitchFamily="34" charset="0"/>
                <a:cs typeface="Arial" panose="020B0604020202020204" pitchFamily="34" charset="0"/>
              </a:endParaRPr>
            </a:p>
          </p:txBody>
        </p:sp>
        <p:pic>
          <p:nvPicPr>
            <p:cNvPr id="110" name="Picture 109"/>
            <p:cNvPicPr>
              <a:picLocks noChangeAspect="1"/>
            </p:cNvPicPr>
            <p:nvPr/>
          </p:nvPicPr>
          <p:blipFill rotWithShape="1">
            <a:blip r:embed="rId2" cstate="print">
              <a:extLst>
                <a:ext uri="{28A0092B-C50C-407E-A947-70E740481C1C}">
                  <a14:useLocalDpi xmlns:a14="http://schemas.microsoft.com/office/drawing/2010/main" val="0"/>
                </a:ext>
              </a:extLst>
            </a:blip>
            <a:srcRect r="56175"/>
            <a:stretch/>
          </p:blipFill>
          <p:spPr>
            <a:xfrm>
              <a:off x="7875810" y="2662532"/>
              <a:ext cx="566543" cy="772831"/>
            </a:xfrm>
            <a:prstGeom prst="rect">
              <a:avLst/>
            </a:prstGeom>
          </p:spPr>
        </p:pic>
      </p:grpSp>
    </p:spTree>
    <p:extLst>
      <p:ext uri="{BB962C8B-B14F-4D97-AF65-F5344CB8AC3E}">
        <p14:creationId xmlns:p14="http://schemas.microsoft.com/office/powerpoint/2010/main" val="32955140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005960" y="3698131"/>
            <a:ext cx="2186040" cy="276999"/>
          </a:xfrm>
          <a:prstGeom prst="rect">
            <a:avLst/>
          </a:prstGeom>
          <a:noFill/>
        </p:spPr>
        <p:txBody>
          <a:bodyPr wrap="none" lIns="91436" tIns="45718" rIns="91436" bIns="45718" rtlCol="0">
            <a:spAutoFit/>
          </a:bodyPr>
          <a:lstStyle/>
          <a:p>
            <a:pPr defTabSz="914354"/>
            <a:r>
              <a:rPr lang="en-US" sz="1200" b="1" dirty="0">
                <a:solidFill>
                  <a:prstClr val="black"/>
                </a:solidFill>
                <a:latin typeface="Arial" panose="020B0604020202020204" pitchFamily="34" charset="0"/>
                <a:cs typeface="Arial" panose="020B0604020202020204" pitchFamily="34" charset="0"/>
              </a:rPr>
              <a:t>Implantable Cardiac Device</a:t>
            </a:r>
          </a:p>
        </p:txBody>
      </p:sp>
      <p:sp>
        <p:nvSpPr>
          <p:cNvPr id="65" name="Rounded Rectangle 64"/>
          <p:cNvSpPr/>
          <p:nvPr/>
        </p:nvSpPr>
        <p:spPr>
          <a:xfrm>
            <a:off x="863150" y="172606"/>
            <a:ext cx="2663435" cy="3920617"/>
          </a:xfrm>
          <a:prstGeom prst="roundRect">
            <a:avLst/>
          </a:prstGeom>
          <a:solidFill>
            <a:srgbClr val="ED7D31"/>
          </a:solidFill>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159087" y="406857"/>
            <a:ext cx="2071562" cy="2120585"/>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descr="ekg.png"/>
          <p:cNvPicPr>
            <a:picLocks noChangeAspect="1"/>
          </p:cNvPicPr>
          <p:nvPr/>
        </p:nvPicPr>
        <p:blipFill rotWithShape="1">
          <a:blip r:embed="rId2" cstate="print">
            <a:extLst>
              <a:ext uri="{28A0092B-C50C-407E-A947-70E740481C1C}">
                <a14:useLocalDpi xmlns:a14="http://schemas.microsoft.com/office/drawing/2010/main" val="0"/>
              </a:ext>
            </a:extLst>
          </a:blip>
          <a:srcRect l="2067" r="34657"/>
          <a:stretch/>
        </p:blipFill>
        <p:spPr>
          <a:xfrm>
            <a:off x="1208410" y="1026900"/>
            <a:ext cx="1972916" cy="356942"/>
          </a:xfrm>
          <a:prstGeom prst="rect">
            <a:avLst/>
          </a:prstGeom>
        </p:spPr>
      </p:pic>
      <p:pic>
        <p:nvPicPr>
          <p:cNvPr id="44" name="Picture 43" descr="ekg.png"/>
          <p:cNvPicPr>
            <a:picLocks noChangeAspect="1"/>
          </p:cNvPicPr>
          <p:nvPr/>
        </p:nvPicPr>
        <p:blipFill rotWithShape="1">
          <a:blip r:embed="rId2" cstate="print">
            <a:extLst>
              <a:ext uri="{28A0092B-C50C-407E-A947-70E740481C1C}">
                <a14:useLocalDpi xmlns:a14="http://schemas.microsoft.com/office/drawing/2010/main" val="0"/>
              </a:ext>
            </a:extLst>
          </a:blip>
          <a:srcRect l="2067" r="34657"/>
          <a:stretch/>
        </p:blipFill>
        <p:spPr>
          <a:xfrm>
            <a:off x="1200513" y="1524511"/>
            <a:ext cx="1972916" cy="356942"/>
          </a:xfrm>
          <a:prstGeom prst="rect">
            <a:avLst/>
          </a:prstGeom>
        </p:spPr>
      </p:pic>
      <p:pic>
        <p:nvPicPr>
          <p:cNvPr id="53" name="Picture 52" descr="ekg.png"/>
          <p:cNvPicPr>
            <a:picLocks noChangeAspect="1"/>
          </p:cNvPicPr>
          <p:nvPr/>
        </p:nvPicPr>
        <p:blipFill rotWithShape="1">
          <a:blip r:embed="rId2" cstate="print">
            <a:extLst>
              <a:ext uri="{28A0092B-C50C-407E-A947-70E740481C1C}">
                <a14:useLocalDpi xmlns:a14="http://schemas.microsoft.com/office/drawing/2010/main" val="0"/>
              </a:ext>
            </a:extLst>
          </a:blip>
          <a:srcRect l="2067" r="34657"/>
          <a:stretch/>
        </p:blipFill>
        <p:spPr>
          <a:xfrm>
            <a:off x="1192614" y="2022123"/>
            <a:ext cx="1972916" cy="356942"/>
          </a:xfrm>
          <a:prstGeom prst="rect">
            <a:avLst/>
          </a:prstGeom>
        </p:spPr>
      </p:pic>
      <p:sp>
        <p:nvSpPr>
          <p:cNvPr id="58" name="Rectangle 57"/>
          <p:cNvSpPr/>
          <p:nvPr/>
        </p:nvSpPr>
        <p:spPr>
          <a:xfrm>
            <a:off x="1228064" y="531564"/>
            <a:ext cx="1892300" cy="461665"/>
          </a:xfrm>
          <a:prstGeom prst="rect">
            <a:avLst/>
          </a:prstGeom>
        </p:spPr>
        <p:txBody>
          <a:bodyPr wrap="square" lIns="91436" tIns="45718" rIns="91436" bIns="45718">
            <a:spAutoFit/>
          </a:bodyPr>
          <a:lstStyle/>
          <a:p>
            <a:pPr algn="ctr" defTabSz="914354"/>
            <a:r>
              <a:rPr lang="en-US" sz="1200" b="1" dirty="0">
                <a:solidFill>
                  <a:prstClr val="black"/>
                </a:solidFill>
                <a:latin typeface="Arial" panose="020B0604020202020204" pitchFamily="34" charset="0"/>
                <a:cs typeface="Arial" panose="020B0604020202020204" pitchFamily="34" charset="0"/>
              </a:rPr>
              <a:t>Real Patient-Specific</a:t>
            </a:r>
          </a:p>
          <a:p>
            <a:pPr algn="ctr" defTabSz="914354"/>
            <a:r>
              <a:rPr lang="en-US" sz="1200" b="1" dirty="0">
                <a:solidFill>
                  <a:prstClr val="black"/>
                </a:solidFill>
                <a:latin typeface="Arial" panose="020B0604020202020204" pitchFamily="34" charset="0"/>
                <a:cs typeface="Arial" panose="020B0604020202020204" pitchFamily="34" charset="0"/>
              </a:rPr>
              <a:t>Heart Models</a:t>
            </a:r>
          </a:p>
        </p:txBody>
      </p:sp>
      <p:pic>
        <p:nvPicPr>
          <p:cNvPr id="59" name="Picture 58"/>
          <p:cNvPicPr>
            <a:picLocks noChangeAspect="1"/>
          </p:cNvPicPr>
          <p:nvPr/>
        </p:nvPicPr>
        <p:blipFill rotWithShape="1">
          <a:blip r:embed="rId3" cstate="print">
            <a:extLst>
              <a:ext uri="{28A0092B-C50C-407E-A947-70E740481C1C}">
                <a14:useLocalDpi xmlns:a14="http://schemas.microsoft.com/office/drawing/2010/main" val="0"/>
              </a:ext>
            </a:extLst>
          </a:blip>
          <a:srcRect r="56175"/>
          <a:stretch/>
        </p:blipFill>
        <p:spPr>
          <a:xfrm>
            <a:off x="1952942" y="2884661"/>
            <a:ext cx="566543" cy="772831"/>
          </a:xfrm>
          <a:prstGeom prst="rect">
            <a:avLst/>
          </a:prstGeom>
        </p:spPr>
      </p:pic>
    </p:spTree>
    <p:extLst>
      <p:ext uri="{BB962C8B-B14F-4D97-AF65-F5344CB8AC3E}">
        <p14:creationId xmlns:p14="http://schemas.microsoft.com/office/powerpoint/2010/main" val="18182432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11"/>
          <p:cNvGrpSpPr/>
          <p:nvPr/>
        </p:nvGrpSpPr>
        <p:grpSpPr>
          <a:xfrm>
            <a:off x="1278818" y="1026213"/>
            <a:ext cx="9928297" cy="4042241"/>
            <a:chOff x="1278818" y="1026213"/>
            <a:chExt cx="9928297" cy="4042241"/>
          </a:xfrm>
        </p:grpSpPr>
        <p:grpSp>
          <p:nvGrpSpPr>
            <p:cNvPr id="71" name="Group 70"/>
            <p:cNvGrpSpPr/>
            <p:nvPr/>
          </p:nvGrpSpPr>
          <p:grpSpPr>
            <a:xfrm>
              <a:off x="1278818" y="1026213"/>
              <a:ext cx="9928297" cy="4042241"/>
              <a:chOff x="1278818" y="1026213"/>
              <a:chExt cx="9928297" cy="4042241"/>
            </a:xfrm>
          </p:grpSpPr>
          <p:grpSp>
            <p:nvGrpSpPr>
              <p:cNvPr id="2" name="Group 1"/>
              <p:cNvGrpSpPr/>
              <p:nvPr/>
            </p:nvGrpSpPr>
            <p:grpSpPr>
              <a:xfrm>
                <a:off x="6855786" y="1848379"/>
                <a:ext cx="4351329" cy="2844490"/>
                <a:chOff x="6855786" y="1848379"/>
                <a:chExt cx="4351329" cy="2844490"/>
              </a:xfrm>
            </p:grpSpPr>
            <p:sp>
              <p:nvSpPr>
                <p:cNvPr id="98" name="Rounded Rectangle 97"/>
                <p:cNvSpPr/>
                <p:nvPr/>
              </p:nvSpPr>
              <p:spPr>
                <a:xfrm>
                  <a:off x="6855786" y="1848379"/>
                  <a:ext cx="4351329" cy="2844490"/>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 name="Straight Connector 152"/>
                <p:cNvCxnSpPr/>
                <p:nvPr/>
              </p:nvCxnSpPr>
              <p:spPr>
                <a:xfrm>
                  <a:off x="10667445" y="2023357"/>
                  <a:ext cx="0" cy="250247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151"/>
                <p:cNvCxnSpPr/>
                <p:nvPr/>
              </p:nvCxnSpPr>
              <p:spPr>
                <a:xfrm>
                  <a:off x="9934023" y="2023357"/>
                  <a:ext cx="0" cy="250247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3"/>
                <p:cNvCxnSpPr/>
                <p:nvPr/>
              </p:nvCxnSpPr>
              <p:spPr>
                <a:xfrm>
                  <a:off x="8748158" y="2014737"/>
                  <a:ext cx="0" cy="251109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72"/>
                <p:cNvCxnSpPr/>
                <p:nvPr/>
              </p:nvCxnSpPr>
              <p:spPr>
                <a:xfrm>
                  <a:off x="9312514" y="2014737"/>
                  <a:ext cx="0" cy="251109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11"/>
                <p:cNvCxnSpPr/>
                <p:nvPr/>
              </p:nvCxnSpPr>
              <p:spPr>
                <a:xfrm>
                  <a:off x="8369539" y="3475984"/>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12"/>
                <p:cNvCxnSpPr/>
                <p:nvPr/>
              </p:nvCxnSpPr>
              <p:spPr>
                <a:xfrm rot="5400000" flipH="1" flipV="1">
                  <a:off x="8607664" y="3385497"/>
                  <a:ext cx="157162"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13"/>
                <p:cNvCxnSpPr/>
                <p:nvPr/>
              </p:nvCxnSpPr>
              <p:spPr>
                <a:xfrm rot="16200000" flipH="1">
                  <a:off x="8549327" y="3467651"/>
                  <a:ext cx="323846" cy="309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rot="5400000" flipH="1" flipV="1">
                  <a:off x="8521939" y="3395022"/>
                  <a:ext cx="452438" cy="428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5"/>
                <p:cNvCxnSpPr/>
                <p:nvPr/>
              </p:nvCxnSpPr>
              <p:spPr>
                <a:xfrm rot="16200000" flipH="1">
                  <a:off x="8550514" y="3406927"/>
                  <a:ext cx="466725" cy="2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6"/>
                <p:cNvCxnSpPr/>
                <p:nvPr/>
              </p:nvCxnSpPr>
              <p:spPr>
                <a:xfrm rot="5400000" flipH="1" flipV="1">
                  <a:off x="8667196" y="3490272"/>
                  <a:ext cx="295275"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7"/>
                <p:cNvCxnSpPr/>
                <p:nvPr/>
              </p:nvCxnSpPr>
              <p:spPr>
                <a:xfrm rot="16200000" flipH="1">
                  <a:off x="8781498" y="3397407"/>
                  <a:ext cx="123822" cy="238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8"/>
                <p:cNvCxnSpPr/>
                <p:nvPr/>
              </p:nvCxnSpPr>
              <p:spPr>
                <a:xfrm>
                  <a:off x="8857695" y="3466459"/>
                  <a:ext cx="10358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9"/>
                <p:cNvCxnSpPr/>
                <p:nvPr/>
              </p:nvCxnSpPr>
              <p:spPr>
                <a:xfrm flipV="1">
                  <a:off x="9893539" y="3018784"/>
                  <a:ext cx="40484" cy="422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20"/>
                <p:cNvCxnSpPr/>
                <p:nvPr/>
              </p:nvCxnSpPr>
              <p:spPr>
                <a:xfrm>
                  <a:off x="9934023" y="3018784"/>
                  <a:ext cx="27668" cy="494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21"/>
                <p:cNvCxnSpPr/>
                <p:nvPr/>
              </p:nvCxnSpPr>
              <p:spPr>
                <a:xfrm rot="5400000" flipH="1" flipV="1">
                  <a:off x="9939070" y="3414169"/>
                  <a:ext cx="123825" cy="78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22"/>
                <p:cNvCxnSpPr/>
                <p:nvPr/>
              </p:nvCxnSpPr>
              <p:spPr>
                <a:xfrm rot="16200000" flipH="1">
                  <a:off x="10035511" y="3395902"/>
                  <a:ext cx="50007" cy="40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23"/>
                <p:cNvCxnSpPr/>
                <p:nvPr/>
              </p:nvCxnSpPr>
              <p:spPr>
                <a:xfrm flipV="1">
                  <a:off x="10077007" y="3453460"/>
                  <a:ext cx="883332" cy="47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24"/>
                <p:cNvCxnSpPr/>
                <p:nvPr/>
              </p:nvCxnSpPr>
              <p:spPr>
                <a:xfrm rot="5400000" flipH="1" flipV="1">
                  <a:off x="9172080" y="4067729"/>
                  <a:ext cx="71435" cy="40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5"/>
                <p:cNvCxnSpPr/>
                <p:nvPr/>
              </p:nvCxnSpPr>
              <p:spPr>
                <a:xfrm rot="16200000" flipH="1">
                  <a:off x="9072067" y="4205839"/>
                  <a:ext cx="357187" cy="50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6"/>
                <p:cNvCxnSpPr/>
                <p:nvPr/>
              </p:nvCxnSpPr>
              <p:spPr>
                <a:xfrm rot="5400000" flipH="1" flipV="1">
                  <a:off x="8989913" y="4071299"/>
                  <a:ext cx="621506" cy="50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7"/>
                <p:cNvCxnSpPr/>
                <p:nvPr/>
              </p:nvCxnSpPr>
              <p:spPr>
                <a:xfrm rot="16200000" flipH="1">
                  <a:off x="9018826" y="4085247"/>
                  <a:ext cx="663918" cy="549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8"/>
                <p:cNvCxnSpPr/>
                <p:nvPr/>
              </p:nvCxnSpPr>
              <p:spPr>
                <a:xfrm rot="5400000" flipH="1" flipV="1">
                  <a:off x="9197308" y="4215648"/>
                  <a:ext cx="423862" cy="61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9"/>
                <p:cNvCxnSpPr/>
                <p:nvPr/>
              </p:nvCxnSpPr>
              <p:spPr>
                <a:xfrm rot="16200000" flipH="1">
                  <a:off x="9405668" y="4066819"/>
                  <a:ext cx="92869" cy="190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30"/>
                <p:cNvCxnSpPr/>
                <p:nvPr/>
              </p:nvCxnSpPr>
              <p:spPr>
                <a:xfrm rot="10800000">
                  <a:off x="8369540" y="4117327"/>
                  <a:ext cx="81920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31"/>
                <p:cNvCxnSpPr/>
                <p:nvPr/>
              </p:nvCxnSpPr>
              <p:spPr>
                <a:xfrm>
                  <a:off x="9459769" y="4117327"/>
                  <a:ext cx="1119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18"/>
                <p:cNvSpPr txBox="1"/>
                <p:nvPr/>
              </p:nvSpPr>
              <p:spPr>
                <a:xfrm>
                  <a:off x="6882818" y="3194441"/>
                  <a:ext cx="1137383" cy="523220"/>
                </a:xfrm>
                <a:prstGeom prst="rect">
                  <a:avLst/>
                </a:prstGeom>
                <a:noFill/>
                <a:ln w="19050">
                  <a:noFill/>
                </a:ln>
              </p:spPr>
              <p:txBody>
                <a:bodyPr wrap="square" rtlCol="0">
                  <a:spAutoFit/>
                </a:bodyPr>
                <a:lstStyle/>
                <a:p>
                  <a:r>
                    <a:rPr lang="en-US" sz="1400" b="1" dirty="0" smtClean="0">
                      <a:latin typeface="Helvetica Neue"/>
                      <a:cs typeface="Helvetica Neue"/>
                    </a:rPr>
                    <a:t>Atrial </a:t>
                  </a:r>
                </a:p>
                <a:p>
                  <a:r>
                    <a:rPr lang="en-US" sz="1400" b="1" dirty="0" smtClean="0">
                      <a:latin typeface="Helvetica Neue"/>
                      <a:cs typeface="Helvetica Neue"/>
                    </a:rPr>
                    <a:t>lead</a:t>
                  </a:r>
                  <a:r>
                    <a:rPr lang="en-US" sz="1400" b="1" dirty="0">
                      <a:latin typeface="Helvetica Neue"/>
                      <a:cs typeface="Helvetica Neue"/>
                    </a:rPr>
                    <a:t> </a:t>
                  </a:r>
                  <a:r>
                    <a:rPr lang="en-US" sz="1400" b="1" dirty="0" smtClean="0">
                      <a:latin typeface="Helvetica Neue"/>
                      <a:cs typeface="Helvetica Neue"/>
                    </a:rPr>
                    <a:t>signal</a:t>
                  </a:r>
                  <a:endParaRPr lang="en-US" sz="1400" b="1" dirty="0">
                    <a:latin typeface="Helvetica Neue"/>
                    <a:cs typeface="Helvetica Neue"/>
                  </a:endParaRPr>
                </a:p>
              </p:txBody>
            </p:sp>
            <p:sp>
              <p:nvSpPr>
                <p:cNvPr id="29" name="TextBox 64"/>
                <p:cNvSpPr txBox="1"/>
                <p:nvPr/>
              </p:nvSpPr>
              <p:spPr>
                <a:xfrm>
                  <a:off x="6915110" y="3865636"/>
                  <a:ext cx="1107996" cy="523220"/>
                </a:xfrm>
                <a:prstGeom prst="rect">
                  <a:avLst/>
                </a:prstGeom>
                <a:noFill/>
                <a:ln w="19050">
                  <a:noFill/>
                </a:ln>
              </p:spPr>
              <p:txBody>
                <a:bodyPr wrap="none" rtlCol="0">
                  <a:spAutoFit/>
                </a:bodyPr>
                <a:lstStyle/>
                <a:p>
                  <a:r>
                    <a:rPr lang="en-US" sz="1400" b="1" dirty="0" smtClean="0">
                      <a:latin typeface="Helvetica Neue"/>
                      <a:cs typeface="Helvetica Neue"/>
                    </a:rPr>
                    <a:t>Ventricular</a:t>
                  </a:r>
                </a:p>
                <a:p>
                  <a:r>
                    <a:rPr lang="en-US" sz="1400" b="1" dirty="0" smtClean="0">
                      <a:latin typeface="Helvetica Neue"/>
                      <a:cs typeface="Helvetica Neue"/>
                    </a:rPr>
                    <a:t>lead signal</a:t>
                  </a:r>
                  <a:endParaRPr lang="en-US" sz="1400" b="1" dirty="0">
                    <a:latin typeface="Helvetica Neue"/>
                    <a:cs typeface="Helvetica Neue"/>
                  </a:endParaRPr>
                </a:p>
              </p:txBody>
            </p:sp>
            <p:cxnSp>
              <p:nvCxnSpPr>
                <p:cNvPr id="30" name="直接连接符 108"/>
                <p:cNvCxnSpPr/>
                <p:nvPr/>
              </p:nvCxnSpPr>
              <p:spPr>
                <a:xfrm>
                  <a:off x="8419412" y="2517682"/>
                  <a:ext cx="25409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70"/>
                <p:cNvSpPr txBox="1"/>
                <p:nvPr/>
              </p:nvSpPr>
              <p:spPr>
                <a:xfrm>
                  <a:off x="6887243" y="2265149"/>
                  <a:ext cx="1571380" cy="523220"/>
                </a:xfrm>
                <a:prstGeom prst="rect">
                  <a:avLst/>
                </a:prstGeom>
                <a:noFill/>
                <a:ln w="19050">
                  <a:noFill/>
                </a:ln>
              </p:spPr>
              <p:txBody>
                <a:bodyPr wrap="none" rtlCol="0">
                  <a:spAutoFit/>
                </a:bodyPr>
                <a:lstStyle/>
                <a:p>
                  <a:r>
                    <a:rPr lang="en-US" sz="1400" b="1" dirty="0" smtClean="0">
                      <a:latin typeface="Helvetica Neue"/>
                      <a:cs typeface="Helvetica Neue"/>
                    </a:rPr>
                    <a:t>Events detected</a:t>
                  </a:r>
                </a:p>
                <a:p>
                  <a:r>
                    <a:rPr lang="en-US" sz="1400" b="1" dirty="0">
                      <a:latin typeface="Helvetica Neue"/>
                      <a:cs typeface="Helvetica Neue"/>
                    </a:rPr>
                    <a:t>i</a:t>
                  </a:r>
                  <a:r>
                    <a:rPr lang="en-US" sz="1400" b="1" dirty="0" smtClean="0">
                      <a:latin typeface="Helvetica Neue"/>
                      <a:cs typeface="Helvetica Neue"/>
                    </a:rPr>
                    <a:t>n </a:t>
                  </a:r>
                  <a:r>
                    <a:rPr lang="en-US" sz="1400" b="1" dirty="0">
                      <a:latin typeface="Helvetica Neue"/>
                      <a:cs typeface="Helvetica Neue"/>
                    </a:rPr>
                    <a:t>p</a:t>
                  </a:r>
                  <a:r>
                    <a:rPr lang="en-US" sz="1400" b="1" dirty="0" smtClean="0">
                      <a:latin typeface="Helvetica Neue"/>
                      <a:cs typeface="Helvetica Neue"/>
                    </a:rPr>
                    <a:t>acemaker</a:t>
                  </a:r>
                </a:p>
              </p:txBody>
            </p:sp>
            <p:cxnSp>
              <p:nvCxnSpPr>
                <p:cNvPr id="32" name="Straight Arrow Connector 13"/>
                <p:cNvCxnSpPr/>
                <p:nvPr/>
              </p:nvCxnSpPr>
              <p:spPr>
                <a:xfrm flipV="1">
                  <a:off x="8748158" y="2114801"/>
                  <a:ext cx="0" cy="4013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15"/>
                <p:cNvCxnSpPr/>
                <p:nvPr/>
              </p:nvCxnSpPr>
              <p:spPr>
                <a:xfrm>
                  <a:off x="9312514" y="2516193"/>
                  <a:ext cx="0" cy="5348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81"/>
                <p:cNvSpPr txBox="1"/>
                <p:nvPr/>
              </p:nvSpPr>
              <p:spPr>
                <a:xfrm>
                  <a:off x="8674339" y="1908082"/>
                  <a:ext cx="434734" cy="307777"/>
                </a:xfrm>
                <a:prstGeom prst="rect">
                  <a:avLst/>
                </a:prstGeom>
                <a:noFill/>
                <a:ln w="19050">
                  <a:noFill/>
                </a:ln>
              </p:spPr>
              <p:txBody>
                <a:bodyPr wrap="none" rtlCol="0">
                  <a:spAutoFit/>
                </a:bodyPr>
                <a:lstStyle/>
                <a:p>
                  <a:r>
                    <a:rPr lang="en-US" sz="1400" b="1" dirty="0" smtClean="0">
                      <a:latin typeface="Helvetica Neue"/>
                      <a:cs typeface="Helvetica Neue"/>
                    </a:rPr>
                    <a:t>AS</a:t>
                  </a:r>
                  <a:endParaRPr lang="en-US" sz="1400" b="1" dirty="0">
                    <a:latin typeface="Helvetica Neue"/>
                    <a:cs typeface="Helvetica Neue"/>
                  </a:endParaRPr>
                </a:p>
              </p:txBody>
            </p:sp>
            <p:sp>
              <p:nvSpPr>
                <p:cNvPr id="35" name="TextBox 83"/>
                <p:cNvSpPr txBox="1"/>
                <p:nvPr/>
              </p:nvSpPr>
              <p:spPr>
                <a:xfrm>
                  <a:off x="9283939" y="2514705"/>
                  <a:ext cx="415498" cy="307777"/>
                </a:xfrm>
                <a:prstGeom prst="rect">
                  <a:avLst/>
                </a:prstGeom>
                <a:noFill/>
                <a:ln w="19050">
                  <a:noFill/>
                </a:ln>
              </p:spPr>
              <p:txBody>
                <a:bodyPr wrap="none" rtlCol="0">
                  <a:spAutoFit/>
                </a:bodyPr>
                <a:lstStyle/>
                <a:p>
                  <a:r>
                    <a:rPr lang="en-US" sz="1400" b="1" dirty="0" smtClean="0">
                      <a:latin typeface="Helvetica Neue"/>
                      <a:cs typeface="Helvetica Neue"/>
                    </a:rPr>
                    <a:t>VS</a:t>
                  </a:r>
                  <a:endParaRPr lang="en-US" sz="1400" b="1" dirty="0">
                    <a:latin typeface="Helvetica Neue"/>
                    <a:cs typeface="Helvetica Neue"/>
                  </a:endParaRPr>
                </a:p>
              </p:txBody>
            </p:sp>
            <p:cxnSp>
              <p:nvCxnSpPr>
                <p:cNvPr id="36" name="直接连接符 96"/>
                <p:cNvCxnSpPr/>
                <p:nvPr/>
              </p:nvCxnSpPr>
              <p:spPr>
                <a:xfrm flipV="1">
                  <a:off x="10579340" y="4022709"/>
                  <a:ext cx="40480" cy="101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97"/>
                <p:cNvCxnSpPr/>
                <p:nvPr/>
              </p:nvCxnSpPr>
              <p:spPr>
                <a:xfrm>
                  <a:off x="10617440" y="4022704"/>
                  <a:ext cx="50006" cy="5097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98"/>
                <p:cNvCxnSpPr/>
                <p:nvPr/>
              </p:nvCxnSpPr>
              <p:spPr>
                <a:xfrm flipV="1">
                  <a:off x="10667445" y="3642064"/>
                  <a:ext cx="50006" cy="887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99"/>
                <p:cNvCxnSpPr/>
                <p:nvPr/>
              </p:nvCxnSpPr>
              <p:spPr>
                <a:xfrm>
                  <a:off x="10715070" y="3635266"/>
                  <a:ext cx="54994" cy="5955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102"/>
                <p:cNvCxnSpPr/>
                <p:nvPr/>
              </p:nvCxnSpPr>
              <p:spPr>
                <a:xfrm flipV="1">
                  <a:off x="10770064" y="4114232"/>
                  <a:ext cx="30956" cy="1166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35"/>
                <p:cNvCxnSpPr/>
                <p:nvPr/>
              </p:nvCxnSpPr>
              <p:spPr>
                <a:xfrm flipV="1">
                  <a:off x="9893539" y="3025146"/>
                  <a:ext cx="40484" cy="4413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37"/>
                <p:cNvCxnSpPr/>
                <p:nvPr/>
              </p:nvCxnSpPr>
              <p:spPr>
                <a:xfrm>
                  <a:off x="9934023" y="3025146"/>
                  <a:ext cx="27668" cy="494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39"/>
                <p:cNvCxnSpPr/>
                <p:nvPr/>
              </p:nvCxnSpPr>
              <p:spPr>
                <a:xfrm rot="5400000" flipH="1" flipV="1">
                  <a:off x="9939070" y="3420531"/>
                  <a:ext cx="123825" cy="78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1"/>
                <p:cNvCxnSpPr/>
                <p:nvPr/>
              </p:nvCxnSpPr>
              <p:spPr>
                <a:xfrm rot="16200000" flipH="1">
                  <a:off x="10035511" y="3402264"/>
                  <a:ext cx="50007" cy="40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1034"/>
                <p:cNvCxnSpPr/>
                <p:nvPr/>
              </p:nvCxnSpPr>
              <p:spPr>
                <a:xfrm>
                  <a:off x="10801020" y="4114232"/>
                  <a:ext cx="1593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147"/>
                <p:cNvCxnSpPr/>
                <p:nvPr/>
              </p:nvCxnSpPr>
              <p:spPr>
                <a:xfrm flipV="1">
                  <a:off x="9934495" y="2111300"/>
                  <a:ext cx="0" cy="401392"/>
                </a:xfrm>
                <a:prstGeom prst="straightConnector1">
                  <a:avLst/>
                </a:prstGeom>
                <a:ln w="38100">
                  <a:solidFill>
                    <a:srgbClr val="70AD47"/>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148"/>
                <p:cNvCxnSpPr/>
                <p:nvPr/>
              </p:nvCxnSpPr>
              <p:spPr>
                <a:xfrm>
                  <a:off x="10659406" y="2512692"/>
                  <a:ext cx="0" cy="5348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149"/>
                <p:cNvSpPr txBox="1"/>
                <p:nvPr/>
              </p:nvSpPr>
              <p:spPr>
                <a:xfrm>
                  <a:off x="9860676" y="1904581"/>
                  <a:ext cx="434734" cy="307777"/>
                </a:xfrm>
                <a:prstGeom prst="rect">
                  <a:avLst/>
                </a:prstGeom>
                <a:noFill/>
                <a:ln w="19050">
                  <a:noFill/>
                </a:ln>
              </p:spPr>
              <p:txBody>
                <a:bodyPr wrap="none" rtlCol="0">
                  <a:spAutoFit/>
                </a:bodyPr>
                <a:lstStyle/>
                <a:p>
                  <a:r>
                    <a:rPr lang="en-US" sz="1400" b="1" dirty="0" smtClean="0">
                      <a:latin typeface="Helvetica Neue"/>
                      <a:cs typeface="Helvetica Neue"/>
                    </a:rPr>
                    <a:t>AP</a:t>
                  </a:r>
                  <a:endParaRPr lang="en-US" sz="1400" b="1" dirty="0">
                    <a:latin typeface="Helvetica Neue"/>
                    <a:cs typeface="Helvetica Neue"/>
                  </a:endParaRPr>
                </a:p>
              </p:txBody>
            </p:sp>
            <p:sp>
              <p:nvSpPr>
                <p:cNvPr id="49" name="TextBox 150"/>
                <p:cNvSpPr txBox="1"/>
                <p:nvPr/>
              </p:nvSpPr>
              <p:spPr>
                <a:xfrm>
                  <a:off x="10601805" y="2514705"/>
                  <a:ext cx="415498" cy="307777"/>
                </a:xfrm>
                <a:prstGeom prst="rect">
                  <a:avLst/>
                </a:prstGeom>
                <a:noFill/>
                <a:ln w="19050">
                  <a:noFill/>
                </a:ln>
              </p:spPr>
              <p:txBody>
                <a:bodyPr wrap="none" rtlCol="0">
                  <a:spAutoFit/>
                </a:bodyPr>
                <a:lstStyle/>
                <a:p>
                  <a:r>
                    <a:rPr lang="en-US" sz="1400" b="1" dirty="0" smtClean="0">
                      <a:latin typeface="Helvetica Neue"/>
                      <a:cs typeface="Helvetica Neue"/>
                    </a:rPr>
                    <a:t>VS</a:t>
                  </a:r>
                  <a:endParaRPr lang="en-US" sz="1400" b="1" dirty="0">
                    <a:latin typeface="Helvetica Neue"/>
                    <a:cs typeface="Helvetica Neue"/>
                  </a:endParaRPr>
                </a:p>
              </p:txBody>
            </p:sp>
            <p:cxnSp>
              <p:nvCxnSpPr>
                <p:cNvPr id="50" name="直接连接符 54"/>
                <p:cNvCxnSpPr/>
                <p:nvPr/>
              </p:nvCxnSpPr>
              <p:spPr>
                <a:xfrm>
                  <a:off x="8366564" y="3243519"/>
                  <a:ext cx="2581182" cy="0"/>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6"/>
                <p:cNvCxnSpPr/>
                <p:nvPr/>
              </p:nvCxnSpPr>
              <p:spPr>
                <a:xfrm>
                  <a:off x="8379157" y="3858498"/>
                  <a:ext cx="2581182" cy="0"/>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pic>
            <p:nvPicPr>
              <p:cNvPr id="55" name="Picture 54" descr="pacemaker_ima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1100" y="1026213"/>
                <a:ext cx="4441536" cy="4042241"/>
              </a:xfrm>
              <a:prstGeom prst="rect">
                <a:avLst/>
              </a:prstGeom>
            </p:spPr>
          </p:pic>
          <p:grpSp>
            <p:nvGrpSpPr>
              <p:cNvPr id="77" name="Group 76"/>
              <p:cNvGrpSpPr/>
              <p:nvPr/>
            </p:nvGrpSpPr>
            <p:grpSpPr>
              <a:xfrm>
                <a:off x="1315346" y="4476937"/>
                <a:ext cx="3129850" cy="407023"/>
                <a:chOff x="452588" y="4234482"/>
                <a:chExt cx="3129850" cy="407023"/>
              </a:xfrm>
            </p:grpSpPr>
            <p:sp>
              <p:nvSpPr>
                <p:cNvPr id="57" name="TextBox 56"/>
                <p:cNvSpPr txBox="1"/>
                <p:nvPr/>
              </p:nvSpPr>
              <p:spPr>
                <a:xfrm>
                  <a:off x="452588" y="4333728"/>
                  <a:ext cx="1790766" cy="307777"/>
                </a:xfrm>
                <a:prstGeom prst="rect">
                  <a:avLst/>
                </a:prstGeom>
                <a:noFill/>
              </p:spPr>
              <p:txBody>
                <a:bodyPr wrap="none" rtlCol="0">
                  <a:spAutoFit/>
                </a:bodyPr>
                <a:lstStyle/>
                <a:p>
                  <a:r>
                    <a:rPr lang="en-US" sz="1400" dirty="0" smtClean="0">
                      <a:latin typeface="Helvetica Neue"/>
                      <a:cs typeface="Helvetica Neue"/>
                    </a:rPr>
                    <a:t>Right Ventricle Lead</a:t>
                  </a:r>
                  <a:endParaRPr lang="en-US" sz="1400" dirty="0">
                    <a:latin typeface="Helvetica Neue"/>
                    <a:cs typeface="Helvetica Neue"/>
                  </a:endParaRPr>
                </a:p>
              </p:txBody>
            </p:sp>
            <p:cxnSp>
              <p:nvCxnSpPr>
                <p:cNvPr id="65" name="Elbow Connector 64"/>
                <p:cNvCxnSpPr>
                  <a:stCxn id="57" idx="3"/>
                  <a:endCxn id="72" idx="4"/>
                </p:cNvCxnSpPr>
                <p:nvPr/>
              </p:nvCxnSpPr>
              <p:spPr>
                <a:xfrm flipV="1">
                  <a:off x="2243354" y="4423655"/>
                  <a:ext cx="1250541" cy="63962"/>
                </a:xfrm>
                <a:prstGeom prst="bentConnector2">
                  <a:avLst/>
                </a:prstGeom>
                <a:ln w="38100" cmpd="sng">
                  <a:solidFill>
                    <a:srgbClr val="548235"/>
                  </a:solidFill>
                </a:ln>
              </p:spPr>
              <p:style>
                <a:lnRef idx="2">
                  <a:schemeClr val="accent1"/>
                </a:lnRef>
                <a:fillRef idx="0">
                  <a:schemeClr val="accent1"/>
                </a:fillRef>
                <a:effectRef idx="1">
                  <a:schemeClr val="accent1"/>
                </a:effectRef>
                <a:fontRef idx="minor">
                  <a:schemeClr val="tx1"/>
                </a:fontRef>
              </p:style>
            </p:cxnSp>
            <p:sp>
              <p:nvSpPr>
                <p:cNvPr id="72" name="Oval 71"/>
                <p:cNvSpPr/>
                <p:nvPr/>
              </p:nvSpPr>
              <p:spPr>
                <a:xfrm>
                  <a:off x="3405352" y="4234482"/>
                  <a:ext cx="177086" cy="189173"/>
                </a:xfrm>
                <a:prstGeom prst="ellipse">
                  <a:avLst/>
                </a:prstGeom>
                <a:noFill/>
                <a:ln w="38100" cmpd="sng">
                  <a:solidFill>
                    <a:srgbClr val="5482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278818" y="3648272"/>
                <a:ext cx="2359139" cy="863136"/>
                <a:chOff x="452588" y="4271529"/>
                <a:chExt cx="2359139" cy="863136"/>
              </a:xfrm>
            </p:grpSpPr>
            <p:sp>
              <p:nvSpPr>
                <p:cNvPr id="79" name="TextBox 78"/>
                <p:cNvSpPr txBox="1"/>
                <p:nvPr/>
              </p:nvSpPr>
              <p:spPr>
                <a:xfrm>
                  <a:off x="452588" y="4826888"/>
                  <a:ext cx="1631348" cy="307777"/>
                </a:xfrm>
                <a:prstGeom prst="rect">
                  <a:avLst/>
                </a:prstGeom>
                <a:noFill/>
              </p:spPr>
              <p:txBody>
                <a:bodyPr wrap="none" rtlCol="0">
                  <a:spAutoFit/>
                </a:bodyPr>
                <a:lstStyle/>
                <a:p>
                  <a:r>
                    <a:rPr lang="en-US" sz="1400" dirty="0" smtClean="0">
                      <a:latin typeface="Helvetica Neue"/>
                      <a:cs typeface="Helvetica Neue"/>
                    </a:rPr>
                    <a:t>Right Atrium Lead</a:t>
                  </a:r>
                  <a:endParaRPr lang="en-US" sz="1400" dirty="0">
                    <a:latin typeface="Helvetica Neue"/>
                    <a:cs typeface="Helvetica Neue"/>
                  </a:endParaRPr>
                </a:p>
              </p:txBody>
            </p:sp>
            <p:cxnSp>
              <p:nvCxnSpPr>
                <p:cNvPr id="80" name="Elbow Connector 79"/>
                <p:cNvCxnSpPr>
                  <a:stCxn id="79" idx="3"/>
                </p:cNvCxnSpPr>
                <p:nvPr/>
              </p:nvCxnSpPr>
              <p:spPr>
                <a:xfrm flipV="1">
                  <a:off x="2083936" y="4445976"/>
                  <a:ext cx="641099" cy="534801"/>
                </a:xfrm>
                <a:prstGeom prst="bentConnector3">
                  <a:avLst>
                    <a:gd name="adj1" fmla="val 101931"/>
                  </a:avLst>
                </a:prstGeom>
                <a:ln w="3810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2638342" y="4271529"/>
                  <a:ext cx="173385" cy="174447"/>
                </a:xfrm>
                <a:prstGeom prst="ellipse">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nvGrpSpPr>
              <p:cNvPr id="83" name="Group 82"/>
              <p:cNvGrpSpPr/>
              <p:nvPr/>
            </p:nvGrpSpPr>
            <p:grpSpPr>
              <a:xfrm>
                <a:off x="5029522" y="1296319"/>
                <a:ext cx="1788670" cy="1968742"/>
                <a:chOff x="3342643" y="2496897"/>
                <a:chExt cx="1788670" cy="1968742"/>
              </a:xfrm>
            </p:grpSpPr>
            <p:sp>
              <p:nvSpPr>
                <p:cNvPr id="84" name="TextBox 83"/>
                <p:cNvSpPr txBox="1"/>
                <p:nvPr/>
              </p:nvSpPr>
              <p:spPr>
                <a:xfrm>
                  <a:off x="3548829" y="2496897"/>
                  <a:ext cx="1582484" cy="523220"/>
                </a:xfrm>
                <a:prstGeom prst="rect">
                  <a:avLst/>
                </a:prstGeom>
                <a:noFill/>
              </p:spPr>
              <p:txBody>
                <a:bodyPr wrap="none" rtlCol="0">
                  <a:spAutoFit/>
                </a:bodyPr>
                <a:lstStyle/>
                <a:p>
                  <a:r>
                    <a:rPr lang="en-US" sz="1400" dirty="0" smtClean="0">
                      <a:latin typeface="Helvetica Neue"/>
                      <a:cs typeface="Helvetica Neue"/>
                    </a:rPr>
                    <a:t>Pacemaker Pulse</a:t>
                  </a:r>
                </a:p>
                <a:p>
                  <a:r>
                    <a:rPr lang="en-US" sz="1400" dirty="0" smtClean="0">
                      <a:latin typeface="Helvetica Neue"/>
                      <a:cs typeface="Helvetica Neue"/>
                    </a:rPr>
                    <a:t>Generator</a:t>
                  </a:r>
                </a:p>
              </p:txBody>
            </p:sp>
            <p:cxnSp>
              <p:nvCxnSpPr>
                <p:cNvPr id="85" name="Elbow Connector 84"/>
                <p:cNvCxnSpPr>
                  <a:stCxn id="84" idx="1"/>
                  <a:endCxn id="86" idx="0"/>
                </p:cNvCxnSpPr>
                <p:nvPr/>
              </p:nvCxnSpPr>
              <p:spPr>
                <a:xfrm rot="10800000" flipV="1">
                  <a:off x="3405073" y="2758506"/>
                  <a:ext cx="143756" cy="1582273"/>
                </a:xfrm>
                <a:prstGeom prst="bentConnector2">
                  <a:avLst/>
                </a:prstGeom>
                <a:ln w="38100" cmpd="sng">
                  <a:solidFill>
                    <a:srgbClr val="44546A"/>
                  </a:solidFill>
                </a:ln>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3342643" y="4340780"/>
                  <a:ext cx="124859" cy="124859"/>
                </a:xfrm>
                <a:prstGeom prst="ellipse">
                  <a:avLst/>
                </a:prstGeom>
                <a:noFill/>
                <a:ln w="38100" cmpd="sng">
                  <a:solidFill>
                    <a:srgbClr val="44546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9" name="TextBox 68"/>
              <p:cNvSpPr txBox="1"/>
              <p:nvPr/>
            </p:nvSpPr>
            <p:spPr>
              <a:xfrm>
                <a:off x="4871489" y="4306714"/>
                <a:ext cx="1184940" cy="307777"/>
              </a:xfrm>
              <a:prstGeom prst="rect">
                <a:avLst/>
              </a:prstGeom>
              <a:noFill/>
            </p:spPr>
            <p:txBody>
              <a:bodyPr wrap="none" rtlCol="0">
                <a:spAutoFit/>
              </a:bodyPr>
              <a:lstStyle/>
              <a:p>
                <a:r>
                  <a:rPr lang="en-US" sz="1400" dirty="0" smtClean="0">
                    <a:latin typeface="Helvetica Neue"/>
                    <a:cs typeface="Helvetica Neue"/>
                  </a:rPr>
                  <a:t>Right Atrium</a:t>
                </a:r>
                <a:endParaRPr lang="en-US" sz="1400" dirty="0">
                  <a:latin typeface="Helvetica Neue"/>
                  <a:cs typeface="Helvetica Neue"/>
                </a:endParaRPr>
              </a:p>
            </p:txBody>
          </p:sp>
          <p:cxnSp>
            <p:nvCxnSpPr>
              <p:cNvPr id="58" name="Straight Connector 57"/>
              <p:cNvCxnSpPr>
                <a:stCxn id="69" idx="1"/>
              </p:cNvCxnSpPr>
              <p:nvPr/>
            </p:nvCxnSpPr>
            <p:spPr>
              <a:xfrm flipH="1" flipV="1">
                <a:off x="3637563" y="4105553"/>
                <a:ext cx="1233926" cy="355050"/>
              </a:xfrm>
              <a:prstGeom prst="line">
                <a:avLst/>
              </a:prstGeom>
              <a:ln w="28575" cmpd="sng">
                <a:solidFill>
                  <a:srgbClr val="5B9BD5"/>
                </a:solidFill>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4863590" y="3682388"/>
                <a:ext cx="1069524" cy="307777"/>
              </a:xfrm>
              <a:prstGeom prst="rect">
                <a:avLst/>
              </a:prstGeom>
              <a:noFill/>
            </p:spPr>
            <p:txBody>
              <a:bodyPr wrap="none" rtlCol="0">
                <a:spAutoFit/>
              </a:bodyPr>
              <a:lstStyle/>
              <a:p>
                <a:r>
                  <a:rPr lang="en-US" sz="1400" dirty="0" smtClean="0">
                    <a:latin typeface="Helvetica Neue"/>
                    <a:cs typeface="Helvetica Neue"/>
                  </a:rPr>
                  <a:t>Left Atrium</a:t>
                </a:r>
                <a:endParaRPr lang="en-US" sz="1400" dirty="0">
                  <a:latin typeface="Helvetica Neue"/>
                  <a:cs typeface="Helvetica Neue"/>
                </a:endParaRPr>
              </a:p>
            </p:txBody>
          </p:sp>
          <p:cxnSp>
            <p:nvCxnSpPr>
              <p:cNvPr id="74" name="Straight Connector 73"/>
              <p:cNvCxnSpPr>
                <a:endCxn id="73" idx="1"/>
              </p:cNvCxnSpPr>
              <p:nvPr/>
            </p:nvCxnSpPr>
            <p:spPr>
              <a:xfrm>
                <a:off x="4167784" y="3649381"/>
                <a:ext cx="695806" cy="186896"/>
              </a:xfrm>
              <a:prstGeom prst="line">
                <a:avLst/>
              </a:prstGeom>
              <a:ln w="28575" cmpd="sng">
                <a:solidFill>
                  <a:srgbClr val="5B9BD5"/>
                </a:solidFill>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868018" y="3970407"/>
                <a:ext cx="1236236" cy="307777"/>
              </a:xfrm>
              <a:prstGeom prst="rect">
                <a:avLst/>
              </a:prstGeom>
              <a:noFill/>
            </p:spPr>
            <p:txBody>
              <a:bodyPr wrap="none" rtlCol="0">
                <a:spAutoFit/>
              </a:bodyPr>
              <a:lstStyle/>
              <a:p>
                <a:r>
                  <a:rPr lang="en-US" sz="1400" dirty="0" smtClean="0">
                    <a:latin typeface="Helvetica Neue"/>
                    <a:cs typeface="Helvetica Neue"/>
                  </a:rPr>
                  <a:t>Left Ventricle</a:t>
                </a:r>
                <a:endParaRPr lang="en-US" sz="1400" dirty="0">
                  <a:latin typeface="Helvetica Neue"/>
                  <a:cs typeface="Helvetica Neue"/>
                </a:endParaRPr>
              </a:p>
            </p:txBody>
          </p:sp>
          <p:cxnSp>
            <p:nvCxnSpPr>
              <p:cNvPr id="82" name="Straight Connector 81"/>
              <p:cNvCxnSpPr>
                <a:endCxn id="76" idx="1"/>
              </p:cNvCxnSpPr>
              <p:nvPr/>
            </p:nvCxnSpPr>
            <p:spPr>
              <a:xfrm>
                <a:off x="4315752" y="4006921"/>
                <a:ext cx="552266" cy="117375"/>
              </a:xfrm>
              <a:prstGeom prst="line">
                <a:avLst/>
              </a:prstGeom>
              <a:ln w="28575" cmpd="sng">
                <a:solidFill>
                  <a:srgbClr val="5B9BD5"/>
                </a:solidFill>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838924" y="4607062"/>
                <a:ext cx="1351652" cy="307777"/>
              </a:xfrm>
              <a:prstGeom prst="rect">
                <a:avLst/>
              </a:prstGeom>
              <a:noFill/>
            </p:spPr>
            <p:txBody>
              <a:bodyPr wrap="none" rtlCol="0">
                <a:spAutoFit/>
              </a:bodyPr>
              <a:lstStyle/>
              <a:p>
                <a:r>
                  <a:rPr lang="en-US" sz="1400" dirty="0" smtClean="0">
                    <a:latin typeface="Helvetica Neue"/>
                    <a:cs typeface="Helvetica Neue"/>
                  </a:rPr>
                  <a:t>Right Ventricle</a:t>
                </a:r>
                <a:endParaRPr lang="en-US" sz="1400" dirty="0">
                  <a:latin typeface="Helvetica Neue"/>
                  <a:cs typeface="Helvetica Neue"/>
                </a:endParaRPr>
              </a:p>
            </p:txBody>
          </p:sp>
          <p:cxnSp>
            <p:nvCxnSpPr>
              <p:cNvPr id="88" name="Straight Connector 87"/>
              <p:cNvCxnSpPr>
                <a:stCxn id="87" idx="1"/>
              </p:cNvCxnSpPr>
              <p:nvPr/>
            </p:nvCxnSpPr>
            <p:spPr>
              <a:xfrm flipH="1" flipV="1">
                <a:off x="3995153" y="4549397"/>
                <a:ext cx="843771" cy="211554"/>
              </a:xfrm>
              <a:prstGeom prst="line">
                <a:avLst/>
              </a:prstGeom>
              <a:ln w="28575" cmpd="sng">
                <a:solidFill>
                  <a:srgbClr val="5B9BD5"/>
                </a:solidFill>
              </a:ln>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a:off x="4069138" y="1738387"/>
              <a:ext cx="829732" cy="357541"/>
              <a:chOff x="7780685" y="727410"/>
              <a:chExt cx="829732" cy="357541"/>
            </a:xfrm>
          </p:grpSpPr>
          <p:cxnSp>
            <p:nvCxnSpPr>
              <p:cNvPr id="104" name="Straight Arrow Connector 103"/>
              <p:cNvCxnSpPr/>
              <p:nvPr/>
            </p:nvCxnSpPr>
            <p:spPr>
              <a:xfrm>
                <a:off x="7977976" y="1084951"/>
                <a:ext cx="456237" cy="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7780685" y="727410"/>
                <a:ext cx="829732" cy="307777"/>
              </a:xfrm>
              <a:prstGeom prst="rect">
                <a:avLst/>
              </a:prstGeom>
              <a:noFill/>
            </p:spPr>
            <p:txBody>
              <a:bodyPr wrap="none" rtlCol="0">
                <a:spAutoFit/>
              </a:bodyPr>
              <a:lstStyle/>
              <a:p>
                <a:r>
                  <a:rPr lang="en-US" sz="1400" dirty="0" smtClean="0">
                    <a:latin typeface="Helvetica Neue"/>
                    <a:cs typeface="Helvetica Neue"/>
                  </a:rPr>
                  <a:t>Sensing</a:t>
                </a:r>
                <a:endParaRPr lang="en-US" sz="1400" dirty="0">
                  <a:latin typeface="Helvetica Neue"/>
                  <a:cs typeface="Helvetica Neue"/>
                </a:endParaRPr>
              </a:p>
            </p:txBody>
          </p:sp>
        </p:grpSp>
        <p:grpSp>
          <p:nvGrpSpPr>
            <p:cNvPr id="111" name="Group 110"/>
            <p:cNvGrpSpPr/>
            <p:nvPr/>
          </p:nvGrpSpPr>
          <p:grpSpPr>
            <a:xfrm>
              <a:off x="4147555" y="2531895"/>
              <a:ext cx="736551" cy="320106"/>
              <a:chOff x="7624818" y="633231"/>
              <a:chExt cx="736551" cy="320106"/>
            </a:xfrm>
          </p:grpSpPr>
          <p:cxnSp>
            <p:nvCxnSpPr>
              <p:cNvPr id="109" name="Straight Arrow Connector 108"/>
              <p:cNvCxnSpPr/>
              <p:nvPr/>
            </p:nvCxnSpPr>
            <p:spPr>
              <a:xfrm flipH="1">
                <a:off x="7735792" y="633231"/>
                <a:ext cx="456237" cy="0"/>
              </a:xfrm>
              <a:prstGeom prst="straightConnector1">
                <a:avLst/>
              </a:prstGeom>
              <a:ln w="28575" cmpd="sng">
                <a:solidFill>
                  <a:srgbClr val="70AD47"/>
                </a:solidFill>
                <a:tailEnd type="arrow"/>
              </a:ln>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7624818" y="645560"/>
                <a:ext cx="736551" cy="307777"/>
              </a:xfrm>
              <a:prstGeom prst="rect">
                <a:avLst/>
              </a:prstGeom>
              <a:noFill/>
            </p:spPr>
            <p:txBody>
              <a:bodyPr wrap="none" rtlCol="0">
                <a:spAutoFit/>
              </a:bodyPr>
              <a:lstStyle/>
              <a:p>
                <a:r>
                  <a:rPr lang="en-US" sz="1400" dirty="0" smtClean="0">
                    <a:solidFill>
                      <a:schemeClr val="accent6"/>
                    </a:solidFill>
                    <a:latin typeface="Helvetica Neue"/>
                    <a:cs typeface="Helvetica Neue"/>
                  </a:rPr>
                  <a:t>Pacing</a:t>
                </a:r>
                <a:endParaRPr lang="en-US" sz="1400" dirty="0">
                  <a:solidFill>
                    <a:schemeClr val="accent6"/>
                  </a:solidFill>
                  <a:latin typeface="Helvetica Neue"/>
                  <a:cs typeface="Helvetica Neue"/>
                </a:endParaRPr>
              </a:p>
            </p:txBody>
          </p:sp>
        </p:grpSp>
      </p:grpSp>
    </p:spTree>
    <p:extLst>
      <p:ext uri="{BB962C8B-B14F-4D97-AF65-F5344CB8AC3E}">
        <p14:creationId xmlns:p14="http://schemas.microsoft.com/office/powerpoint/2010/main" val="129933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06839" y="365904"/>
            <a:ext cx="8029274" cy="5977382"/>
            <a:chOff x="1706839" y="365904"/>
            <a:chExt cx="8029274" cy="5977382"/>
          </a:xfrm>
        </p:grpSpPr>
        <p:pic>
          <p:nvPicPr>
            <p:cNvPr id="4" name="Picture 3"/>
            <p:cNvPicPr>
              <a:picLocks noChangeAspect="1"/>
            </p:cNvPicPr>
            <p:nvPr/>
          </p:nvPicPr>
          <p:blipFill>
            <a:blip r:embed="rId2"/>
            <a:stretch>
              <a:fillRect/>
            </a:stretch>
          </p:blipFill>
          <p:spPr>
            <a:xfrm>
              <a:off x="7240360" y="3580552"/>
              <a:ext cx="2441803" cy="2363035"/>
            </a:xfrm>
            <a:prstGeom prst="rect">
              <a:avLst/>
            </a:prstGeom>
          </p:spPr>
        </p:pic>
        <p:pic>
          <p:nvPicPr>
            <p:cNvPr id="5" name="Picture 4"/>
            <p:cNvPicPr>
              <a:picLocks noChangeAspect="1"/>
            </p:cNvPicPr>
            <p:nvPr/>
          </p:nvPicPr>
          <p:blipFill>
            <a:blip r:embed="rId3"/>
            <a:stretch>
              <a:fillRect/>
            </a:stretch>
          </p:blipFill>
          <p:spPr>
            <a:xfrm>
              <a:off x="3796691" y="1430727"/>
              <a:ext cx="3175000" cy="3771900"/>
            </a:xfrm>
            <a:prstGeom prst="rect">
              <a:avLst/>
            </a:prstGeom>
          </p:spPr>
        </p:pic>
        <p:pic>
          <p:nvPicPr>
            <p:cNvPr id="6"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7733" y="587165"/>
              <a:ext cx="1997766" cy="2372347"/>
            </a:xfrm>
            <a:prstGeom prst="rect">
              <a:avLst/>
            </a:prstGeom>
          </p:spPr>
        </p:pic>
        <p:pic>
          <p:nvPicPr>
            <p:cNvPr id="7" name="Picture 5" descr="http://www.math.nyu.edu/~mcqueen/Public/second_order/Figure2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566" t="4600" r="15891" b="8185"/>
            <a:stretch/>
          </p:blipFill>
          <p:spPr bwMode="auto">
            <a:xfrm>
              <a:off x="1801634" y="3293708"/>
              <a:ext cx="1698172" cy="26312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www.hhmi.org/sites/default/files/Biointeractive/IOTW/iow-heartbeat-onpg.jpg"/>
            <p:cNvPicPr>
              <a:picLocks noChangeAspect="1" noChangeArrowheads="1"/>
            </p:cNvPicPr>
            <p:nvPr/>
          </p:nvPicPr>
          <p:blipFill rotWithShape="1">
            <a:blip r:embed="rId6">
              <a:extLst>
                <a:ext uri="{28A0092B-C50C-407E-A947-70E740481C1C}">
                  <a14:useLocalDpi xmlns:a14="http://schemas.microsoft.com/office/drawing/2010/main" val="0"/>
                </a:ext>
              </a:extLst>
            </a:blip>
            <a:srcRect l="26173" r="32347"/>
            <a:stretch/>
          </p:blipFill>
          <p:spPr bwMode="auto">
            <a:xfrm>
              <a:off x="1854790" y="365904"/>
              <a:ext cx="1678991" cy="259309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10"/>
            <p:cNvSpPr txBox="1"/>
            <p:nvPr/>
          </p:nvSpPr>
          <p:spPr>
            <a:xfrm>
              <a:off x="1754657" y="2862138"/>
              <a:ext cx="1738389" cy="369332"/>
            </a:xfrm>
            <a:prstGeom prst="rect">
              <a:avLst/>
            </a:prstGeom>
            <a:noFill/>
          </p:spPr>
          <p:txBody>
            <a:bodyPr wrap="none" rtlCol="0">
              <a:spAutoFit/>
            </a:bodyPr>
            <a:lstStyle/>
            <a:p>
              <a:r>
                <a:rPr lang="en-US" b="1" dirty="0" smtClean="0"/>
                <a:t>Anatomy Model</a:t>
              </a:r>
              <a:endParaRPr lang="en-US" b="1" dirty="0"/>
            </a:p>
          </p:txBody>
        </p:sp>
        <p:sp>
          <p:nvSpPr>
            <p:cNvPr id="10" name="文本框 14"/>
            <p:cNvSpPr txBox="1"/>
            <p:nvPr/>
          </p:nvSpPr>
          <p:spPr>
            <a:xfrm>
              <a:off x="1706839" y="5973954"/>
              <a:ext cx="1923668" cy="369332"/>
            </a:xfrm>
            <a:prstGeom prst="rect">
              <a:avLst/>
            </a:prstGeom>
            <a:noFill/>
          </p:spPr>
          <p:txBody>
            <a:bodyPr wrap="none" rtlCol="0">
              <a:spAutoFit/>
            </a:bodyPr>
            <a:lstStyle/>
            <a:p>
              <a:r>
                <a:rPr lang="en-US" b="1" dirty="0" smtClean="0"/>
                <a:t>Blood Flow Model</a:t>
              </a:r>
              <a:endParaRPr lang="en-US" b="1" dirty="0"/>
            </a:p>
          </p:txBody>
        </p:sp>
        <p:sp>
          <p:nvSpPr>
            <p:cNvPr id="12" name="右箭头 16"/>
            <p:cNvSpPr/>
            <p:nvPr/>
          </p:nvSpPr>
          <p:spPr>
            <a:xfrm rot="8296692">
              <a:off x="3501258" y="4006613"/>
              <a:ext cx="848915"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文本框 21"/>
            <p:cNvSpPr txBox="1"/>
            <p:nvPr/>
          </p:nvSpPr>
          <p:spPr>
            <a:xfrm>
              <a:off x="7196956" y="2895611"/>
              <a:ext cx="2539157" cy="369332"/>
            </a:xfrm>
            <a:prstGeom prst="rect">
              <a:avLst/>
            </a:prstGeom>
            <a:noFill/>
          </p:spPr>
          <p:txBody>
            <a:bodyPr wrap="none" rtlCol="0">
              <a:spAutoFit/>
            </a:bodyPr>
            <a:lstStyle/>
            <a:p>
              <a:r>
                <a:rPr lang="en-US" altLang="zh-CN" b="1" dirty="0" smtClean="0"/>
                <a:t>Electrophysiology</a:t>
              </a:r>
              <a:r>
                <a:rPr lang="zh-CN" altLang="en-US" b="1" dirty="0" smtClean="0"/>
                <a:t> </a:t>
              </a:r>
              <a:r>
                <a:rPr lang="en-US" b="1" dirty="0" smtClean="0"/>
                <a:t>Model</a:t>
              </a:r>
              <a:endParaRPr lang="en-US" b="1" dirty="0"/>
            </a:p>
          </p:txBody>
        </p:sp>
        <p:sp>
          <p:nvSpPr>
            <p:cNvPr id="16" name="文本框 21"/>
            <p:cNvSpPr txBox="1"/>
            <p:nvPr/>
          </p:nvSpPr>
          <p:spPr>
            <a:xfrm>
              <a:off x="7011218" y="5789288"/>
              <a:ext cx="2671822" cy="369332"/>
            </a:xfrm>
            <a:prstGeom prst="rect">
              <a:avLst/>
            </a:prstGeom>
            <a:noFill/>
          </p:spPr>
          <p:txBody>
            <a:bodyPr wrap="none" rtlCol="0">
              <a:spAutoFit/>
            </a:bodyPr>
            <a:lstStyle/>
            <a:p>
              <a:r>
                <a:rPr lang="en-US" altLang="zh-CN" b="1" smtClean="0"/>
                <a:t>Electro-mechanical</a:t>
              </a:r>
              <a:r>
                <a:rPr lang="zh-CN" altLang="en-US" b="1" dirty="0" smtClean="0"/>
                <a:t> </a:t>
              </a:r>
              <a:r>
                <a:rPr lang="en-US" b="1" dirty="0" smtClean="0"/>
                <a:t>Model</a:t>
              </a:r>
              <a:endParaRPr lang="en-US" b="1" dirty="0"/>
            </a:p>
          </p:txBody>
        </p:sp>
        <p:sp>
          <p:nvSpPr>
            <p:cNvPr id="17" name="右箭头 16"/>
            <p:cNvSpPr/>
            <p:nvPr/>
          </p:nvSpPr>
          <p:spPr>
            <a:xfrm rot="12696995">
              <a:off x="3513736" y="2404828"/>
              <a:ext cx="848915"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8" name="右箭头 16"/>
            <p:cNvSpPr/>
            <p:nvPr/>
          </p:nvSpPr>
          <p:spPr>
            <a:xfrm rot="19176652">
              <a:off x="6452087" y="2437114"/>
              <a:ext cx="848915"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9" name="右箭头 16"/>
            <p:cNvSpPr/>
            <p:nvPr/>
          </p:nvSpPr>
          <p:spPr>
            <a:xfrm rot="1779731">
              <a:off x="6538191" y="4115965"/>
              <a:ext cx="848915"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Tree>
    <p:extLst>
      <p:ext uri="{BB962C8B-B14F-4D97-AF65-F5344CB8AC3E}">
        <p14:creationId xmlns:p14="http://schemas.microsoft.com/office/powerpoint/2010/main" val="399924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754657" y="554103"/>
            <a:ext cx="7981456" cy="5617791"/>
            <a:chOff x="1754657" y="554103"/>
            <a:chExt cx="7981456" cy="5617791"/>
          </a:xfrm>
        </p:grpSpPr>
        <p:grpSp>
          <p:nvGrpSpPr>
            <p:cNvPr id="2" name="Group 1"/>
            <p:cNvGrpSpPr/>
            <p:nvPr/>
          </p:nvGrpSpPr>
          <p:grpSpPr>
            <a:xfrm>
              <a:off x="1754657" y="587165"/>
              <a:ext cx="7981456" cy="5584729"/>
              <a:chOff x="1754657" y="587165"/>
              <a:chExt cx="7981456" cy="5584729"/>
            </a:xfrm>
          </p:grpSpPr>
          <p:pic>
            <p:nvPicPr>
              <p:cNvPr id="3" name="Picture 2"/>
              <p:cNvPicPr>
                <a:picLocks noChangeAspect="1"/>
              </p:cNvPicPr>
              <p:nvPr/>
            </p:nvPicPr>
            <p:blipFill>
              <a:blip r:embed="rId2"/>
              <a:stretch>
                <a:fillRect/>
              </a:stretch>
            </p:blipFill>
            <p:spPr>
              <a:xfrm>
                <a:off x="7240360" y="3580552"/>
                <a:ext cx="2441803" cy="2363035"/>
              </a:xfrm>
              <a:prstGeom prst="rect">
                <a:avLst/>
              </a:prstGeom>
            </p:spPr>
          </p:pic>
          <p:pic>
            <p:nvPicPr>
              <p:cNvPr id="4" name="Picture 3"/>
              <p:cNvPicPr>
                <a:picLocks noChangeAspect="1"/>
              </p:cNvPicPr>
              <p:nvPr/>
            </p:nvPicPr>
            <p:blipFill>
              <a:blip r:embed="rId3"/>
              <a:stretch>
                <a:fillRect/>
              </a:stretch>
            </p:blipFill>
            <p:spPr>
              <a:xfrm>
                <a:off x="3796691" y="1430727"/>
                <a:ext cx="3175000" cy="3771900"/>
              </a:xfrm>
              <a:prstGeom prst="rect">
                <a:avLst/>
              </a:prstGeom>
            </p:spPr>
          </p:pic>
          <p:pic>
            <p:nvPicPr>
              <p:cNvPr id="5"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7733" y="587165"/>
                <a:ext cx="1997766" cy="2372347"/>
              </a:xfrm>
              <a:prstGeom prst="rect">
                <a:avLst/>
              </a:prstGeom>
            </p:spPr>
          </p:pic>
          <p:pic>
            <p:nvPicPr>
              <p:cNvPr id="6" name="Picture 5" descr="http://www.hhmi.org/sites/default/files/Biointeractive/IOTW/iow-heartbeat-onpg.jpg"/>
              <p:cNvPicPr>
                <a:picLocks noChangeAspect="1" noChangeArrowheads="1"/>
              </p:cNvPicPr>
              <p:nvPr/>
            </p:nvPicPr>
            <p:blipFill rotWithShape="1">
              <a:blip r:embed="rId5">
                <a:extLst>
                  <a:ext uri="{28A0092B-C50C-407E-A947-70E740481C1C}">
                    <a14:useLocalDpi xmlns:a14="http://schemas.microsoft.com/office/drawing/2010/main" val="0"/>
                  </a:ext>
                </a:extLst>
              </a:blip>
              <a:srcRect l="26173" r="32347"/>
              <a:stretch/>
            </p:blipFill>
            <p:spPr bwMode="auto">
              <a:xfrm>
                <a:off x="1854790" y="3306328"/>
                <a:ext cx="1678991" cy="259309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10"/>
              <p:cNvSpPr txBox="1"/>
              <p:nvPr/>
            </p:nvSpPr>
            <p:spPr>
              <a:xfrm>
                <a:off x="1754657" y="5802562"/>
                <a:ext cx="1942263" cy="369332"/>
              </a:xfrm>
              <a:prstGeom prst="rect">
                <a:avLst/>
              </a:prstGeom>
              <a:noFill/>
            </p:spPr>
            <p:txBody>
              <a:bodyPr wrap="none" rtlCol="0">
                <a:spAutoFit/>
              </a:bodyPr>
              <a:lstStyle/>
              <a:p>
                <a:r>
                  <a:rPr lang="en-US" b="1" dirty="0" smtClean="0"/>
                  <a:t>Anatomical Model</a:t>
                </a:r>
                <a:endParaRPr lang="en-US" b="1" dirty="0"/>
              </a:p>
            </p:txBody>
          </p:sp>
          <p:sp>
            <p:nvSpPr>
              <p:cNvPr id="8" name="右箭头 16"/>
              <p:cNvSpPr/>
              <p:nvPr/>
            </p:nvSpPr>
            <p:spPr>
              <a:xfrm rot="8296692">
                <a:off x="3501258" y="4006613"/>
                <a:ext cx="848915"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文本框 21"/>
              <p:cNvSpPr txBox="1"/>
              <p:nvPr/>
            </p:nvSpPr>
            <p:spPr>
              <a:xfrm>
                <a:off x="7196956" y="2895611"/>
                <a:ext cx="2539157" cy="369332"/>
              </a:xfrm>
              <a:prstGeom prst="rect">
                <a:avLst/>
              </a:prstGeom>
              <a:noFill/>
            </p:spPr>
            <p:txBody>
              <a:bodyPr wrap="none" rtlCol="0">
                <a:spAutoFit/>
              </a:bodyPr>
              <a:lstStyle/>
              <a:p>
                <a:r>
                  <a:rPr lang="en-US" altLang="zh-CN" b="1" dirty="0" smtClean="0"/>
                  <a:t>Electrophysiology</a:t>
                </a:r>
                <a:r>
                  <a:rPr lang="zh-CN" altLang="en-US" b="1" dirty="0" smtClean="0"/>
                  <a:t> </a:t>
                </a:r>
                <a:r>
                  <a:rPr lang="en-US" b="1" dirty="0" smtClean="0"/>
                  <a:t>Model</a:t>
                </a:r>
                <a:endParaRPr lang="en-US" b="1" dirty="0"/>
              </a:p>
            </p:txBody>
          </p:sp>
          <p:sp>
            <p:nvSpPr>
              <p:cNvPr id="10" name="文本框 21"/>
              <p:cNvSpPr txBox="1"/>
              <p:nvPr/>
            </p:nvSpPr>
            <p:spPr>
              <a:xfrm>
                <a:off x="7011218" y="5789288"/>
                <a:ext cx="2671822" cy="369332"/>
              </a:xfrm>
              <a:prstGeom prst="rect">
                <a:avLst/>
              </a:prstGeom>
              <a:noFill/>
            </p:spPr>
            <p:txBody>
              <a:bodyPr wrap="none" rtlCol="0">
                <a:spAutoFit/>
              </a:bodyPr>
              <a:lstStyle/>
              <a:p>
                <a:r>
                  <a:rPr lang="en-US" altLang="zh-CN" b="1" smtClean="0"/>
                  <a:t>Electro-mechanical</a:t>
                </a:r>
                <a:r>
                  <a:rPr lang="zh-CN" altLang="en-US" b="1" dirty="0" smtClean="0"/>
                  <a:t> </a:t>
                </a:r>
                <a:r>
                  <a:rPr lang="en-US" b="1" dirty="0" smtClean="0"/>
                  <a:t>Model</a:t>
                </a:r>
                <a:endParaRPr lang="en-US" b="1" dirty="0"/>
              </a:p>
            </p:txBody>
          </p:sp>
          <p:sp>
            <p:nvSpPr>
              <p:cNvPr id="11" name="右箭头 16"/>
              <p:cNvSpPr/>
              <p:nvPr/>
            </p:nvSpPr>
            <p:spPr>
              <a:xfrm rot="12696995">
                <a:off x="3513736" y="2404828"/>
                <a:ext cx="848915"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右箭头 16"/>
              <p:cNvSpPr/>
              <p:nvPr/>
            </p:nvSpPr>
            <p:spPr>
              <a:xfrm rot="19176652">
                <a:off x="6452087" y="2437114"/>
                <a:ext cx="848915"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右箭头 16"/>
              <p:cNvSpPr/>
              <p:nvPr/>
            </p:nvSpPr>
            <p:spPr>
              <a:xfrm rot="1779731">
                <a:off x="6538191" y="4115965"/>
                <a:ext cx="848915"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pic>
          <p:nvPicPr>
            <p:cNvPr id="14" name="Picture 2" descr="https://models.cellml.org/exposure/cfe1ed59d236f5e57c2ccd7a375a6268/fenton_1998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657" y="554103"/>
              <a:ext cx="2104848" cy="1219235"/>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0"/>
            <p:cNvSpPr txBox="1"/>
            <p:nvPr/>
          </p:nvSpPr>
          <p:spPr>
            <a:xfrm>
              <a:off x="1984432" y="1748454"/>
              <a:ext cx="1582484" cy="369332"/>
            </a:xfrm>
            <a:prstGeom prst="rect">
              <a:avLst/>
            </a:prstGeom>
            <a:noFill/>
          </p:spPr>
          <p:txBody>
            <a:bodyPr wrap="none" rtlCol="0">
              <a:spAutoFit/>
            </a:bodyPr>
            <a:lstStyle/>
            <a:p>
              <a:r>
                <a:rPr lang="en-US" b="1" dirty="0" smtClean="0"/>
                <a:t>Cellular Model</a:t>
              </a:r>
              <a:endParaRPr lang="en-US" b="1" dirty="0"/>
            </a:p>
          </p:txBody>
        </p:sp>
      </p:grpSp>
    </p:spTree>
    <p:extLst>
      <p:ext uri="{BB962C8B-B14F-4D97-AF65-F5344CB8AC3E}">
        <p14:creationId xmlns:p14="http://schemas.microsoft.com/office/powerpoint/2010/main" val="265913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0867" y="973667"/>
            <a:ext cx="2044149" cy="369332"/>
          </a:xfrm>
          <a:prstGeom prst="rect">
            <a:avLst/>
          </a:prstGeom>
          <a:noFill/>
        </p:spPr>
        <p:txBody>
          <a:bodyPr wrap="none" rtlCol="0">
            <a:spAutoFit/>
          </a:bodyPr>
          <a:lstStyle/>
          <a:p>
            <a:pPr marL="285750" indent="-285750">
              <a:buFont typeface="Arial"/>
              <a:buChar char="•"/>
            </a:pPr>
            <a:r>
              <a:rPr lang="en-US" dirty="0" smtClean="0"/>
              <a:t>Fig 3: Multi-scale</a:t>
            </a:r>
            <a:endParaRPr lang="en-US" dirty="0"/>
          </a:p>
        </p:txBody>
      </p:sp>
      <p:pic>
        <p:nvPicPr>
          <p:cNvPr id="3" name="Picture 2" descr="abs_tre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100" y="1079500"/>
            <a:ext cx="4991100" cy="4686300"/>
          </a:xfrm>
          <a:prstGeom prst="rect">
            <a:avLst/>
          </a:prstGeom>
        </p:spPr>
      </p:pic>
    </p:spTree>
    <p:extLst>
      <p:ext uri="{BB962C8B-B14F-4D97-AF65-F5344CB8AC3E}">
        <p14:creationId xmlns:p14="http://schemas.microsoft.com/office/powerpoint/2010/main" val="305608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34983" y="1626383"/>
            <a:ext cx="12057017" cy="4110030"/>
            <a:chOff x="134983" y="1626383"/>
            <a:chExt cx="12057017" cy="4110030"/>
          </a:xfrm>
        </p:grpSpPr>
        <p:grpSp>
          <p:nvGrpSpPr>
            <p:cNvPr id="35" name="Group 34"/>
            <p:cNvGrpSpPr/>
            <p:nvPr/>
          </p:nvGrpSpPr>
          <p:grpSpPr>
            <a:xfrm>
              <a:off x="8190345" y="1664072"/>
              <a:ext cx="3879273" cy="3201185"/>
              <a:chOff x="8190345" y="1664072"/>
              <a:chExt cx="3879273" cy="3201185"/>
            </a:xfrm>
          </p:grpSpPr>
          <p:sp>
            <p:nvSpPr>
              <p:cNvPr id="31" name="Rounded Rectangle 30"/>
              <p:cNvSpPr/>
              <p:nvPr/>
            </p:nvSpPr>
            <p:spPr>
              <a:xfrm>
                <a:off x="8190345" y="2105893"/>
                <a:ext cx="3879273" cy="2759364"/>
              </a:xfrm>
              <a:prstGeom prst="roundRect">
                <a:avLst/>
              </a:prstGeom>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8312728" y="2366818"/>
                <a:ext cx="3659909" cy="225136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9150664" y="1664072"/>
                <a:ext cx="1851936" cy="369332"/>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dirty="0" smtClean="0">
                    <a:solidFill>
                      <a:srgbClr val="000000"/>
                    </a:solidFill>
                    <a:latin typeface="Helvetica Neue"/>
                    <a:ea typeface="+mn-ea"/>
                    <a:cs typeface="Helvetica Neue"/>
                  </a:rPr>
                  <a:t>Platform </a:t>
                </a:r>
                <a:r>
                  <a:rPr lang="en-US" altLang="zh-CN" dirty="0" smtClean="0">
                    <a:solidFill>
                      <a:srgbClr val="000000"/>
                    </a:solidFill>
                    <a:latin typeface="Helvetica Neue"/>
                    <a:ea typeface="+mn-ea"/>
                    <a:cs typeface="Helvetica Neue"/>
                  </a:rPr>
                  <a:t>Testing</a:t>
                </a:r>
                <a:endParaRPr lang="en-US" dirty="0">
                  <a:solidFill>
                    <a:srgbClr val="000000"/>
                  </a:solidFill>
                  <a:latin typeface="Helvetica Neue"/>
                  <a:ea typeface="+mn-ea"/>
                  <a:cs typeface="Helvetica Neue"/>
                </a:endParaRPr>
              </a:p>
            </p:txBody>
          </p:sp>
          <p:pic>
            <p:nvPicPr>
              <p:cNvPr id="6" name="Picture 4" descr="D:\Dropbox\VHM Testbed\Figures\DSC_1494.JPG"/>
              <p:cNvPicPr>
                <a:picLocks noChangeAspect="1" noChangeArrowheads="1"/>
              </p:cNvPicPr>
              <p:nvPr>
                <p:custDataLst>
                  <p:tags r:id="rId18"/>
                </p:custDataLst>
              </p:nvPr>
            </p:nvPicPr>
            <p:blipFill rotWithShape="1">
              <a:blip r:embed="rId20" cstate="screen">
                <a:extLst>
                  <a:ext uri="{28A0092B-C50C-407E-A947-70E740481C1C}">
                    <a14:useLocalDpi xmlns:a14="http://schemas.microsoft.com/office/drawing/2010/main"/>
                  </a:ext>
                </a:extLst>
              </a:blip>
              <a:srcRect/>
              <a:stretch/>
            </p:blipFill>
            <p:spPr bwMode="auto">
              <a:xfrm>
                <a:off x="8549889" y="2546063"/>
                <a:ext cx="3195123" cy="19093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4193306" y="1626383"/>
              <a:ext cx="3879273" cy="3258872"/>
              <a:chOff x="4135581" y="1626383"/>
              <a:chExt cx="3879273" cy="3258872"/>
            </a:xfrm>
          </p:grpSpPr>
          <p:sp>
            <p:nvSpPr>
              <p:cNvPr id="30" name="Rounded Rectangle 29"/>
              <p:cNvSpPr/>
              <p:nvPr/>
            </p:nvSpPr>
            <p:spPr>
              <a:xfrm>
                <a:off x="4135581" y="2125891"/>
                <a:ext cx="3879273" cy="2759364"/>
              </a:xfrm>
              <a:prstGeom prst="roundRect">
                <a:avLst/>
              </a:prstGeom>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688410" y="1626383"/>
                <a:ext cx="2792791" cy="369332"/>
              </a:xfrm>
              <a:prstGeom prst="rect">
                <a:avLst/>
              </a:prstGeom>
              <a:noFill/>
            </p:spPr>
            <p:txBody>
              <a:bodyPr wrap="none" rtlCol="0">
                <a:spAutoFit/>
              </a:bodyPr>
              <a:lstStyle/>
              <a:p>
                <a:pPr algn="ctr" defTabSz="914400" eaLnBrk="1" fontAlgn="auto" hangingPunct="1">
                  <a:spcBef>
                    <a:spcPts val="0"/>
                  </a:spcBef>
                  <a:spcAft>
                    <a:spcPts val="0"/>
                  </a:spcAft>
                  <a:buClrTx/>
                  <a:buSzTx/>
                  <a:buFontTx/>
                  <a:buNone/>
                </a:pPr>
                <a:r>
                  <a:rPr lang="en-US" dirty="0" smtClean="0">
                    <a:solidFill>
                      <a:srgbClr val="000000"/>
                    </a:solidFill>
                    <a:latin typeface="Helvetica Neue"/>
                    <a:ea typeface="+mn-ea"/>
                    <a:cs typeface="Helvetica Neue"/>
                  </a:rPr>
                  <a:t>Simulation-based Testing</a:t>
                </a:r>
                <a:endParaRPr lang="en-US" dirty="0">
                  <a:solidFill>
                    <a:srgbClr val="000000"/>
                  </a:solidFill>
                  <a:latin typeface="Helvetica Neue"/>
                  <a:ea typeface="+mn-ea"/>
                  <a:cs typeface="Helvetica Neue"/>
                </a:endParaRPr>
              </a:p>
            </p:txBody>
          </p:sp>
          <p:pic>
            <p:nvPicPr>
              <p:cNvPr id="7" name="Picture 6" descr="PM_SF_buffer_newC1.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242545" y="2389909"/>
                <a:ext cx="3662842" cy="2216728"/>
              </a:xfrm>
              <a:prstGeom prst="rect">
                <a:avLst/>
              </a:prstGeom>
            </p:spPr>
          </p:pic>
        </p:grpSp>
        <p:grpSp>
          <p:nvGrpSpPr>
            <p:cNvPr id="36" name="Group 35"/>
            <p:cNvGrpSpPr/>
            <p:nvPr/>
          </p:nvGrpSpPr>
          <p:grpSpPr>
            <a:xfrm>
              <a:off x="196276" y="1651000"/>
              <a:ext cx="3879273" cy="3218049"/>
              <a:chOff x="219366" y="1651000"/>
              <a:chExt cx="3879273" cy="3218049"/>
            </a:xfrm>
          </p:grpSpPr>
          <p:sp>
            <p:nvSpPr>
              <p:cNvPr id="29" name="Rounded Rectangle 28"/>
              <p:cNvSpPr/>
              <p:nvPr/>
            </p:nvSpPr>
            <p:spPr>
              <a:xfrm>
                <a:off x="219366" y="2109685"/>
                <a:ext cx="3879273" cy="2759364"/>
              </a:xfrm>
              <a:prstGeom prst="roundRect">
                <a:avLst/>
              </a:prstGeom>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23276" y="2366817"/>
                <a:ext cx="3659909" cy="2251364"/>
              </a:xfrm>
              <a:prstGeom prst="rect">
                <a:avLst/>
              </a:prstGeom>
              <a:solidFill>
                <a:schemeClr val="bg1"/>
              </a:solidFill>
              <a:ln>
                <a:solidFill>
                  <a:srgbClr val="E7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3" descr="C:\Publications\STTT12\uppaal\fig_exp\path1.jpg"/>
              <p:cNvPicPr>
                <a:picLocks noChangeAspect="1" noChangeArrowheads="1"/>
              </p:cNvPicPr>
              <p:nvPr/>
            </p:nvPicPr>
            <p:blipFill>
              <a:blip r:embed="rId22" cstate="print"/>
              <a:srcRect/>
              <a:stretch>
                <a:fillRect/>
              </a:stretch>
            </p:blipFill>
            <p:spPr bwMode="auto">
              <a:xfrm>
                <a:off x="1562313" y="3351237"/>
                <a:ext cx="2433782" cy="1255145"/>
              </a:xfrm>
              <a:prstGeom prst="rect">
                <a:avLst/>
              </a:prstGeom>
              <a:noFill/>
            </p:spPr>
          </p:pic>
          <p:pic>
            <p:nvPicPr>
              <p:cNvPr id="28" name="Picture 2" descr="C:\Publications\STTT12\uppaal\fig_exp\node0.jpg"/>
              <p:cNvPicPr>
                <a:picLocks noChangeAspect="1" noChangeArrowheads="1"/>
              </p:cNvPicPr>
              <p:nvPr/>
            </p:nvPicPr>
            <p:blipFill>
              <a:blip r:embed="rId23" cstate="print"/>
              <a:srcRect/>
              <a:stretch>
                <a:fillRect/>
              </a:stretch>
            </p:blipFill>
            <p:spPr bwMode="auto">
              <a:xfrm>
                <a:off x="1541581" y="2371640"/>
                <a:ext cx="2445327" cy="1034941"/>
              </a:xfrm>
              <a:prstGeom prst="rect">
                <a:avLst/>
              </a:prstGeom>
              <a:noFill/>
            </p:spPr>
          </p:pic>
          <p:sp>
            <p:nvSpPr>
              <p:cNvPr id="3" name="TextBox 2"/>
              <p:cNvSpPr txBox="1"/>
              <p:nvPr/>
            </p:nvSpPr>
            <p:spPr>
              <a:xfrm>
                <a:off x="1281547" y="1651000"/>
                <a:ext cx="1869249" cy="369332"/>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dirty="0" smtClean="0">
                    <a:solidFill>
                      <a:srgbClr val="000000"/>
                    </a:solidFill>
                    <a:latin typeface="Helvetica Neue"/>
                    <a:ea typeface="+mn-ea"/>
                    <a:cs typeface="Helvetica Neue"/>
                  </a:rPr>
                  <a:t>Model</a:t>
                </a:r>
                <a:r>
                  <a:rPr lang="zh-CN" altLang="en-US" dirty="0" smtClean="0">
                    <a:solidFill>
                      <a:srgbClr val="000000"/>
                    </a:solidFill>
                    <a:latin typeface="Helvetica Neue"/>
                    <a:ea typeface="+mn-ea"/>
                    <a:cs typeface="Helvetica Neue"/>
                  </a:rPr>
                  <a:t> </a:t>
                </a:r>
                <a:r>
                  <a:rPr lang="en-US" altLang="zh-CN" dirty="0" smtClean="0">
                    <a:solidFill>
                      <a:srgbClr val="000000"/>
                    </a:solidFill>
                    <a:latin typeface="Helvetica Neue"/>
                    <a:ea typeface="+mn-ea"/>
                    <a:cs typeface="Helvetica Neue"/>
                  </a:rPr>
                  <a:t>Checking</a:t>
                </a:r>
                <a:endParaRPr lang="en-US" dirty="0">
                  <a:solidFill>
                    <a:srgbClr val="000000"/>
                  </a:solidFill>
                  <a:latin typeface="Helvetica Neue"/>
                  <a:ea typeface="+mn-ea"/>
                  <a:cs typeface="Helvetica Neue"/>
                </a:endParaRPr>
              </a:p>
            </p:txBody>
          </p:sp>
          <p:grpSp>
            <p:nvGrpSpPr>
              <p:cNvPr id="8" name="组合 13"/>
              <p:cNvGrpSpPr/>
              <p:nvPr/>
            </p:nvGrpSpPr>
            <p:grpSpPr>
              <a:xfrm>
                <a:off x="327210" y="2470930"/>
                <a:ext cx="1861452" cy="1558425"/>
                <a:chOff x="4876800" y="3048000"/>
                <a:chExt cx="3276600" cy="2743200"/>
              </a:xfrm>
            </p:grpSpPr>
            <p:cxnSp>
              <p:nvCxnSpPr>
                <p:cNvPr id="9" name="直接连接符 14"/>
                <p:cNvCxnSpPr>
                  <a:stCxn id="17" idx="4"/>
                  <a:endCxn id="18" idx="0"/>
                </p:cNvCxnSpPr>
                <p:nvPr>
                  <p:custDataLst>
                    <p:tags r:id="rId1"/>
                  </p:custDataLst>
                </p:nvPr>
              </p:nvCxnSpPr>
              <p:spPr>
                <a:xfrm flipH="1">
                  <a:off x="4953000" y="3886200"/>
                  <a:ext cx="76200" cy="121920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 name="直接连接符 15"/>
                <p:cNvCxnSpPr>
                  <a:stCxn id="17" idx="6"/>
                  <a:endCxn id="20" idx="2"/>
                </p:cNvCxnSpPr>
                <p:nvPr>
                  <p:custDataLst>
                    <p:tags r:id="rId2"/>
                  </p:custDataLst>
                </p:nvPr>
              </p:nvCxnSpPr>
              <p:spPr>
                <a:xfrm>
                  <a:off x="5105400" y="3810000"/>
                  <a:ext cx="304800" cy="83820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直接连接符 16"/>
                <p:cNvCxnSpPr>
                  <a:stCxn id="20" idx="7"/>
                  <a:endCxn id="21" idx="3"/>
                </p:cNvCxnSpPr>
                <p:nvPr>
                  <p:custDataLst>
                    <p:tags r:id="rId3"/>
                  </p:custDataLst>
                </p:nvPr>
              </p:nvCxnSpPr>
              <p:spPr>
                <a:xfrm flipV="1">
                  <a:off x="5540282" y="4244882"/>
                  <a:ext cx="425636" cy="349436"/>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接连接符 17"/>
                <p:cNvCxnSpPr>
                  <a:stCxn id="21" idx="5"/>
                  <a:endCxn id="22" idx="1"/>
                </p:cNvCxnSpPr>
                <p:nvPr>
                  <p:custDataLst>
                    <p:tags r:id="rId4"/>
                  </p:custDataLst>
                </p:nvPr>
              </p:nvCxnSpPr>
              <p:spPr>
                <a:xfrm>
                  <a:off x="6073682" y="4244882"/>
                  <a:ext cx="1721036" cy="1416236"/>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直接连接符 18"/>
                <p:cNvCxnSpPr>
                  <a:stCxn id="21" idx="0"/>
                  <a:endCxn id="23" idx="2"/>
                </p:cNvCxnSpPr>
                <p:nvPr>
                  <p:custDataLst>
                    <p:tags r:id="rId5"/>
                  </p:custDataLst>
                </p:nvPr>
              </p:nvCxnSpPr>
              <p:spPr>
                <a:xfrm>
                  <a:off x="6019800" y="4114800"/>
                  <a:ext cx="1981200" cy="1219201"/>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直接连接符 19"/>
                <p:cNvCxnSpPr>
                  <a:stCxn id="23" idx="0"/>
                  <a:endCxn id="25" idx="5"/>
                </p:cNvCxnSpPr>
                <p:nvPr>
                  <p:custDataLst>
                    <p:tags r:id="rId6"/>
                  </p:custDataLst>
                </p:nvPr>
              </p:nvCxnSpPr>
              <p:spPr>
                <a:xfrm flipH="1" flipV="1">
                  <a:off x="7673882" y="3711482"/>
                  <a:ext cx="403318" cy="1546318"/>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直接连接符 20"/>
                <p:cNvCxnSpPr>
                  <a:stCxn id="22" idx="2"/>
                  <a:endCxn id="24" idx="5"/>
                </p:cNvCxnSpPr>
                <p:nvPr>
                  <p:custDataLst>
                    <p:tags r:id="rId7"/>
                  </p:custDataLst>
                </p:nvPr>
              </p:nvCxnSpPr>
              <p:spPr>
                <a:xfrm flipH="1" flipV="1">
                  <a:off x="5692682" y="5464082"/>
                  <a:ext cx="2079718" cy="250918"/>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直接连接符 21"/>
                <p:cNvCxnSpPr>
                  <a:stCxn id="17" idx="7"/>
                  <a:endCxn id="19" idx="2"/>
                </p:cNvCxnSpPr>
                <p:nvPr>
                  <p:custDataLst>
                    <p:tags r:id="rId8"/>
                  </p:custDataLst>
                </p:nvPr>
              </p:nvCxnSpPr>
              <p:spPr>
                <a:xfrm flipV="1">
                  <a:off x="5083082" y="3124200"/>
                  <a:ext cx="1470118" cy="631918"/>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17" name="椭圆 22"/>
                <p:cNvSpPr/>
                <p:nvPr>
                  <p:custDataLst>
                    <p:tags r:id="rId9"/>
                  </p:custDataLst>
                </p:nvPr>
              </p:nvSpPr>
              <p:spPr>
                <a:xfrm>
                  <a:off x="4953000" y="37338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8" name="椭圆 23"/>
                <p:cNvSpPr/>
                <p:nvPr>
                  <p:custDataLst>
                    <p:tags r:id="rId10"/>
                  </p:custDataLst>
                </p:nvPr>
              </p:nvSpPr>
              <p:spPr>
                <a:xfrm>
                  <a:off x="4876800" y="51054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9" name="椭圆 24"/>
                <p:cNvSpPr/>
                <p:nvPr>
                  <p:custDataLst>
                    <p:tags r:id="rId11"/>
                  </p:custDataLst>
                </p:nvPr>
              </p:nvSpPr>
              <p:spPr>
                <a:xfrm>
                  <a:off x="6553200" y="30480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0" name="椭圆 25"/>
                <p:cNvSpPr/>
                <p:nvPr>
                  <p:custDataLst>
                    <p:tags r:id="rId12"/>
                  </p:custDataLst>
                </p:nvPr>
              </p:nvSpPr>
              <p:spPr>
                <a:xfrm>
                  <a:off x="5410200" y="45720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1" name="椭圆 26"/>
                <p:cNvSpPr/>
                <p:nvPr>
                  <p:custDataLst>
                    <p:tags r:id="rId13"/>
                  </p:custDataLst>
                </p:nvPr>
              </p:nvSpPr>
              <p:spPr>
                <a:xfrm>
                  <a:off x="5943600" y="41148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2" name="椭圆 27"/>
                <p:cNvSpPr/>
                <p:nvPr>
                  <p:custDataLst>
                    <p:tags r:id="rId14"/>
                  </p:custDataLst>
                </p:nvPr>
              </p:nvSpPr>
              <p:spPr>
                <a:xfrm>
                  <a:off x="7772400" y="56388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3" name="椭圆 28"/>
                <p:cNvSpPr/>
                <p:nvPr>
                  <p:custDataLst>
                    <p:tags r:id="rId15"/>
                  </p:custDataLst>
                </p:nvPr>
              </p:nvSpPr>
              <p:spPr>
                <a:xfrm>
                  <a:off x="8001000" y="52578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4" name="椭圆 29"/>
                <p:cNvSpPr/>
                <p:nvPr>
                  <p:custDataLst>
                    <p:tags r:id="rId16"/>
                  </p:custDataLst>
                </p:nvPr>
              </p:nvSpPr>
              <p:spPr>
                <a:xfrm>
                  <a:off x="5562600" y="53340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5" name="椭圆 30"/>
                <p:cNvSpPr/>
                <p:nvPr>
                  <p:custDataLst>
                    <p:tags r:id="rId17"/>
                  </p:custDataLst>
                </p:nvPr>
              </p:nvSpPr>
              <p:spPr>
                <a:xfrm>
                  <a:off x="7543800" y="3581400"/>
                  <a:ext cx="152400" cy="1524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grpSp>
        </p:grpSp>
        <p:sp>
          <p:nvSpPr>
            <p:cNvPr id="41" name="TextBox 40"/>
            <p:cNvSpPr txBox="1"/>
            <p:nvPr/>
          </p:nvSpPr>
          <p:spPr>
            <a:xfrm>
              <a:off x="134983" y="4903892"/>
              <a:ext cx="3454792" cy="584776"/>
            </a:xfrm>
            <a:prstGeom prst="rect">
              <a:avLst/>
            </a:prstGeom>
            <a:noFill/>
          </p:spPr>
          <p:txBody>
            <a:bodyPr wrap="none" rtlCol="0">
              <a:spAutoFit/>
            </a:bodyPr>
            <a:lstStyle/>
            <a:p>
              <a:pPr marL="119063" indent="-119063">
                <a:buFont typeface="Arial"/>
                <a:buChar char="•"/>
              </a:pPr>
              <a:r>
                <a:rPr lang="en-US" sz="1600" dirty="0" smtClean="0">
                  <a:latin typeface="Helvetica Neue"/>
                  <a:cs typeface="Helvetica Neue"/>
                </a:rPr>
                <a:t>Non-deterministic UPAAL Model</a:t>
              </a:r>
            </a:p>
            <a:p>
              <a:pPr marL="119063" indent="-119063">
                <a:buFont typeface="Arial"/>
                <a:buChar char="•"/>
              </a:pPr>
              <a:r>
                <a:rPr lang="en-US" sz="1600" dirty="0" smtClean="0">
                  <a:latin typeface="Helvetica Neue"/>
                  <a:cs typeface="Helvetica Neue"/>
                </a:rPr>
                <a:t>Abstract Heart and Device models</a:t>
              </a:r>
            </a:p>
          </p:txBody>
        </p:sp>
        <p:sp>
          <p:nvSpPr>
            <p:cNvPr id="42" name="TextBox 41"/>
            <p:cNvSpPr txBox="1"/>
            <p:nvPr/>
          </p:nvSpPr>
          <p:spPr>
            <a:xfrm>
              <a:off x="4240382" y="4916967"/>
              <a:ext cx="3774586" cy="584776"/>
            </a:xfrm>
            <a:prstGeom prst="rect">
              <a:avLst/>
            </a:prstGeom>
            <a:noFill/>
          </p:spPr>
          <p:txBody>
            <a:bodyPr wrap="square" rtlCol="0">
              <a:spAutoFit/>
            </a:bodyPr>
            <a:lstStyle/>
            <a:p>
              <a:pPr marL="119063" indent="-119063">
                <a:buFont typeface="Arial"/>
                <a:buChar char="•"/>
              </a:pPr>
              <a:r>
                <a:rPr lang="en-US" sz="1600" dirty="0" smtClean="0">
                  <a:latin typeface="Helvetica Neue"/>
                  <a:cs typeface="Helvetica Neue"/>
                </a:rPr>
                <a:t>Deterministic Simulink Model</a:t>
              </a:r>
            </a:p>
            <a:p>
              <a:pPr marL="119063" indent="-119063">
                <a:buFont typeface="Arial"/>
                <a:buChar char="•"/>
              </a:pPr>
              <a:r>
                <a:rPr lang="en-US" sz="1600" dirty="0" smtClean="0">
                  <a:latin typeface="Helvetica Neue"/>
                  <a:cs typeface="Helvetica Neue"/>
                </a:rPr>
                <a:t>Increased complexity and interactions</a:t>
              </a:r>
              <a:endParaRPr lang="en-US" sz="1600" dirty="0">
                <a:latin typeface="Helvetica Neue"/>
                <a:cs typeface="Helvetica Neue"/>
              </a:endParaRPr>
            </a:p>
          </p:txBody>
        </p:sp>
        <p:sp>
          <p:nvSpPr>
            <p:cNvPr id="43" name="TextBox 42"/>
            <p:cNvSpPr txBox="1"/>
            <p:nvPr/>
          </p:nvSpPr>
          <p:spPr>
            <a:xfrm>
              <a:off x="8345961" y="4905416"/>
              <a:ext cx="3846039" cy="830997"/>
            </a:xfrm>
            <a:prstGeom prst="rect">
              <a:avLst/>
            </a:prstGeom>
            <a:noFill/>
          </p:spPr>
          <p:txBody>
            <a:bodyPr wrap="square" rtlCol="0">
              <a:spAutoFit/>
            </a:bodyPr>
            <a:lstStyle/>
            <a:p>
              <a:pPr marL="111125" indent="-111125">
                <a:buFont typeface="Arial"/>
                <a:buChar char="•"/>
              </a:pPr>
              <a:r>
                <a:rPr lang="en-US" sz="1600" dirty="0" smtClean="0">
                  <a:latin typeface="Helvetica Neue"/>
                  <a:cs typeface="Helvetica Neue"/>
                </a:rPr>
                <a:t>Hardware implementation of verified models</a:t>
              </a:r>
            </a:p>
            <a:p>
              <a:pPr marL="111125" indent="-111125">
                <a:buFont typeface="Arial"/>
                <a:buChar char="•"/>
              </a:pPr>
              <a:r>
                <a:rPr lang="en-US" sz="1600" dirty="0" smtClean="0">
                  <a:latin typeface="Helvetica Neue"/>
                  <a:cs typeface="Helvetica Neue"/>
                </a:rPr>
                <a:t>Heart-on-a-Chip Platform</a:t>
              </a:r>
            </a:p>
          </p:txBody>
        </p:sp>
        <p:sp>
          <p:nvSpPr>
            <p:cNvPr id="44" name="右箭头 16"/>
            <p:cNvSpPr/>
            <p:nvPr/>
          </p:nvSpPr>
          <p:spPr>
            <a:xfrm>
              <a:off x="3533221" y="1659312"/>
              <a:ext cx="859432"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6" name="右箭头 16"/>
            <p:cNvSpPr/>
            <p:nvPr/>
          </p:nvSpPr>
          <p:spPr>
            <a:xfrm>
              <a:off x="7782248" y="1668489"/>
              <a:ext cx="859432" cy="313717"/>
            </a:xfrm>
            <a:prstGeom prst="rightArrow">
              <a:avLst/>
            </a:prstGeom>
            <a:solidFill>
              <a:schemeClr val="accent1"/>
            </a:solidFill>
            <a:ln w="5715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Tree>
    <p:extLst>
      <p:ext uri="{BB962C8B-B14F-4D97-AF65-F5344CB8AC3E}">
        <p14:creationId xmlns:p14="http://schemas.microsoft.com/office/powerpoint/2010/main" val="26318684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Model-based Pacemaker Design</a:t>
            </a:r>
            <a:endParaRPr lang="en-US" dirty="0"/>
          </a:p>
        </p:txBody>
      </p:sp>
      <p:sp>
        <p:nvSpPr>
          <p:cNvPr id="4" name="TextBox 3"/>
          <p:cNvSpPr txBox="1"/>
          <p:nvPr/>
        </p:nvSpPr>
        <p:spPr>
          <a:xfrm>
            <a:off x="508001" y="2667000"/>
            <a:ext cx="1839829" cy="369332"/>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dirty="0" smtClean="0">
                <a:solidFill>
                  <a:srgbClr val="000000"/>
                </a:solidFill>
                <a:latin typeface="Arial" pitchFamily="34" charset="0"/>
                <a:ea typeface="+mn-ea"/>
                <a:cs typeface="Arial" pitchFamily="34" charset="0"/>
              </a:rPr>
              <a:t>Model</a:t>
            </a:r>
            <a:r>
              <a:rPr lang="zh-CN" altLang="en-US" dirty="0" smtClean="0">
                <a:solidFill>
                  <a:srgbClr val="000000"/>
                </a:solidFill>
                <a:latin typeface="Arial" pitchFamily="34" charset="0"/>
                <a:ea typeface="+mn-ea"/>
                <a:cs typeface="Arial" pitchFamily="34" charset="0"/>
              </a:rPr>
              <a:t> </a:t>
            </a:r>
            <a:r>
              <a:rPr lang="en-US" altLang="zh-CN" dirty="0" smtClean="0">
                <a:solidFill>
                  <a:srgbClr val="000000"/>
                </a:solidFill>
                <a:latin typeface="Arial" pitchFamily="34" charset="0"/>
                <a:ea typeface="+mn-ea"/>
                <a:cs typeface="Arial" pitchFamily="34" charset="0"/>
              </a:rPr>
              <a:t>Checking</a:t>
            </a:r>
            <a:endParaRPr lang="en-US" dirty="0">
              <a:solidFill>
                <a:srgbClr val="000000"/>
              </a:solidFill>
              <a:latin typeface="Arial" pitchFamily="34" charset="0"/>
              <a:ea typeface="+mn-ea"/>
              <a:cs typeface="Arial" pitchFamily="34" charset="0"/>
            </a:endParaRPr>
          </a:p>
        </p:txBody>
      </p:sp>
      <p:cxnSp>
        <p:nvCxnSpPr>
          <p:cNvPr id="6" name="Straight Connector 5"/>
          <p:cNvCxnSpPr/>
          <p:nvPr/>
        </p:nvCxnSpPr>
        <p:spPr>
          <a:xfrm>
            <a:off x="304800" y="3200400"/>
            <a:ext cx="107696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8001" y="4038600"/>
            <a:ext cx="1955245" cy="369332"/>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dirty="0" smtClean="0">
                <a:solidFill>
                  <a:srgbClr val="000000"/>
                </a:solidFill>
                <a:latin typeface="Arial" pitchFamily="34" charset="0"/>
                <a:ea typeface="+mn-ea"/>
                <a:cs typeface="Arial" pitchFamily="34" charset="0"/>
              </a:rPr>
              <a:t>Model</a:t>
            </a:r>
            <a:r>
              <a:rPr lang="zh-CN" altLang="en-US" dirty="0" smtClean="0">
                <a:solidFill>
                  <a:srgbClr val="000000"/>
                </a:solidFill>
                <a:latin typeface="Arial" pitchFamily="34" charset="0"/>
                <a:ea typeface="+mn-ea"/>
                <a:cs typeface="Arial" pitchFamily="34" charset="0"/>
              </a:rPr>
              <a:t> </a:t>
            </a:r>
            <a:r>
              <a:rPr lang="en-US" dirty="0" smtClean="0">
                <a:solidFill>
                  <a:srgbClr val="000000"/>
                </a:solidFill>
                <a:latin typeface="Arial" pitchFamily="34" charset="0"/>
                <a:ea typeface="+mn-ea"/>
                <a:cs typeface="Arial" pitchFamily="34" charset="0"/>
              </a:rPr>
              <a:t>Simulation</a:t>
            </a:r>
            <a:endParaRPr lang="en-US" dirty="0">
              <a:solidFill>
                <a:srgbClr val="000000"/>
              </a:solidFill>
              <a:latin typeface="Arial" pitchFamily="34" charset="0"/>
              <a:ea typeface="+mn-ea"/>
              <a:cs typeface="Arial" pitchFamily="34" charset="0"/>
            </a:endParaRPr>
          </a:p>
        </p:txBody>
      </p:sp>
      <p:cxnSp>
        <p:nvCxnSpPr>
          <p:cNvPr id="8" name="Straight Connector 7"/>
          <p:cNvCxnSpPr/>
          <p:nvPr/>
        </p:nvCxnSpPr>
        <p:spPr>
          <a:xfrm>
            <a:off x="304800" y="4572000"/>
            <a:ext cx="107696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8000" y="5486400"/>
            <a:ext cx="1976660" cy="369332"/>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dirty="0" smtClean="0">
                <a:solidFill>
                  <a:srgbClr val="000000"/>
                </a:solidFill>
                <a:latin typeface="Arial" pitchFamily="34" charset="0"/>
                <a:ea typeface="+mn-ea"/>
                <a:cs typeface="Arial" pitchFamily="34" charset="0"/>
              </a:rPr>
              <a:t>Hardware</a:t>
            </a:r>
            <a:r>
              <a:rPr lang="zh-CN" altLang="en-US" dirty="0" smtClean="0">
                <a:solidFill>
                  <a:srgbClr val="000000"/>
                </a:solidFill>
                <a:latin typeface="Arial" pitchFamily="34" charset="0"/>
                <a:ea typeface="+mn-ea"/>
                <a:cs typeface="Arial" pitchFamily="34" charset="0"/>
              </a:rPr>
              <a:t> </a:t>
            </a:r>
            <a:r>
              <a:rPr lang="en-US" altLang="zh-CN" dirty="0" smtClean="0">
                <a:solidFill>
                  <a:srgbClr val="000000"/>
                </a:solidFill>
                <a:latin typeface="Arial" pitchFamily="34" charset="0"/>
                <a:ea typeface="+mn-ea"/>
                <a:cs typeface="Arial" pitchFamily="34" charset="0"/>
              </a:rPr>
              <a:t>Testing</a:t>
            </a:r>
            <a:endParaRPr lang="en-US" dirty="0">
              <a:solidFill>
                <a:srgbClr val="000000"/>
              </a:solidFill>
              <a:latin typeface="Arial" pitchFamily="34" charset="0"/>
              <a:ea typeface="+mn-ea"/>
              <a:cs typeface="Arial" pitchFamily="34" charset="0"/>
            </a:endParaRPr>
          </a:p>
        </p:txBody>
      </p:sp>
      <p:cxnSp>
        <p:nvCxnSpPr>
          <p:cNvPr id="10" name="Straight Connector 9"/>
          <p:cNvCxnSpPr/>
          <p:nvPr/>
        </p:nvCxnSpPr>
        <p:spPr>
          <a:xfrm>
            <a:off x="304800" y="6019800"/>
            <a:ext cx="107696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815580" y="2514601"/>
            <a:ext cx="2032000" cy="6140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rgbClr val="000000"/>
                </a:solidFill>
                <a:latin typeface="Arial" pitchFamily="34" charset="0"/>
                <a:cs typeface="Arial" pitchFamily="34" charset="0"/>
              </a:rPr>
              <a:t>UPPAAL Model</a:t>
            </a:r>
            <a:endParaRPr lang="en-US" sz="1800" dirty="0">
              <a:solidFill>
                <a:srgbClr val="000000"/>
              </a:solidFill>
              <a:latin typeface="Arial" pitchFamily="34" charset="0"/>
              <a:cs typeface="Arial" pitchFamily="34" charset="0"/>
            </a:endParaRPr>
          </a:p>
        </p:txBody>
      </p:sp>
      <p:sp>
        <p:nvSpPr>
          <p:cNvPr id="12" name="Rounded Rectangle 11"/>
          <p:cNvSpPr/>
          <p:nvPr/>
        </p:nvSpPr>
        <p:spPr>
          <a:xfrm>
            <a:off x="7815580" y="3886200"/>
            <a:ext cx="2032000" cy="6140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err="1">
                <a:solidFill>
                  <a:srgbClr val="000000"/>
                </a:solidFill>
                <a:latin typeface="Arial" pitchFamily="34" charset="0"/>
                <a:cs typeface="Arial" pitchFamily="34" charset="0"/>
              </a:rPr>
              <a:t>Stateflow</a:t>
            </a:r>
            <a:endParaRPr lang="en-US" sz="1800" dirty="0">
              <a:solidFill>
                <a:srgbClr val="000000"/>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rgbClr val="000000"/>
                </a:solidFill>
                <a:latin typeface="Arial" pitchFamily="34" charset="0"/>
                <a:cs typeface="Arial" pitchFamily="34" charset="0"/>
              </a:rPr>
              <a:t>Chart</a:t>
            </a:r>
          </a:p>
        </p:txBody>
      </p:sp>
      <p:sp>
        <p:nvSpPr>
          <p:cNvPr id="13" name="Rounded Rectangle 12"/>
          <p:cNvSpPr/>
          <p:nvPr/>
        </p:nvSpPr>
        <p:spPr>
          <a:xfrm>
            <a:off x="7604760" y="5334001"/>
            <a:ext cx="2453640" cy="6140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rgbClr val="000000"/>
                </a:solidFill>
                <a:latin typeface="Arial" pitchFamily="34" charset="0"/>
                <a:cs typeface="Arial" pitchFamily="34" charset="0"/>
              </a:rPr>
              <a:t>C Code</a:t>
            </a:r>
            <a:endParaRPr lang="en-US" sz="1800" dirty="0">
              <a:solidFill>
                <a:srgbClr val="000000"/>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rgbClr val="000000"/>
                </a:solidFill>
                <a:latin typeface="Arial" pitchFamily="34" charset="0"/>
                <a:cs typeface="Arial" pitchFamily="34" charset="0"/>
              </a:rPr>
              <a:t>implementation</a:t>
            </a:r>
          </a:p>
        </p:txBody>
      </p:sp>
      <p:sp>
        <p:nvSpPr>
          <p:cNvPr id="14" name="Down Arrow 13"/>
          <p:cNvSpPr/>
          <p:nvPr/>
        </p:nvSpPr>
        <p:spPr>
          <a:xfrm>
            <a:off x="8675371" y="3128666"/>
            <a:ext cx="312420" cy="75753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prstClr val="white"/>
              </a:solidFill>
              <a:latin typeface="Calibri"/>
            </a:endParaRPr>
          </a:p>
        </p:txBody>
      </p:sp>
      <p:sp>
        <p:nvSpPr>
          <p:cNvPr id="15" name="Down Arrow 14"/>
          <p:cNvSpPr/>
          <p:nvPr/>
        </p:nvSpPr>
        <p:spPr>
          <a:xfrm>
            <a:off x="8675371" y="4576466"/>
            <a:ext cx="312420" cy="75753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prstClr val="white"/>
              </a:solidFill>
              <a:latin typeface="Calibri"/>
            </a:endParaRPr>
          </a:p>
        </p:txBody>
      </p:sp>
      <p:sp>
        <p:nvSpPr>
          <p:cNvPr id="16" name="TextBox 15"/>
          <p:cNvSpPr txBox="1"/>
          <p:nvPr/>
        </p:nvSpPr>
        <p:spPr>
          <a:xfrm>
            <a:off x="9144000" y="3276600"/>
            <a:ext cx="1804200" cy="584776"/>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sz="1600" dirty="0" smtClean="0">
                <a:solidFill>
                  <a:srgbClr val="FFC000"/>
                </a:solidFill>
                <a:latin typeface="Arial" pitchFamily="34" charset="0"/>
                <a:ea typeface="+mn-ea"/>
                <a:cs typeface="Arial" pitchFamily="34" charset="0"/>
              </a:rPr>
              <a:t>UPP2SF </a:t>
            </a:r>
          </a:p>
          <a:p>
            <a:pPr defTabSz="914400" eaLnBrk="1" fontAlgn="auto" hangingPunct="1">
              <a:spcBef>
                <a:spcPts val="0"/>
              </a:spcBef>
              <a:spcAft>
                <a:spcPts val="0"/>
              </a:spcAft>
              <a:buClrTx/>
              <a:buSzTx/>
              <a:buFontTx/>
              <a:buNone/>
            </a:pPr>
            <a:r>
              <a:rPr lang="en-US" sz="1600" dirty="0" smtClean="0">
                <a:solidFill>
                  <a:srgbClr val="FFC000"/>
                </a:solidFill>
                <a:latin typeface="Arial" pitchFamily="34" charset="0"/>
                <a:ea typeface="+mn-ea"/>
                <a:cs typeface="Arial" pitchFamily="34" charset="0"/>
              </a:rPr>
              <a:t>Model Translation</a:t>
            </a:r>
            <a:endParaRPr lang="en-US" sz="1600" dirty="0">
              <a:solidFill>
                <a:srgbClr val="FFC000"/>
              </a:solidFill>
              <a:latin typeface="Arial" pitchFamily="34" charset="0"/>
              <a:ea typeface="+mn-ea"/>
              <a:cs typeface="Arial" pitchFamily="34" charset="0"/>
            </a:endParaRPr>
          </a:p>
        </p:txBody>
      </p:sp>
      <p:sp>
        <p:nvSpPr>
          <p:cNvPr id="17" name="TextBox 16"/>
          <p:cNvSpPr txBox="1"/>
          <p:nvPr/>
        </p:nvSpPr>
        <p:spPr>
          <a:xfrm>
            <a:off x="9176476" y="4776537"/>
            <a:ext cx="1575872" cy="338554"/>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sz="1600" dirty="0" err="1" smtClean="0">
                <a:solidFill>
                  <a:srgbClr val="FFC000"/>
                </a:solidFill>
                <a:latin typeface="Arial" pitchFamily="34" charset="0"/>
                <a:ea typeface="+mn-ea"/>
                <a:cs typeface="Arial" pitchFamily="34" charset="0"/>
              </a:rPr>
              <a:t>Simulink</a:t>
            </a:r>
            <a:r>
              <a:rPr lang="en-US" sz="1600" dirty="0" smtClean="0">
                <a:solidFill>
                  <a:srgbClr val="FFC000"/>
                </a:solidFill>
                <a:latin typeface="Arial" pitchFamily="34" charset="0"/>
                <a:ea typeface="+mn-ea"/>
                <a:cs typeface="Arial" pitchFamily="34" charset="0"/>
              </a:rPr>
              <a:t> </a:t>
            </a:r>
            <a:r>
              <a:rPr lang="en-US" sz="1600" dirty="0" smtClean="0">
                <a:solidFill>
                  <a:srgbClr val="FFC000"/>
                </a:solidFill>
                <a:latin typeface="Arial" pitchFamily="34" charset="0"/>
                <a:cs typeface="Arial" pitchFamily="34" charset="0"/>
              </a:rPr>
              <a:t>C</a:t>
            </a:r>
            <a:r>
              <a:rPr lang="en-US" sz="1600" dirty="0" smtClean="0">
                <a:solidFill>
                  <a:srgbClr val="FFC000"/>
                </a:solidFill>
                <a:latin typeface="Arial" pitchFamily="34" charset="0"/>
                <a:ea typeface="+mn-ea"/>
                <a:cs typeface="Arial" pitchFamily="34" charset="0"/>
              </a:rPr>
              <a:t>oder</a:t>
            </a:r>
            <a:endParaRPr lang="en-US" sz="1600" dirty="0">
              <a:solidFill>
                <a:srgbClr val="FFC000"/>
              </a:solidFill>
              <a:latin typeface="Arial" pitchFamily="34" charset="0"/>
              <a:ea typeface="+mn-ea"/>
              <a:cs typeface="Arial" pitchFamily="34" charset="0"/>
            </a:endParaRPr>
          </a:p>
        </p:txBody>
      </p:sp>
      <p:sp>
        <p:nvSpPr>
          <p:cNvPr id="19" name="TextBox 18"/>
          <p:cNvSpPr txBox="1"/>
          <p:nvPr/>
        </p:nvSpPr>
        <p:spPr>
          <a:xfrm>
            <a:off x="7836288" y="1824336"/>
            <a:ext cx="1352128" cy="369332"/>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dirty="0" smtClean="0">
                <a:solidFill>
                  <a:srgbClr val="FF0000"/>
                </a:solidFill>
                <a:latin typeface="Arial" pitchFamily="34" charset="0"/>
                <a:ea typeface="+mn-ea"/>
                <a:cs typeface="Arial" pitchFamily="34" charset="0"/>
              </a:rPr>
              <a:t>Pacemaker</a:t>
            </a:r>
            <a:endParaRPr lang="en-US" dirty="0">
              <a:solidFill>
                <a:srgbClr val="FF0000"/>
              </a:solidFill>
              <a:latin typeface="Arial" pitchFamily="34" charset="0"/>
              <a:ea typeface="+mn-ea"/>
              <a:cs typeface="Arial" pitchFamily="34" charset="0"/>
            </a:endParaRPr>
          </a:p>
        </p:txBody>
      </p:sp>
      <p:sp>
        <p:nvSpPr>
          <p:cNvPr id="20" name="TextBox 19"/>
          <p:cNvSpPr txBox="1"/>
          <p:nvPr/>
        </p:nvSpPr>
        <p:spPr>
          <a:xfrm>
            <a:off x="4675012" y="1824336"/>
            <a:ext cx="749123" cy="369332"/>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dirty="0" smtClean="0">
                <a:solidFill>
                  <a:srgbClr val="FF0000"/>
                </a:solidFill>
                <a:latin typeface="Arial" pitchFamily="34" charset="0"/>
                <a:ea typeface="+mn-ea"/>
                <a:cs typeface="Arial" pitchFamily="34" charset="0"/>
              </a:rPr>
              <a:t>Heart</a:t>
            </a:r>
            <a:endParaRPr lang="en-US" dirty="0">
              <a:solidFill>
                <a:srgbClr val="FF0000"/>
              </a:solidFill>
              <a:latin typeface="Arial" pitchFamily="34" charset="0"/>
              <a:ea typeface="+mn-ea"/>
              <a:cs typeface="Arial" pitchFamily="34" charset="0"/>
            </a:endParaRPr>
          </a:p>
        </p:txBody>
      </p:sp>
      <p:sp>
        <p:nvSpPr>
          <p:cNvPr id="21" name="Rounded Rectangle 20"/>
          <p:cNvSpPr/>
          <p:nvPr/>
        </p:nvSpPr>
        <p:spPr>
          <a:xfrm>
            <a:off x="4056381" y="2514600"/>
            <a:ext cx="2242820" cy="6140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Non-deterministic</a:t>
            </a:r>
            <a:endParaRPr lang="en-US" sz="1800" dirty="0">
              <a:solidFill>
                <a:schemeClr val="tx1"/>
              </a:solidFill>
              <a:latin typeface="Arial" pitchFamily="34" charset="0"/>
              <a:cs typeface="Arial" pitchFamily="34" charset="0"/>
            </a:endParaRPr>
          </a:p>
        </p:txBody>
      </p:sp>
      <p:sp>
        <p:nvSpPr>
          <p:cNvPr id="22" name="Rounded Rectangle 21"/>
          <p:cNvSpPr/>
          <p:nvPr/>
        </p:nvSpPr>
        <p:spPr>
          <a:xfrm>
            <a:off x="4056381" y="3886199"/>
            <a:ext cx="2242820" cy="6140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rgbClr val="000000"/>
                </a:solidFill>
                <a:latin typeface="Arial" pitchFamily="34" charset="0"/>
                <a:cs typeface="Arial" pitchFamily="34" charset="0"/>
              </a:rPr>
              <a:t>Deterministic</a:t>
            </a:r>
          </a:p>
        </p:txBody>
      </p:sp>
      <p:sp>
        <p:nvSpPr>
          <p:cNvPr id="23" name="Rounded Rectangle 22"/>
          <p:cNvSpPr/>
          <p:nvPr/>
        </p:nvSpPr>
        <p:spPr>
          <a:xfrm>
            <a:off x="3954780" y="5334000"/>
            <a:ext cx="2453640" cy="6140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rgbClr val="000000"/>
                </a:solidFill>
                <a:latin typeface="Arial" pitchFamily="34" charset="0"/>
                <a:cs typeface="Arial" pitchFamily="34" charset="0"/>
              </a:rPr>
              <a:t>FPGA</a:t>
            </a:r>
            <a:endParaRPr lang="en-US" sz="1800" dirty="0">
              <a:solidFill>
                <a:srgbClr val="000000"/>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rgbClr val="000000"/>
                </a:solidFill>
                <a:latin typeface="Arial" pitchFamily="34" charset="0"/>
                <a:cs typeface="Arial" pitchFamily="34" charset="0"/>
              </a:rPr>
              <a:t>implementation</a:t>
            </a:r>
          </a:p>
        </p:txBody>
      </p:sp>
      <p:sp>
        <p:nvSpPr>
          <p:cNvPr id="24" name="Down Arrow 23"/>
          <p:cNvSpPr/>
          <p:nvPr/>
        </p:nvSpPr>
        <p:spPr>
          <a:xfrm>
            <a:off x="5025391" y="3128665"/>
            <a:ext cx="312420" cy="75753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prstClr val="white"/>
              </a:solidFill>
              <a:latin typeface="Calibri"/>
            </a:endParaRPr>
          </a:p>
        </p:txBody>
      </p:sp>
      <p:sp>
        <p:nvSpPr>
          <p:cNvPr id="25" name="Down Arrow 24"/>
          <p:cNvSpPr/>
          <p:nvPr/>
        </p:nvSpPr>
        <p:spPr>
          <a:xfrm>
            <a:off x="5025391" y="4576465"/>
            <a:ext cx="312420" cy="75753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prstClr val="white"/>
              </a:solidFill>
              <a:latin typeface="Calibri"/>
            </a:endParaRPr>
          </a:p>
        </p:txBody>
      </p:sp>
      <p:sp>
        <p:nvSpPr>
          <p:cNvPr id="27" name="Left-Right Arrow 26"/>
          <p:cNvSpPr/>
          <p:nvPr/>
        </p:nvSpPr>
        <p:spPr>
          <a:xfrm>
            <a:off x="6604001" y="5528129"/>
            <a:ext cx="896615" cy="2667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prstClr val="white"/>
              </a:solidFill>
              <a:latin typeface="Calibri"/>
            </a:endParaRPr>
          </a:p>
        </p:txBody>
      </p:sp>
      <p:sp>
        <p:nvSpPr>
          <p:cNvPr id="29" name="Left-Right Arrow 28"/>
          <p:cNvSpPr/>
          <p:nvPr/>
        </p:nvSpPr>
        <p:spPr>
          <a:xfrm>
            <a:off x="6604001" y="4059881"/>
            <a:ext cx="896615" cy="2667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prstClr val="white"/>
              </a:solidFill>
              <a:latin typeface="Calibri"/>
            </a:endParaRPr>
          </a:p>
        </p:txBody>
      </p:sp>
      <p:sp>
        <p:nvSpPr>
          <p:cNvPr id="30" name="Left-Right Arrow 29"/>
          <p:cNvSpPr/>
          <p:nvPr/>
        </p:nvSpPr>
        <p:spPr>
          <a:xfrm>
            <a:off x="6604001" y="2688282"/>
            <a:ext cx="896615" cy="2667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prstClr val="white"/>
              </a:solidFill>
              <a:latin typeface="Calibri"/>
            </a:endParaRPr>
          </a:p>
        </p:txBody>
      </p:sp>
      <p:sp>
        <p:nvSpPr>
          <p:cNvPr id="31" name="TextBox 30"/>
          <p:cNvSpPr txBox="1"/>
          <p:nvPr/>
        </p:nvSpPr>
        <p:spPr>
          <a:xfrm>
            <a:off x="3285425" y="3302169"/>
            <a:ext cx="1313982" cy="338554"/>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sz="1600" dirty="0" smtClean="0">
                <a:solidFill>
                  <a:srgbClr val="FFC000"/>
                </a:solidFill>
                <a:latin typeface="Arial" pitchFamily="34" charset="0"/>
                <a:ea typeface="+mn-ea"/>
                <a:cs typeface="Arial" pitchFamily="34" charset="0"/>
              </a:rPr>
              <a:t>Interpolation</a:t>
            </a:r>
            <a:endParaRPr lang="en-US" sz="1600" dirty="0">
              <a:solidFill>
                <a:srgbClr val="FFC000"/>
              </a:solidFill>
              <a:latin typeface="Arial" pitchFamily="34" charset="0"/>
              <a:ea typeface="+mn-ea"/>
              <a:cs typeface="Arial" pitchFamily="34" charset="0"/>
            </a:endParaRPr>
          </a:p>
        </p:txBody>
      </p:sp>
      <p:sp>
        <p:nvSpPr>
          <p:cNvPr id="32" name="TextBox 31"/>
          <p:cNvSpPr txBox="1"/>
          <p:nvPr/>
        </p:nvSpPr>
        <p:spPr>
          <a:xfrm>
            <a:off x="3310954" y="4769078"/>
            <a:ext cx="1203374" cy="338554"/>
          </a:xfrm>
          <a:prstGeom prst="rect">
            <a:avLst/>
          </a:prstGeom>
          <a:noFill/>
        </p:spPr>
        <p:txBody>
          <a:bodyPr wrap="none" rtlCol="0">
            <a:spAutoFit/>
          </a:bodyPr>
          <a:lstStyle/>
          <a:p>
            <a:pPr defTabSz="914400" eaLnBrk="1" fontAlgn="auto" hangingPunct="1">
              <a:spcBef>
                <a:spcPts val="0"/>
              </a:spcBef>
              <a:spcAft>
                <a:spcPts val="0"/>
              </a:spcAft>
              <a:buClrTx/>
              <a:buSzTx/>
              <a:buFontTx/>
              <a:buNone/>
            </a:pPr>
            <a:r>
              <a:rPr lang="en-US" sz="1600" dirty="0" smtClean="0">
                <a:solidFill>
                  <a:srgbClr val="FFC000"/>
                </a:solidFill>
                <a:latin typeface="Arial" pitchFamily="34" charset="0"/>
                <a:ea typeface="+mn-ea"/>
                <a:cs typeface="Arial" pitchFamily="34" charset="0"/>
              </a:rPr>
              <a:t>HDL Coder</a:t>
            </a:r>
            <a:endParaRPr lang="en-US" sz="1600" dirty="0">
              <a:solidFill>
                <a:srgbClr val="FFC000"/>
              </a:solidFill>
              <a:latin typeface="Arial" pitchFamily="34" charset="0"/>
              <a:ea typeface="+mn-ea"/>
              <a:cs typeface="Arial" pitchFamily="34" charset="0"/>
            </a:endParaRPr>
          </a:p>
        </p:txBody>
      </p:sp>
      <p:cxnSp>
        <p:nvCxnSpPr>
          <p:cNvPr id="34" name="Straight Connector 33"/>
          <p:cNvCxnSpPr/>
          <p:nvPr/>
        </p:nvCxnSpPr>
        <p:spPr>
          <a:xfrm>
            <a:off x="337780" y="2286000"/>
            <a:ext cx="10769600" cy="0"/>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5870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D:\Dropbox\VHM Testbed\Figures\DSC_1494.JPG"/>
          <p:cNvPicPr>
            <a:picLocks noChangeAspect="1" noChangeArrowheads="1"/>
          </p:cNvPicPr>
          <p:nvPr>
            <p:custDataLst>
              <p:tags r:id="rId2"/>
            </p:custDataLst>
          </p:nvPr>
        </p:nvPicPr>
        <p:blipFill rotWithShape="1">
          <a:blip r:embed="rId6" cstate="screen">
            <a:extLst>
              <a:ext uri="{28A0092B-C50C-407E-A947-70E740481C1C}">
                <a14:useLocalDpi xmlns:a14="http://schemas.microsoft.com/office/drawing/2010/main"/>
              </a:ext>
            </a:extLst>
          </a:blip>
          <a:srcRect/>
          <a:stretch/>
        </p:blipFill>
        <p:spPr bwMode="auto">
          <a:xfrm>
            <a:off x="1876798" y="1434354"/>
            <a:ext cx="8438407" cy="504264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custDataLst>
              <p:tags r:id="rId3"/>
            </p:custDataLst>
          </p:nvPr>
        </p:nvSpPr>
        <p:spPr>
          <a:xfrm>
            <a:off x="1625600" y="152400"/>
            <a:ext cx="8940800" cy="1143000"/>
          </a:xfrm>
        </p:spPr>
        <p:txBody>
          <a:bodyPr/>
          <a:lstStyle/>
          <a:p>
            <a:r>
              <a:rPr lang="en-US" sz="4000" b="1" cap="small" dirty="0" smtClean="0">
                <a:ln>
                  <a:solidFill>
                    <a:schemeClr val="tx1"/>
                  </a:solidFill>
                </a:ln>
                <a:latin typeface="Calibri"/>
                <a:ea typeface="+mn-ea"/>
                <a:cs typeface="Calibri"/>
              </a:rPr>
              <a:t>Heart On</a:t>
            </a:r>
            <a:r>
              <a:rPr lang="zh-CN" altLang="en-US" sz="4000" b="1" cap="small" dirty="0" smtClean="0">
                <a:ln>
                  <a:solidFill>
                    <a:schemeClr val="tx1"/>
                  </a:solidFill>
                </a:ln>
                <a:latin typeface="Calibri"/>
                <a:ea typeface="+mn-ea"/>
                <a:cs typeface="Calibri"/>
              </a:rPr>
              <a:t> </a:t>
            </a:r>
            <a:r>
              <a:rPr lang="en-US" altLang="zh-CN" sz="4000" b="1" cap="small" dirty="0" smtClean="0">
                <a:ln>
                  <a:solidFill>
                    <a:schemeClr val="tx1"/>
                  </a:solidFill>
                </a:ln>
                <a:latin typeface="Calibri"/>
                <a:ea typeface="+mn-ea"/>
                <a:cs typeface="Calibri"/>
              </a:rPr>
              <a:t>A</a:t>
            </a:r>
            <a:r>
              <a:rPr lang="zh-CN" altLang="en-US" sz="4000" b="1" cap="small" dirty="0" smtClean="0">
                <a:ln>
                  <a:solidFill>
                    <a:schemeClr val="tx1"/>
                  </a:solidFill>
                </a:ln>
                <a:latin typeface="Calibri"/>
                <a:ea typeface="+mn-ea"/>
                <a:cs typeface="Calibri"/>
              </a:rPr>
              <a:t> </a:t>
            </a:r>
            <a:r>
              <a:rPr lang="en-US" altLang="zh-CN" sz="4000" b="1" cap="small" dirty="0" smtClean="0">
                <a:ln>
                  <a:solidFill>
                    <a:schemeClr val="tx1"/>
                  </a:solidFill>
                </a:ln>
                <a:latin typeface="Calibri"/>
                <a:ea typeface="+mn-ea"/>
                <a:cs typeface="Calibri"/>
              </a:rPr>
              <a:t>Chip</a:t>
            </a:r>
            <a:r>
              <a:rPr lang="zh-CN" altLang="en-US" sz="4000" dirty="0">
                <a:latin typeface="Calibri"/>
                <a:cs typeface="Calibri"/>
              </a:rPr>
              <a:t> </a:t>
            </a:r>
            <a:r>
              <a:rPr lang="en-US" altLang="zh-CN" sz="4000" dirty="0" smtClean="0">
                <a:latin typeface="Calibri"/>
                <a:cs typeface="Calibri"/>
              </a:rPr>
              <a:t>Platform</a:t>
            </a:r>
            <a:endParaRPr lang="en-US" sz="2600" b="1" cap="small" dirty="0">
              <a:ln>
                <a:solidFill>
                  <a:schemeClr val="tx1"/>
                </a:solidFill>
              </a:ln>
              <a:latin typeface="Calibri"/>
              <a:ea typeface="+mn-ea"/>
              <a:cs typeface="Calibri"/>
            </a:endParaRPr>
          </a:p>
        </p:txBody>
      </p:sp>
    </p:spTree>
    <p:custDataLst>
      <p:tags r:id="rId1"/>
    </p:custDataLst>
    <p:extLst>
      <p:ext uri="{BB962C8B-B14F-4D97-AF65-F5344CB8AC3E}">
        <p14:creationId xmlns:p14="http://schemas.microsoft.com/office/powerpoint/2010/main" val="17228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31409" y="3587326"/>
            <a:ext cx="7430039" cy="3053051"/>
            <a:chOff x="931409" y="3587326"/>
            <a:chExt cx="7430039" cy="3053051"/>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302" y="3587326"/>
              <a:ext cx="2316681" cy="2545301"/>
            </a:xfrm>
            <a:prstGeom prst="rect">
              <a:avLst/>
            </a:prstGeom>
          </p:spPr>
        </p:pic>
        <p:sp>
          <p:nvSpPr>
            <p:cNvPr id="3" name="文本框 2"/>
            <p:cNvSpPr txBox="1"/>
            <p:nvPr/>
          </p:nvSpPr>
          <p:spPr>
            <a:xfrm>
              <a:off x="931409" y="4673575"/>
              <a:ext cx="710194" cy="276999"/>
            </a:xfrm>
            <a:prstGeom prst="rect">
              <a:avLst/>
            </a:prstGeom>
            <a:noFill/>
          </p:spPr>
          <p:txBody>
            <a:bodyPr wrap="none" rtlCol="0">
              <a:spAutoFit/>
            </a:bodyPr>
            <a:lstStyle/>
            <a:p>
              <a:r>
                <a:rPr lang="en-US" sz="1200" b="1" dirty="0" smtClean="0"/>
                <a:t>SA node</a:t>
              </a:r>
              <a:endParaRPr lang="en-US" sz="1200" b="1" dirty="0"/>
            </a:p>
          </p:txBody>
        </p:sp>
        <p:sp>
          <p:nvSpPr>
            <p:cNvPr id="58" name="文本框 57"/>
            <p:cNvSpPr txBox="1"/>
            <p:nvPr/>
          </p:nvSpPr>
          <p:spPr>
            <a:xfrm>
              <a:off x="1731156" y="5305452"/>
              <a:ext cx="723403" cy="276999"/>
            </a:xfrm>
            <a:prstGeom prst="rect">
              <a:avLst/>
            </a:prstGeom>
            <a:noFill/>
          </p:spPr>
          <p:txBody>
            <a:bodyPr wrap="none" rtlCol="0">
              <a:spAutoFit/>
            </a:bodyPr>
            <a:lstStyle/>
            <a:p>
              <a:r>
                <a:rPr lang="en-US" sz="1200" b="1" dirty="0" smtClean="0"/>
                <a:t>AV node</a:t>
              </a:r>
              <a:endParaRPr lang="en-US" sz="1200" b="1" dirty="0"/>
            </a:p>
          </p:txBody>
        </p:sp>
        <p:sp>
          <p:nvSpPr>
            <p:cNvPr id="59" name="文本框 58"/>
            <p:cNvSpPr txBox="1"/>
            <p:nvPr/>
          </p:nvSpPr>
          <p:spPr>
            <a:xfrm>
              <a:off x="1933380" y="6040115"/>
              <a:ext cx="1449115" cy="276999"/>
            </a:xfrm>
            <a:prstGeom prst="rect">
              <a:avLst/>
            </a:prstGeom>
            <a:noFill/>
          </p:spPr>
          <p:txBody>
            <a:bodyPr wrap="none" rtlCol="0">
              <a:spAutoFit/>
            </a:bodyPr>
            <a:lstStyle/>
            <a:p>
              <a:r>
                <a:rPr lang="en-US" sz="1200" b="1" dirty="0" smtClean="0"/>
                <a:t>His-Purkinje System</a:t>
              </a:r>
              <a:endParaRPr lang="en-US" sz="1200" b="1" dirty="0"/>
            </a:p>
          </p:txBody>
        </p:sp>
        <p:grpSp>
          <p:nvGrpSpPr>
            <p:cNvPr id="4" name="组合 3"/>
            <p:cNvGrpSpPr/>
            <p:nvPr/>
          </p:nvGrpSpPr>
          <p:grpSpPr>
            <a:xfrm>
              <a:off x="3833876" y="4261801"/>
              <a:ext cx="2072852" cy="1803235"/>
              <a:chOff x="2033900" y="2392248"/>
              <a:chExt cx="386136" cy="335911"/>
            </a:xfrm>
          </p:grpSpPr>
          <p:sp>
            <p:nvSpPr>
              <p:cNvPr id="78" name="椭圆 77"/>
              <p:cNvSpPr/>
              <p:nvPr/>
            </p:nvSpPr>
            <p:spPr>
              <a:xfrm>
                <a:off x="2124096" y="2392248"/>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椭圆 79"/>
              <p:cNvSpPr/>
              <p:nvPr/>
            </p:nvSpPr>
            <p:spPr>
              <a:xfrm>
                <a:off x="2169815" y="24911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椭圆 80"/>
              <p:cNvSpPr/>
              <p:nvPr/>
            </p:nvSpPr>
            <p:spPr>
              <a:xfrm>
                <a:off x="2192674" y="25899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椭圆 81"/>
              <p:cNvSpPr/>
              <p:nvPr/>
            </p:nvSpPr>
            <p:spPr>
              <a:xfrm>
                <a:off x="2257038" y="255298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椭圆 82"/>
              <p:cNvSpPr/>
              <p:nvPr/>
            </p:nvSpPr>
            <p:spPr>
              <a:xfrm>
                <a:off x="2033900" y="249021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椭圆 83"/>
              <p:cNvSpPr/>
              <p:nvPr/>
            </p:nvSpPr>
            <p:spPr>
              <a:xfrm>
                <a:off x="2303915" y="241837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椭圆 84"/>
              <p:cNvSpPr/>
              <p:nvPr/>
            </p:nvSpPr>
            <p:spPr>
              <a:xfrm>
                <a:off x="2233246" y="268244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椭圆 85"/>
              <p:cNvSpPr/>
              <p:nvPr/>
            </p:nvSpPr>
            <p:spPr>
              <a:xfrm>
                <a:off x="2302496" y="263670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椭圆 86"/>
              <p:cNvSpPr/>
              <p:nvPr/>
            </p:nvSpPr>
            <p:spPr>
              <a:xfrm>
                <a:off x="2374317" y="25368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椭圆 87"/>
              <p:cNvSpPr/>
              <p:nvPr/>
            </p:nvSpPr>
            <p:spPr>
              <a:xfrm>
                <a:off x="2083728" y="26517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直接连接符 88"/>
              <p:cNvCxnSpPr>
                <a:stCxn id="78" idx="3"/>
                <a:endCxn id="83" idx="7"/>
              </p:cNvCxnSpPr>
              <p:nvPr/>
            </p:nvCxnSpPr>
            <p:spPr>
              <a:xfrm flipH="1">
                <a:off x="2072924" y="2431272"/>
                <a:ext cx="57867" cy="656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78" idx="6"/>
                <a:endCxn id="84" idx="2"/>
              </p:cNvCxnSpPr>
              <p:nvPr/>
            </p:nvCxnSpPr>
            <p:spPr>
              <a:xfrm>
                <a:off x="2169815" y="2415107"/>
                <a:ext cx="134100" cy="261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78" idx="5"/>
                <a:endCxn id="80" idx="0"/>
              </p:cNvCxnSpPr>
              <p:nvPr/>
            </p:nvCxnSpPr>
            <p:spPr>
              <a:xfrm>
                <a:off x="2163120" y="2431272"/>
                <a:ext cx="29555" cy="598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0" idx="4"/>
                <a:endCxn id="81" idx="1"/>
              </p:cNvCxnSpPr>
              <p:nvPr/>
            </p:nvCxnSpPr>
            <p:spPr>
              <a:xfrm>
                <a:off x="2192675" y="2536821"/>
                <a:ext cx="6694" cy="598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0" idx="5"/>
                <a:endCxn id="82" idx="1"/>
              </p:cNvCxnSpPr>
              <p:nvPr/>
            </p:nvCxnSpPr>
            <p:spPr>
              <a:xfrm>
                <a:off x="2208839" y="2530126"/>
                <a:ext cx="54894" cy="295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1" idx="4"/>
                <a:endCxn id="85" idx="0"/>
              </p:cNvCxnSpPr>
              <p:nvPr/>
            </p:nvCxnSpPr>
            <p:spPr>
              <a:xfrm>
                <a:off x="2215534" y="2635675"/>
                <a:ext cx="40572" cy="467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2" idx="4"/>
                <a:endCxn id="86" idx="1"/>
              </p:cNvCxnSpPr>
              <p:nvPr/>
            </p:nvCxnSpPr>
            <p:spPr>
              <a:xfrm>
                <a:off x="2279898" y="2598704"/>
                <a:ext cx="29294" cy="446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5" idx="2"/>
                <a:endCxn id="88" idx="6"/>
              </p:cNvCxnSpPr>
              <p:nvPr/>
            </p:nvCxnSpPr>
            <p:spPr>
              <a:xfrm flipH="1" flipV="1">
                <a:off x="2129447" y="2674598"/>
                <a:ext cx="103799" cy="3070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6" idx="0"/>
                <a:endCxn id="87" idx="3"/>
              </p:cNvCxnSpPr>
              <p:nvPr/>
            </p:nvCxnSpPr>
            <p:spPr>
              <a:xfrm flipV="1">
                <a:off x="2325356" y="2575845"/>
                <a:ext cx="55657" cy="608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直接连接符 108"/>
            <p:cNvCxnSpPr/>
            <p:nvPr/>
          </p:nvCxnSpPr>
          <p:spPr>
            <a:xfrm>
              <a:off x="6357209" y="4471289"/>
              <a:ext cx="20042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Arrow Connector 13"/>
            <p:cNvCxnSpPr/>
            <p:nvPr/>
          </p:nvCxnSpPr>
          <p:spPr>
            <a:xfrm flipV="1">
              <a:off x="6685955" y="4068408"/>
              <a:ext cx="0" cy="4013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81"/>
            <p:cNvSpPr txBox="1"/>
            <p:nvPr/>
          </p:nvSpPr>
          <p:spPr>
            <a:xfrm>
              <a:off x="6612136" y="3861689"/>
              <a:ext cx="434071"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AS</a:t>
              </a:r>
              <a:endParaRPr lang="en-US" sz="1400" b="1" dirty="0">
                <a:latin typeface="Arial" pitchFamily="34" charset="0"/>
                <a:cs typeface="Arial" pitchFamily="34" charset="0"/>
              </a:endParaRPr>
            </a:p>
          </p:txBody>
        </p:sp>
        <p:cxnSp>
          <p:nvCxnSpPr>
            <p:cNvPr id="103" name="Straight Arrow Connector 147"/>
            <p:cNvCxnSpPr/>
            <p:nvPr/>
          </p:nvCxnSpPr>
          <p:spPr>
            <a:xfrm flipV="1">
              <a:off x="7872292" y="4064907"/>
              <a:ext cx="0" cy="4013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49"/>
            <p:cNvSpPr txBox="1"/>
            <p:nvPr/>
          </p:nvSpPr>
          <p:spPr>
            <a:xfrm>
              <a:off x="7798473" y="3858188"/>
              <a:ext cx="434071"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AS</a:t>
              </a:r>
              <a:endParaRPr lang="en-US" sz="1400" b="1" dirty="0">
                <a:latin typeface="Arial" pitchFamily="34" charset="0"/>
                <a:cs typeface="Arial" pitchFamily="34" charset="0"/>
              </a:endParaRPr>
            </a:p>
          </p:txBody>
        </p:sp>
        <p:cxnSp>
          <p:nvCxnSpPr>
            <p:cNvPr id="107" name="直接连接符 108"/>
            <p:cNvCxnSpPr/>
            <p:nvPr/>
          </p:nvCxnSpPr>
          <p:spPr>
            <a:xfrm>
              <a:off x="6357209" y="5974583"/>
              <a:ext cx="20042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3"/>
            <p:cNvCxnSpPr/>
            <p:nvPr/>
          </p:nvCxnSpPr>
          <p:spPr>
            <a:xfrm flipV="1">
              <a:off x="6685955" y="5571702"/>
              <a:ext cx="0" cy="4013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TextBox 81"/>
            <p:cNvSpPr txBox="1"/>
            <p:nvPr/>
          </p:nvSpPr>
          <p:spPr>
            <a:xfrm>
              <a:off x="6612136" y="5364983"/>
              <a:ext cx="424165"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VS</a:t>
              </a:r>
              <a:endParaRPr lang="en-US" sz="1400" b="1" dirty="0">
                <a:latin typeface="Arial" pitchFamily="34" charset="0"/>
                <a:cs typeface="Arial" pitchFamily="34" charset="0"/>
              </a:endParaRPr>
            </a:p>
          </p:txBody>
        </p:sp>
        <p:cxnSp>
          <p:nvCxnSpPr>
            <p:cNvPr id="110" name="Straight Arrow Connector 147"/>
            <p:cNvCxnSpPr/>
            <p:nvPr/>
          </p:nvCxnSpPr>
          <p:spPr>
            <a:xfrm flipV="1">
              <a:off x="7872292" y="5568201"/>
              <a:ext cx="0" cy="4013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49"/>
            <p:cNvSpPr txBox="1"/>
            <p:nvPr/>
          </p:nvSpPr>
          <p:spPr>
            <a:xfrm>
              <a:off x="7798473" y="5361482"/>
              <a:ext cx="424165" cy="307777"/>
            </a:xfrm>
            <a:prstGeom prst="rect">
              <a:avLst/>
            </a:prstGeom>
            <a:noFill/>
            <a:ln w="19050">
              <a:noFill/>
            </a:ln>
          </p:spPr>
          <p:txBody>
            <a:bodyPr wrap="none" rtlCol="0">
              <a:spAutoFit/>
            </a:bodyPr>
            <a:lstStyle/>
            <a:p>
              <a:r>
                <a:rPr lang="en-US" sz="1400" b="1" dirty="0" smtClean="0">
                  <a:latin typeface="Arial" pitchFamily="34" charset="0"/>
                  <a:cs typeface="Arial" pitchFamily="34" charset="0"/>
                </a:rPr>
                <a:t>VS</a:t>
              </a:r>
              <a:endParaRPr lang="en-US" sz="1400" b="1" dirty="0">
                <a:latin typeface="Arial" pitchFamily="34" charset="0"/>
                <a:cs typeface="Arial" pitchFamily="34" charset="0"/>
              </a:endParaRPr>
            </a:p>
          </p:txBody>
        </p:sp>
        <p:cxnSp>
          <p:nvCxnSpPr>
            <p:cNvPr id="7" name="直接箭头连接符 6"/>
            <p:cNvCxnSpPr>
              <a:stCxn id="78" idx="7"/>
            </p:cNvCxnSpPr>
            <p:nvPr/>
          </p:nvCxnSpPr>
          <p:spPr>
            <a:xfrm flipV="1">
              <a:off x="4527551" y="4259016"/>
              <a:ext cx="1788233" cy="3872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169977" y="5821026"/>
              <a:ext cx="1165791" cy="148568"/>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2233184" y="6261698"/>
              <a:ext cx="442750" cy="369332"/>
            </a:xfrm>
            <a:prstGeom prst="rect">
              <a:avLst/>
            </a:prstGeom>
            <a:noFill/>
          </p:spPr>
          <p:txBody>
            <a:bodyPr wrap="none" rtlCol="0">
              <a:spAutoFit/>
            </a:bodyPr>
            <a:lstStyle/>
            <a:p>
              <a:r>
                <a:rPr lang="en-US" b="1" dirty="0" smtClean="0"/>
                <a:t>(a)</a:t>
              </a:r>
              <a:endParaRPr lang="en-US" b="1" dirty="0"/>
            </a:p>
          </p:txBody>
        </p:sp>
        <p:sp>
          <p:nvSpPr>
            <p:cNvPr id="120" name="文本框 119"/>
            <p:cNvSpPr txBox="1"/>
            <p:nvPr/>
          </p:nvSpPr>
          <p:spPr>
            <a:xfrm>
              <a:off x="4613867" y="6271045"/>
              <a:ext cx="452368" cy="369332"/>
            </a:xfrm>
            <a:prstGeom prst="rect">
              <a:avLst/>
            </a:prstGeom>
            <a:noFill/>
          </p:spPr>
          <p:txBody>
            <a:bodyPr wrap="none" rtlCol="0">
              <a:spAutoFit/>
            </a:bodyPr>
            <a:lstStyle/>
            <a:p>
              <a:r>
                <a:rPr lang="en-US" b="1" dirty="0" smtClean="0"/>
                <a:t>(b)</a:t>
              </a:r>
              <a:endParaRPr lang="en-US" b="1" dirty="0"/>
            </a:p>
          </p:txBody>
        </p:sp>
        <p:sp>
          <p:nvSpPr>
            <p:cNvPr id="121" name="文本框 120"/>
            <p:cNvSpPr txBox="1"/>
            <p:nvPr/>
          </p:nvSpPr>
          <p:spPr>
            <a:xfrm>
              <a:off x="7184729" y="6261698"/>
              <a:ext cx="425116" cy="369332"/>
            </a:xfrm>
            <a:prstGeom prst="rect">
              <a:avLst/>
            </a:prstGeom>
            <a:noFill/>
          </p:spPr>
          <p:txBody>
            <a:bodyPr wrap="none" rtlCol="0">
              <a:spAutoFit/>
            </a:bodyPr>
            <a:lstStyle/>
            <a:p>
              <a:r>
                <a:rPr lang="en-US" b="1" dirty="0" smtClean="0"/>
                <a:t>(c)</a:t>
              </a:r>
              <a:endParaRPr lang="en-US" b="1" dirty="0"/>
            </a:p>
          </p:txBody>
        </p:sp>
      </p:grpSp>
    </p:spTree>
    <p:extLst>
      <p:ext uri="{BB962C8B-B14F-4D97-AF65-F5344CB8AC3E}">
        <p14:creationId xmlns:p14="http://schemas.microsoft.com/office/powerpoint/2010/main" val="147742390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CRaGD4RkpOLRdPDrYqzk55"/>
</p:tagLst>
</file>

<file path=ppt/tags/tag10.xml><?xml version="1.0" encoding="utf-8"?>
<p:tagLst xmlns:a="http://schemas.openxmlformats.org/drawingml/2006/main" xmlns:r="http://schemas.openxmlformats.org/officeDocument/2006/relationships" xmlns:p="http://schemas.openxmlformats.org/presentationml/2006/main">
  <p:tag name="DVSHAPEID" val="kU3d8XjV9QEpEnVIXJpOYv"/>
</p:tagLst>
</file>

<file path=ppt/tags/tag11.xml><?xml version="1.0" encoding="utf-8"?>
<p:tagLst xmlns:a="http://schemas.openxmlformats.org/drawingml/2006/main" xmlns:r="http://schemas.openxmlformats.org/officeDocument/2006/relationships" xmlns:p="http://schemas.openxmlformats.org/presentationml/2006/main">
  <p:tag name="DVSHAPEID" val="Cqs4GKpgH8lsUuQzVZOihq"/>
</p:tagLst>
</file>

<file path=ppt/tags/tag12.xml><?xml version="1.0" encoding="utf-8"?>
<p:tagLst xmlns:a="http://schemas.openxmlformats.org/drawingml/2006/main" xmlns:r="http://schemas.openxmlformats.org/officeDocument/2006/relationships" xmlns:p="http://schemas.openxmlformats.org/presentationml/2006/main">
  <p:tag name="DVSHAPEID" val="MohjMYpfbUWPiDL4hywS8w"/>
</p:tagLst>
</file>

<file path=ppt/tags/tag13.xml><?xml version="1.0" encoding="utf-8"?>
<p:tagLst xmlns:a="http://schemas.openxmlformats.org/drawingml/2006/main" xmlns:r="http://schemas.openxmlformats.org/officeDocument/2006/relationships" xmlns:p="http://schemas.openxmlformats.org/presentationml/2006/main">
  <p:tag name="DVSHAPEID" val="4csrSnOq0GdcD4NmYrRsWq"/>
</p:tagLst>
</file>

<file path=ppt/tags/tag14.xml><?xml version="1.0" encoding="utf-8"?>
<p:tagLst xmlns:a="http://schemas.openxmlformats.org/drawingml/2006/main" xmlns:r="http://schemas.openxmlformats.org/officeDocument/2006/relationships" xmlns:p="http://schemas.openxmlformats.org/presentationml/2006/main">
  <p:tag name="DVSHAPEID" val="w5cdOQHfMohfj4Rl62rLUf"/>
</p:tagLst>
</file>

<file path=ppt/tags/tag15.xml><?xml version="1.0" encoding="utf-8"?>
<p:tagLst xmlns:a="http://schemas.openxmlformats.org/drawingml/2006/main" xmlns:r="http://schemas.openxmlformats.org/officeDocument/2006/relationships" xmlns:p="http://schemas.openxmlformats.org/presentationml/2006/main">
  <p:tag name="DVSHAPEID" val="C5ZHhVA51GAEFneEzXIKUO"/>
</p:tagLst>
</file>

<file path=ppt/tags/tag16.xml><?xml version="1.0" encoding="utf-8"?>
<p:tagLst xmlns:a="http://schemas.openxmlformats.org/drawingml/2006/main" xmlns:r="http://schemas.openxmlformats.org/officeDocument/2006/relationships" xmlns:p="http://schemas.openxmlformats.org/presentationml/2006/main">
  <p:tag name="DVSHAPEID" val="UoKIuDkP1avgt6e6zMFGnB"/>
</p:tagLst>
</file>

<file path=ppt/tags/tag17.xml><?xml version="1.0" encoding="utf-8"?>
<p:tagLst xmlns:a="http://schemas.openxmlformats.org/drawingml/2006/main" xmlns:r="http://schemas.openxmlformats.org/officeDocument/2006/relationships" xmlns:p="http://schemas.openxmlformats.org/presentationml/2006/main">
  <p:tag name="DVSHAPEID" val="FFou6rst3alNbBWyqXKcEq"/>
</p:tagLst>
</file>

<file path=ppt/tags/tag18.xml><?xml version="1.0" encoding="utf-8"?>
<p:tagLst xmlns:a="http://schemas.openxmlformats.org/drawingml/2006/main" xmlns:r="http://schemas.openxmlformats.org/officeDocument/2006/relationships" xmlns:p="http://schemas.openxmlformats.org/presentationml/2006/main">
  <p:tag name="DVSHAPEID" val="glO5PiJKa5jpPWMTL73zIG"/>
</p:tagLst>
</file>

<file path=ppt/tags/tag19.xml><?xml version="1.0" encoding="utf-8"?>
<p:tagLst xmlns:a="http://schemas.openxmlformats.org/drawingml/2006/main" xmlns:r="http://schemas.openxmlformats.org/officeDocument/2006/relationships" xmlns:p="http://schemas.openxmlformats.org/presentationml/2006/main">
  <p:tag name="DVSECTIONID" val="a4tLTpgeSj6sRw4EQaxWjg"/>
</p:tagLst>
</file>

<file path=ppt/tags/tag2.xml><?xml version="1.0" encoding="utf-8"?>
<p:tagLst xmlns:a="http://schemas.openxmlformats.org/drawingml/2006/main" xmlns:r="http://schemas.openxmlformats.org/officeDocument/2006/relationships" xmlns:p="http://schemas.openxmlformats.org/presentationml/2006/main">
  <p:tag name="DVSHAPEID" val="g3avWFs8wvKh4c8D8pDngm"/>
</p:tagLst>
</file>

<file path=ppt/tags/tag20.xml><?xml version="1.0" encoding="utf-8"?>
<p:tagLst xmlns:a="http://schemas.openxmlformats.org/drawingml/2006/main" xmlns:r="http://schemas.openxmlformats.org/officeDocument/2006/relationships" xmlns:p="http://schemas.openxmlformats.org/presentationml/2006/main">
  <p:tag name="DVSHAPEID" val="glO5PiJKa5jpPWMTL73zIG"/>
</p:tagLst>
</file>

<file path=ppt/tags/tag21.xml><?xml version="1.0" encoding="utf-8"?>
<p:tagLst xmlns:a="http://schemas.openxmlformats.org/drawingml/2006/main" xmlns:r="http://schemas.openxmlformats.org/officeDocument/2006/relationships" xmlns:p="http://schemas.openxmlformats.org/presentationml/2006/main">
  <p:tag name="DVSHAPEID" val="OKUGG4Ra4XXlU39Y4M7IfI"/>
</p:tagLst>
</file>

<file path=ppt/tags/tag3.xml><?xml version="1.0" encoding="utf-8"?>
<p:tagLst xmlns:a="http://schemas.openxmlformats.org/drawingml/2006/main" xmlns:r="http://schemas.openxmlformats.org/officeDocument/2006/relationships" xmlns:p="http://schemas.openxmlformats.org/presentationml/2006/main">
  <p:tag name="DVSHAPEID" val="vE4kTklVZaRxA6v77bRghg"/>
</p:tagLst>
</file>

<file path=ppt/tags/tag4.xml><?xml version="1.0" encoding="utf-8"?>
<p:tagLst xmlns:a="http://schemas.openxmlformats.org/drawingml/2006/main" xmlns:r="http://schemas.openxmlformats.org/officeDocument/2006/relationships" xmlns:p="http://schemas.openxmlformats.org/presentationml/2006/main">
  <p:tag name="DVSHAPEID" val="6VLrjliaHIOUywrCM8NBvA"/>
</p:tagLst>
</file>

<file path=ppt/tags/tag5.xml><?xml version="1.0" encoding="utf-8"?>
<p:tagLst xmlns:a="http://schemas.openxmlformats.org/drawingml/2006/main" xmlns:r="http://schemas.openxmlformats.org/officeDocument/2006/relationships" xmlns:p="http://schemas.openxmlformats.org/presentationml/2006/main">
  <p:tag name="DVSHAPEID" val="pxB280hrv04fy8zs10DPs9"/>
</p:tagLst>
</file>

<file path=ppt/tags/tag6.xml><?xml version="1.0" encoding="utf-8"?>
<p:tagLst xmlns:a="http://schemas.openxmlformats.org/drawingml/2006/main" xmlns:r="http://schemas.openxmlformats.org/officeDocument/2006/relationships" xmlns:p="http://schemas.openxmlformats.org/presentationml/2006/main">
  <p:tag name="DVSHAPEID" val="IGyYGvpJtGKvvdPgdhTfdO"/>
</p:tagLst>
</file>

<file path=ppt/tags/tag7.xml><?xml version="1.0" encoding="utf-8"?>
<p:tagLst xmlns:a="http://schemas.openxmlformats.org/drawingml/2006/main" xmlns:r="http://schemas.openxmlformats.org/officeDocument/2006/relationships" xmlns:p="http://schemas.openxmlformats.org/presentationml/2006/main">
  <p:tag name="DVSHAPEID" val="PiYj3j6MXF7gOVt9kL1Mxo"/>
</p:tagLst>
</file>

<file path=ppt/tags/tag8.xml><?xml version="1.0" encoding="utf-8"?>
<p:tagLst xmlns:a="http://schemas.openxmlformats.org/drawingml/2006/main" xmlns:r="http://schemas.openxmlformats.org/officeDocument/2006/relationships" xmlns:p="http://schemas.openxmlformats.org/presentationml/2006/main">
  <p:tag name="DVSHAPEID" val="u2ClCKNmWdWTRf0ns6CGJ4"/>
</p:tagLst>
</file>

<file path=ppt/tags/tag9.xml><?xml version="1.0" encoding="utf-8"?>
<p:tagLst xmlns:a="http://schemas.openxmlformats.org/drawingml/2006/main" xmlns:r="http://schemas.openxmlformats.org/officeDocument/2006/relationships" xmlns:p="http://schemas.openxmlformats.org/presentationml/2006/main">
  <p:tag name="DVSHAPEID" val="nfpUN4W7erhrNWGHGmYBJU"/>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2172</TotalTime>
  <Words>530</Words>
  <Application>Microsoft Macintosh PowerPoint</Application>
  <PresentationFormat>Custom</PresentationFormat>
  <Paragraphs>155</Paragraphs>
  <Slides>13</Slides>
  <Notes>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主题</vt:lpstr>
      <vt:lpstr>Office Theme</vt:lpstr>
      <vt:lpstr>PowerPoint Presentation</vt:lpstr>
      <vt:lpstr>PowerPoint Presentation</vt:lpstr>
      <vt:lpstr>PowerPoint Presentation</vt:lpstr>
      <vt:lpstr>PowerPoint Presentation</vt:lpstr>
      <vt:lpstr>PowerPoint Presentation</vt:lpstr>
      <vt:lpstr>PowerPoint Presentation</vt:lpstr>
      <vt:lpstr>Model-based Pacemaker Design</vt:lpstr>
      <vt:lpstr>Heart On A Chip Platform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Zhihao</dc:creator>
  <cp:lastModifiedBy>Kuk  Jang</cp:lastModifiedBy>
  <cp:revision>45</cp:revision>
  <dcterms:created xsi:type="dcterms:W3CDTF">2015-08-15T19:14:13Z</dcterms:created>
  <dcterms:modified xsi:type="dcterms:W3CDTF">2015-08-23T00:10:16Z</dcterms:modified>
</cp:coreProperties>
</file>