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2" r:id="rId1"/>
  </p:sldMasterIdLst>
  <p:notesMasterIdLst>
    <p:notesMasterId r:id="rId16"/>
  </p:notesMasterIdLst>
  <p:sldIdLst>
    <p:sldId id="286" r:id="rId2"/>
    <p:sldId id="288" r:id="rId3"/>
    <p:sldId id="427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  <p:sldId id="437" r:id="rId14"/>
    <p:sldId id="438" r:id="rId1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502020204030204" pitchFamily="34" charset="0"/>
      <p:regular r:id="rId21"/>
      <p: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C16"/>
    <a:srgbClr val="0C788E"/>
    <a:srgbClr val="006666"/>
    <a:srgbClr val="0099CC"/>
    <a:srgbClr val="660066"/>
    <a:srgbClr val="660033"/>
    <a:srgbClr val="015153"/>
    <a:srgbClr val="18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33" autoAdjust="0"/>
    <p:restoredTop sz="79203" autoAdjust="0"/>
  </p:normalViewPr>
  <p:slideViewPr>
    <p:cSldViewPr>
      <p:cViewPr varScale="1">
        <p:scale>
          <a:sx n="112" d="100"/>
          <a:sy n="112" d="100"/>
        </p:scale>
        <p:origin x="14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9BBF-ABAC-4742-ABF0-5F956B12061F}" type="datetimeFigureOut">
              <a:rPr lang="es-MX" smtClean="0"/>
              <a:pPr/>
              <a:t>13/03/19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CA410-36AA-46D7-8ACD-DED9B9BE063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255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2A8D2107-943B-46A2-9B3B-A465A71B7EF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93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52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6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700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840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8230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7829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1D14-FAEE-44E9-86F8-1EABA9F7BCD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9451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4B510-C57F-4CA5-AD29-B28B1014999F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57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18ACF-DE07-4C99-97D4-B3D13333AC5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46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E0EAA-20A9-47BF-BAF6-FC79CE53901A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D760B-C7E4-45CF-A2F2-3E33A410B4FD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3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E238-9D13-49C7-87DB-62048400F37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7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6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A6388-41E4-44AB-B6BE-6CD7C914883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989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27F45-69F0-47A6-B897-0F58472409E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23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01D9A-C4EA-48F6-960A-5DABC1D861A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462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EFE277-E121-4082-871D-6B4B3B2FFD7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90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114800"/>
            <a:ext cx="8229600" cy="1371600"/>
          </a:xfrm>
        </p:spPr>
        <p:txBody>
          <a:bodyPr>
            <a:normAutofit/>
          </a:bodyPr>
          <a:lstStyle/>
          <a:p>
            <a:r>
              <a:rPr lang="es-MX" sz="2600" dirty="0"/>
              <a:t>CURSO SWIFT INTERMEDIO</a:t>
            </a:r>
            <a:br>
              <a:rPr lang="es-MX" sz="2600" dirty="0"/>
            </a:br>
            <a:r>
              <a:rPr lang="es-MX" sz="3600" dirty="0"/>
              <a:t>presentación de proyecto</a:t>
            </a:r>
            <a:endParaRPr lang="en-US" sz="3600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1371600" y="1371600"/>
            <a:ext cx="1627290" cy="1828800"/>
          </a:xfrm>
          <a:prstGeom prst="rect">
            <a:avLst/>
          </a:prstGeom>
          <a:effectLst>
            <a:outerShdw blurRad="38100" dist="50800" dir="8100000" algn="t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</p:pic>
      <p:pic>
        <p:nvPicPr>
          <p:cNvPr id="6" name="5 Imagen"/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879592" y="1371600"/>
            <a:ext cx="1892915" cy="1828800"/>
          </a:xfrm>
          <a:prstGeom prst="rect">
            <a:avLst/>
          </a:prstGeom>
          <a:effectLst>
            <a:outerShdw blurRad="38100" dist="50800" dir="8100000" algn="tr" rotWithShape="0">
              <a:schemeClr val="accent1">
                <a:lumMod val="75000"/>
                <a:alpha val="40000"/>
              </a:scheme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41F0F8C-F610-1644-A68A-DC3DE1E8E44D}"/>
              </a:ext>
            </a:extLst>
          </p:cNvPr>
          <p:cNvSpPr txBox="1">
            <a:spLocks/>
          </p:cNvSpPr>
          <p:nvPr/>
        </p:nvSpPr>
        <p:spPr>
          <a:xfrm>
            <a:off x="608974" y="5486400"/>
            <a:ext cx="7926052" cy="628680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1600" dirty="0">
                <a:latin typeface="Calibri" panose="020F0502020204030204" pitchFamily="34" charset="0"/>
                <a:cs typeface="Calibri" panose="020F0502020204030204" pitchFamily="34" charset="0"/>
              </a:rPr>
              <a:t>por Gustavo Becerril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Perfil de usuario</a:t>
            </a: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Usuario típico de la aplicación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Estudiante nivel universitario o grados superiores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17 a 23 años o más</a:t>
            </a:r>
          </a:p>
        </p:txBody>
      </p:sp>
    </p:spTree>
    <p:extLst>
      <p:ext uri="{BB962C8B-B14F-4D97-AF65-F5344CB8AC3E}">
        <p14:creationId xmlns:p14="http://schemas.microsoft.com/office/powerpoint/2010/main" val="1639417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Perfil de usuario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Momento de utilización de la app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Las primeras 3 o 4 semanas después de iniciado el ciclo escolar</a:t>
            </a:r>
          </a:p>
        </p:txBody>
      </p:sp>
    </p:spTree>
    <p:extLst>
      <p:ext uri="{BB962C8B-B14F-4D97-AF65-F5344CB8AC3E}">
        <p14:creationId xmlns:p14="http://schemas.microsoft.com/office/powerpoint/2010/main" val="196108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Perfil de usuario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Necesidades y motivaciones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Material de los cursos requieren libros de texto determinados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Costo es considerable si se adquieren nuevos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Presupuesto es insuficiente para subsanar ese gasto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En ocasiones están agotados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Bibliotecas tienen pocos ejemplares y atrasados</a:t>
            </a:r>
          </a:p>
        </p:txBody>
      </p:sp>
    </p:spTree>
    <p:extLst>
      <p:ext uri="{BB962C8B-B14F-4D97-AF65-F5344CB8AC3E}">
        <p14:creationId xmlns:p14="http://schemas.microsoft.com/office/powerpoint/2010/main" val="284913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"/>
            <a:ext cx="8229600" cy="6400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Mapa de empatía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86800" cy="517320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1268622" y="1541212"/>
            <a:ext cx="3106599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¿Con quién empatizamos?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716016" y="1541212"/>
            <a:ext cx="31089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¿Qué necesitan hacer?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80820" y="1998412"/>
            <a:ext cx="252028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¿Qué ven?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6280820" y="5486400"/>
            <a:ext cx="252028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/>
                </a:solidFill>
              </a:rPr>
              <a:t>¿Qué dicen?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311860" y="5356738"/>
            <a:ext cx="252028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¿Qué hacen?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57200" y="2756405"/>
            <a:ext cx="252028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¿Qué oyen?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111924F-95CD-8346-A731-DC85F44776E2}"/>
              </a:ext>
            </a:extLst>
          </p:cNvPr>
          <p:cNvSpPr txBox="1"/>
          <p:nvPr/>
        </p:nvSpPr>
        <p:spPr>
          <a:xfrm>
            <a:off x="2339752" y="1889276"/>
            <a:ext cx="223224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Estudiantes universitarios que quieren adquirir un texto usado</a:t>
            </a:r>
          </a:p>
          <a:p>
            <a:r>
              <a:rPr lang="es-MX" sz="1000" dirty="0">
                <a:solidFill>
                  <a:schemeClr val="bg1"/>
                </a:solidFill>
              </a:rPr>
              <a:t>Estudiantes universitarios que quieren vender un texto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D678761-12CC-2D44-847E-E6B416AC6B60}"/>
              </a:ext>
            </a:extLst>
          </p:cNvPr>
          <p:cNvSpPr txBox="1"/>
          <p:nvPr/>
        </p:nvSpPr>
        <p:spPr>
          <a:xfrm>
            <a:off x="4572000" y="1892684"/>
            <a:ext cx="223224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</a:rPr>
              <a:t>Listar libro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Buscar libro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Hacer oferta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Efectuar transacción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6968A6-8164-934F-80CF-3B69A5F8B9A5}"/>
              </a:ext>
            </a:extLst>
          </p:cNvPr>
          <p:cNvSpPr txBox="1"/>
          <p:nvPr/>
        </p:nvSpPr>
        <p:spPr>
          <a:xfrm>
            <a:off x="4049426" y="1429754"/>
            <a:ext cx="1045148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dirty="0">
                <a:solidFill>
                  <a:schemeClr val="bg1"/>
                </a:solidFill>
              </a:rPr>
              <a:t>META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54B2B7-96AE-4C4B-A8D3-9E865470D176}"/>
              </a:ext>
            </a:extLst>
          </p:cNvPr>
          <p:cNvCxnSpPr>
            <a:cxnSpLocks/>
          </p:cNvCxnSpPr>
          <p:nvPr/>
        </p:nvCxnSpPr>
        <p:spPr>
          <a:xfrm flipV="1">
            <a:off x="5885030" y="4016234"/>
            <a:ext cx="30303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910F62E-D555-CC41-A540-FE9E51C651BD}"/>
              </a:ext>
            </a:extLst>
          </p:cNvPr>
          <p:cNvSpPr txBox="1"/>
          <p:nvPr/>
        </p:nvSpPr>
        <p:spPr>
          <a:xfrm>
            <a:off x="5885030" y="2800240"/>
            <a:ext cx="285892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</a:rPr>
              <a:t>Clases demandan libros de texto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Libros con precio elevado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No hay mercado para aprovechar libros que ya no se emplearán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Biblioteca no tiene libros o hay pocos ejemplares o están atrasados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A16D5B-6711-164C-9D1C-AAC616778C3E}"/>
              </a:ext>
            </a:extLst>
          </p:cNvPr>
          <p:cNvSpPr txBox="1"/>
          <p:nvPr/>
        </p:nvSpPr>
        <p:spPr>
          <a:xfrm>
            <a:off x="5885030" y="4185413"/>
            <a:ext cx="2772054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s-MX" sz="1000" dirty="0">
                <a:solidFill>
                  <a:schemeClr val="bg1"/>
                </a:solidFill>
              </a:rPr>
              <a:t>Los profesores se obsesionan con ciertos libros de texto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Las bibliotecas no se actualizan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Se “apañan” los libros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Ojalá alguien que tomó esa clae me preste o venda su libro</a:t>
            </a:r>
          </a:p>
          <a:p>
            <a:pPr algn="r"/>
            <a:r>
              <a:rPr lang="es-MX" sz="1000" dirty="0">
                <a:solidFill>
                  <a:schemeClr val="bg1"/>
                </a:solidFill>
              </a:rPr>
              <a:t>¿A quién le vendo mi libro que salió carísimo y ya no voy a utilizar?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31BB23-74AD-6049-B088-1EBDFB6A6D10}"/>
              </a:ext>
            </a:extLst>
          </p:cNvPr>
          <p:cNvSpPr txBox="1"/>
          <p:nvPr/>
        </p:nvSpPr>
        <p:spPr>
          <a:xfrm>
            <a:off x="2195736" y="5719939"/>
            <a:ext cx="4752528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Buscar el libro en la biblioteca</a:t>
            </a:r>
          </a:p>
          <a:p>
            <a:r>
              <a:rPr lang="es-MX" sz="1000" dirty="0">
                <a:solidFill>
                  <a:schemeClr val="bg1"/>
                </a:solidFill>
              </a:rPr>
              <a:t>Sacarle copias</a:t>
            </a:r>
          </a:p>
          <a:p>
            <a:r>
              <a:rPr lang="es-MX" sz="1000" dirty="0">
                <a:solidFill>
                  <a:schemeClr val="bg1"/>
                </a:solidFill>
              </a:rPr>
              <a:t>Pedirlo prestado</a:t>
            </a:r>
          </a:p>
          <a:p>
            <a:r>
              <a:rPr lang="es-MX" sz="1000" dirty="0">
                <a:solidFill>
                  <a:schemeClr val="bg1"/>
                </a:solidFill>
              </a:rPr>
              <a:t>Deshacerse del libro como papel reciclado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44A9DCC-D82D-E249-80AA-5E0B9B27B019}"/>
              </a:ext>
            </a:extLst>
          </p:cNvPr>
          <p:cNvSpPr txBox="1"/>
          <p:nvPr/>
        </p:nvSpPr>
        <p:spPr>
          <a:xfrm>
            <a:off x="400051" y="3247203"/>
            <a:ext cx="2858920" cy="86177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MX" sz="1000" dirty="0">
                <a:solidFill>
                  <a:schemeClr val="bg1"/>
                </a:solidFill>
              </a:rPr>
              <a:t>Que el libro está en otra biblioteca</a:t>
            </a:r>
          </a:p>
          <a:p>
            <a:r>
              <a:rPr lang="es-MX" sz="1000" dirty="0">
                <a:solidFill>
                  <a:schemeClr val="bg1"/>
                </a:solidFill>
              </a:rPr>
              <a:t>Que hay quien le sacó copias</a:t>
            </a:r>
          </a:p>
          <a:p>
            <a:r>
              <a:rPr lang="es-MX" sz="1000" dirty="0">
                <a:solidFill>
                  <a:schemeClr val="bg1"/>
                </a:solidFill>
              </a:rPr>
              <a:t>Que hay un tianguis de libros quién sabe dónde</a:t>
            </a:r>
          </a:p>
          <a:p>
            <a:r>
              <a:rPr lang="es-MX" sz="1000" dirty="0">
                <a:solidFill>
                  <a:schemeClr val="bg1"/>
                </a:solidFill>
              </a:rPr>
              <a:t>Que el maestro ya dejó tarea del libro para la siguiente clase</a:t>
            </a:r>
          </a:p>
        </p:txBody>
      </p:sp>
    </p:spTree>
    <p:extLst>
      <p:ext uri="{BB962C8B-B14F-4D97-AF65-F5344CB8AC3E}">
        <p14:creationId xmlns:p14="http://schemas.microsoft.com/office/powerpoint/2010/main" val="339467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3920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Lluvia de ideas</a:t>
            </a: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Lista de 10 ideas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Control de consumo de combustible de vehículos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Control de mantenimiento y depreciación de vehículos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Inventario de ropa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Lluvia de ideas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171450" indent="0">
              <a:buSzPts val="2600"/>
              <a:buNone/>
            </a:pPr>
            <a:endParaRPr lang="es-MX" sz="3000" dirty="0">
              <a:solidFill>
                <a:srgbClr val="FFFFFF"/>
              </a:solidFill>
            </a:endParaRP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 err="1">
                <a:solidFill>
                  <a:srgbClr val="FFFFFF"/>
                </a:solidFill>
              </a:rPr>
              <a:t>Uber</a:t>
            </a:r>
            <a:r>
              <a:rPr lang="es-MX" sz="2600" dirty="0">
                <a:solidFill>
                  <a:srgbClr val="FFFFFF"/>
                </a:solidFill>
              </a:rPr>
              <a:t> de mensajería local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Paseadores de perros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Guardería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Mercado de discos usados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Mercado de libro viejo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Mercado de libros de texto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Auxiliar conducción de vehículos con AR</a:t>
            </a:r>
          </a:p>
        </p:txBody>
      </p:sp>
    </p:spTree>
    <p:extLst>
      <p:ext uri="{BB962C8B-B14F-4D97-AF65-F5344CB8AC3E}">
        <p14:creationId xmlns:p14="http://schemas.microsoft.com/office/powerpoint/2010/main" val="382155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s-MX" sz="2800" dirty="0"/>
              <a:t>Lluvia de ideas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Técnica FIRE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buSzPts val="2600"/>
              <a:buNone/>
            </a:pPr>
            <a:endParaRPr lang="es-MX" sz="3000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04191344"/>
              </p:ext>
            </p:extLst>
          </p:nvPr>
        </p:nvGraphicFramePr>
        <p:xfrm>
          <a:off x="457199" y="2743200"/>
          <a:ext cx="8229603" cy="3312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53354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 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¿La idea es interesante?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¿Cambiará el paisaje competitivo?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¿La idea es complicada? (Dar puntuación negativa)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¿Puede hacer algo diferente a lo que hacen mis competidores?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Si quisiera monetizar la aplicación, ¿podré obtener las ganancias deseadas?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¿Podríamos entusiasmar a nuestros colaboradores?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¿Podríamos obtener algún apoyo?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¿Podríamos llegar fácilmente a nuestros clientes?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Total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Control de consumo de combustible de vehículos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22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Control de mantenimiento y depreciación de vehículos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20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Inventario de ropa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18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Uber de mensajería local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20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Paseadores de perros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14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Guardería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21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Mercado de discos usados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18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Mercado de libro viejo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21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Mercado de libros de texto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-2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27</a:t>
                      </a:r>
                      <a:endParaRPr lang="es-MX" sz="1000" b="1" i="0" u="none" strike="noStrike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1">
                <a:tc>
                  <a:txBody>
                    <a:bodyPr/>
                    <a:lstStyle/>
                    <a:p>
                      <a:pPr algn="l" fontAlgn="ctr"/>
                      <a:r>
                        <a:rPr lang="es-MX" sz="700" u="none" strike="noStrike">
                          <a:effectLst/>
                        </a:rPr>
                        <a:t>Auxiliar de conducción de vehículos con AR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-5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3</a:t>
                      </a:r>
                      <a:endParaRPr lang="es-MX" sz="1000" b="1" i="0" u="none" strike="noStrike">
                        <a:solidFill>
                          <a:srgbClr val="4472C4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 dirty="0">
                          <a:effectLst/>
                        </a:rPr>
                        <a:t>27</a:t>
                      </a:r>
                      <a:endParaRPr lang="es-MX" sz="1000" b="1" i="0" u="none" strike="noStrike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71" marR="5271" marT="5271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168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Lluvia de ideas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Puntaje de ideas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buSzPts val="2600"/>
              <a:buNone/>
            </a:pPr>
            <a:endParaRPr lang="es-MX" sz="30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06625"/>
              </p:ext>
            </p:extLst>
          </p:nvPr>
        </p:nvGraphicFramePr>
        <p:xfrm>
          <a:off x="1524000" y="2276872"/>
          <a:ext cx="6096000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Puntaje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Mercado de libros de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Conducción vehículos con 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Consumo combustible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Guardería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Mercado libro viejo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Mto</a:t>
                      </a:r>
                      <a:r>
                        <a:rPr lang="es-MX" dirty="0"/>
                        <a:t>. y </a:t>
                      </a:r>
                      <a:r>
                        <a:rPr lang="es-MX" dirty="0" err="1"/>
                        <a:t>dep</a:t>
                      </a:r>
                      <a:r>
                        <a:rPr lang="es-MX" dirty="0"/>
                        <a:t>. vehículos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Mensajería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Inventario de ropa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Mercado de discos usados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Paseadores de perros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84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Lluvia de ideas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Idea seleccionada</a:t>
            </a:r>
          </a:p>
          <a:p>
            <a:pPr marL="0" indent="0">
              <a:spcAft>
                <a:spcPts val="1800"/>
              </a:spcAft>
              <a:buNone/>
            </a:pPr>
            <a:endParaRPr lang="es-MX" sz="30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>
              <a:solidFill>
                <a:srgbClr val="FFFFFF"/>
              </a:solidFill>
            </a:endParaRPr>
          </a:p>
          <a:p>
            <a:pPr marL="0" indent="0" algn="ctr">
              <a:spcAft>
                <a:spcPts val="1800"/>
              </a:spcAft>
              <a:buNone/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Mercado de libros de texto</a:t>
            </a:r>
          </a:p>
          <a:p>
            <a:pPr marL="0" indent="0">
              <a:buSzPts val="2600"/>
              <a:buNone/>
            </a:pPr>
            <a:endParaRPr lang="es-MX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6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s-MX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Planeación</a:t>
            </a: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Objetivo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Facilitar el intercambio de libros de texto universitarios entre los alumnos que los adquirieron ya no los ocupan, y quienes los requieren</a:t>
            </a:r>
          </a:p>
        </p:txBody>
      </p:sp>
    </p:spTree>
    <p:extLst>
      <p:ext uri="{BB962C8B-B14F-4D97-AF65-F5344CB8AC3E}">
        <p14:creationId xmlns:p14="http://schemas.microsoft.com/office/powerpoint/2010/main" val="362881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Planeación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Funcionalidades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Lista de usuarios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Lista de libros a la venta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Buscador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Lista de libros buscados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Pago electrónico</a:t>
            </a:r>
          </a:p>
        </p:txBody>
      </p:sp>
    </p:spTree>
    <p:extLst>
      <p:ext uri="{BB962C8B-B14F-4D97-AF65-F5344CB8AC3E}">
        <p14:creationId xmlns:p14="http://schemas.microsoft.com/office/powerpoint/2010/main" val="32035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28600" y="457200"/>
            <a:ext cx="8686800" cy="457200"/>
          </a:xfrm>
          <a:prstGeom prst="rect">
            <a:avLst/>
          </a:prstGeom>
        </p:spPr>
        <p:txBody>
          <a:bodyPr vert="horz" wrap="square" lIns="45720" tIns="45720" rIns="45720" bIns="45720" rtlCol="0">
            <a:noAutofit/>
          </a:bodyPr>
          <a:lstStyle>
            <a:defPPr>
              <a:defRPr lang="es-ES"/>
            </a:defPPr>
            <a:lvl1pPr marL="342900" lvl="0" indent="-342900" algn="r" fontAlgn="auto">
              <a:spcBef>
                <a:spcPct val="20000"/>
              </a:spcBef>
              <a:spcAft>
                <a:spcPts val="0"/>
              </a:spcAft>
              <a:defRPr kumimoji="0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cs typeface="Arial" pitchFamily="34" charset="0"/>
              </a:defRPr>
            </a:lvl1pPr>
          </a:lstStyle>
          <a:p>
            <a:pPr lvl="0">
              <a:defRPr/>
            </a:pPr>
            <a:r>
              <a:rPr lang="es-MX" sz="2800" dirty="0"/>
              <a:t>Planeación (cont.)</a:t>
            </a:r>
            <a:endParaRPr lang="en-US" sz="2800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 lIns="45720" rIns="45720" anchor="t"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>
              <a:spcAft>
                <a:spcPts val="1800"/>
              </a:spcAft>
              <a:buFont typeface="Courier New" pitchFamily="49" charset="0"/>
              <a:buChar char="o"/>
            </a:pPr>
            <a:r>
              <a:rPr lang="es-MX" sz="3000" dirty="0"/>
              <a:t>Problemática</a:t>
            </a:r>
            <a:endParaRPr lang="es-MX" sz="2600" dirty="0">
              <a:solidFill>
                <a:srgbClr val="FFFFFF"/>
              </a:solidFill>
            </a:endParaRPr>
          </a:p>
          <a:p>
            <a:pPr marL="0" indent="0">
              <a:spcAft>
                <a:spcPts val="1800"/>
              </a:spcAft>
              <a:buNone/>
            </a:pPr>
            <a:endParaRPr lang="es-MX" sz="3000" dirty="0"/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Libros de texto son muy caros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Presupuesto de estudiantes es limitado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Se ocupan durante los cursos y después se arrumban</a:t>
            </a:r>
          </a:p>
          <a:p>
            <a:pPr marL="457200">
              <a:buSzPts val="2600"/>
              <a:buFont typeface="Wingdings"/>
              <a:buChar char="ü"/>
            </a:pPr>
            <a:r>
              <a:rPr lang="es-MX" sz="2600" dirty="0">
                <a:solidFill>
                  <a:srgbClr val="FFFFFF"/>
                </a:solidFill>
              </a:rPr>
              <a:t>Un medio idóneo para su intercambio facilitaría su aprovechamiento</a:t>
            </a:r>
          </a:p>
        </p:txBody>
      </p:sp>
    </p:spTree>
    <p:extLst>
      <p:ext uri="{BB962C8B-B14F-4D97-AF65-F5344CB8AC3E}">
        <p14:creationId xmlns:p14="http://schemas.microsoft.com/office/powerpoint/2010/main" val="3947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{CCDD069A-37F7-274B-89CE-605A21D3A994}tf10001058</Template>
  <TotalTime>23964</TotalTime>
  <Words>704</Words>
  <Application>Microsoft Macintosh PowerPoint</Application>
  <PresentationFormat>Presentación en pantalla (4:3)</PresentationFormat>
  <Paragraphs>236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Calibri</vt:lpstr>
      <vt:lpstr>Arial</vt:lpstr>
      <vt:lpstr>Wingdings</vt:lpstr>
      <vt:lpstr>Courier New</vt:lpstr>
      <vt:lpstr>Calibri Light</vt:lpstr>
      <vt:lpstr>Celestial</vt:lpstr>
      <vt:lpstr>CURSO SWIFT INTERMEDIO presentación de proyecto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GUSTAVO BECERRIL LOPEZ</cp:lastModifiedBy>
  <cp:revision>849</cp:revision>
  <dcterms:created xsi:type="dcterms:W3CDTF">2010-05-23T14:28:12Z</dcterms:created>
  <dcterms:modified xsi:type="dcterms:W3CDTF">2019-03-13T20:16:52Z</dcterms:modified>
</cp:coreProperties>
</file>