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5e02b04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5e02b04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5e02b04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5e02b04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5e02b04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5e02b04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5e02b04a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5e02b04a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61350"/>
            <a:ext cx="8520600" cy="1139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sz="3400">
                <a:solidFill>
                  <a:srgbClr val="374151"/>
                </a:solidFill>
                <a:highlight>
                  <a:srgbClr val="F7F7F8"/>
                </a:highlight>
                <a:latin typeface="Roboto"/>
                <a:ea typeface="Roboto"/>
                <a:cs typeface="Roboto"/>
                <a:sym typeface="Roboto"/>
              </a:rPr>
              <a:t>MongoDB vs. SQL - A Comparative Analysis</a:t>
            </a:r>
            <a:endParaRPr sz="3400">
              <a:solidFill>
                <a:srgbClr val="374151"/>
              </a:solidFill>
              <a:highlight>
                <a:srgbClr val="F7F7F8"/>
              </a:highlight>
              <a:latin typeface="Roboto"/>
              <a:ea typeface="Roboto"/>
              <a:cs typeface="Roboto"/>
              <a:sym typeface="Roboto"/>
            </a:endParaRPr>
          </a:p>
          <a:p>
            <a:pPr indent="0" lvl="0" marL="0" rtl="0" algn="ctr">
              <a:spcBef>
                <a:spcPts val="0"/>
              </a:spcBef>
              <a:spcAft>
                <a:spcPts val="0"/>
              </a:spcAft>
              <a:buNone/>
            </a:pPr>
            <a:r>
              <a:rPr lang="fr" sz="2755">
                <a:solidFill>
                  <a:srgbClr val="374151"/>
                </a:solidFill>
                <a:highlight>
                  <a:srgbClr val="F7F7F8"/>
                </a:highlight>
                <a:latin typeface="Roboto"/>
                <a:ea typeface="Roboto"/>
                <a:cs typeface="Roboto"/>
                <a:sym typeface="Roboto"/>
              </a:rPr>
              <a:t>Introduction</a:t>
            </a:r>
            <a:endParaRPr sz="4955">
              <a:solidFill>
                <a:srgbClr val="374151"/>
              </a:solidFill>
              <a:highlight>
                <a:srgbClr val="F7F7F8"/>
              </a:highlight>
              <a:latin typeface="Roboto"/>
              <a:ea typeface="Roboto"/>
              <a:cs typeface="Roboto"/>
              <a:sym typeface="Roboto"/>
            </a:endParaRPr>
          </a:p>
        </p:txBody>
      </p:sp>
      <p:sp>
        <p:nvSpPr>
          <p:cNvPr id="55" name="Google Shape;55;p13"/>
          <p:cNvSpPr txBox="1"/>
          <p:nvPr>
            <p:ph idx="1" type="subTitle"/>
          </p:nvPr>
        </p:nvSpPr>
        <p:spPr>
          <a:xfrm>
            <a:off x="311700" y="1776700"/>
            <a:ext cx="8520600" cy="263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000">
                <a:solidFill>
                  <a:srgbClr val="374151"/>
                </a:solidFill>
                <a:highlight>
                  <a:srgbClr val="F7F7F8"/>
                </a:highlight>
                <a:latin typeface="Roboto"/>
                <a:ea typeface="Roboto"/>
                <a:cs typeface="Roboto"/>
                <a:sym typeface="Roboto"/>
              </a:rPr>
              <a:t>SQL, or Structured Query Language, is a powerful relational database management system (RDBMS) that has been a cornerstone of data management for decades. SQL databases are characterized by their structured tables and a fixed schema, which defines the data structure in advance. This structured approach allows for the enforcement of data integrity through ACID (Atomicity, Consistency, Isolation, Durability) transactions. SQL databases are well-suited for scenarios where data is highly structured, and complex queries are a common requirement.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600">
                <a:solidFill>
                  <a:srgbClr val="374151"/>
                </a:solidFill>
                <a:highlight>
                  <a:srgbClr val="F7F7F8"/>
                </a:highlight>
                <a:latin typeface="Roboto"/>
                <a:ea typeface="Roboto"/>
                <a:cs typeface="Roboto"/>
                <a:sym typeface="Roboto"/>
              </a:rPr>
              <a:t>         Introduction to MongoDB</a:t>
            </a:r>
            <a:endParaRPr sz="3600"/>
          </a:p>
        </p:txBody>
      </p:sp>
      <p:sp>
        <p:nvSpPr>
          <p:cNvPr id="61" name="Google Shape;61;p14"/>
          <p:cNvSpPr txBox="1"/>
          <p:nvPr>
            <p:ph idx="1" type="body"/>
          </p:nvPr>
        </p:nvSpPr>
        <p:spPr>
          <a:xfrm>
            <a:off x="311700" y="1544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2000">
                <a:solidFill>
                  <a:srgbClr val="374151"/>
                </a:solidFill>
                <a:highlight>
                  <a:srgbClr val="F7F7F8"/>
                </a:highlight>
                <a:latin typeface="Roboto"/>
                <a:ea typeface="Roboto"/>
                <a:cs typeface="Roboto"/>
                <a:sym typeface="Roboto"/>
              </a:rPr>
              <a:t>MongoDB, on the other hand, represents a different paradigm in the database world as a NoSQL database. It embraces a flexible, document-oriented data model, making it ideal for handling unstructured or semi-structured data. MongoDB stores data in JSON-like documents and does not require a predefined schema. This flexibility allows developers to iterate quickly and adapt to changing data needs. MongoDB excels in scenarios where the data structure is dynamic or where horizontal scalability and high performance are essential.</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600">
                <a:solidFill>
                  <a:srgbClr val="374151"/>
                </a:solidFill>
                <a:highlight>
                  <a:srgbClr val="F7F7F8"/>
                </a:highlight>
                <a:latin typeface="Roboto"/>
                <a:ea typeface="Roboto"/>
                <a:cs typeface="Roboto"/>
                <a:sym typeface="Roboto"/>
              </a:rPr>
              <a:t>                   Functionalities Comparison</a:t>
            </a:r>
            <a:endParaRPr sz="2600"/>
          </a:p>
        </p:txBody>
      </p:sp>
      <p:sp>
        <p:nvSpPr>
          <p:cNvPr id="67" name="Google Shape;67;p15"/>
          <p:cNvSpPr txBox="1"/>
          <p:nvPr>
            <p:ph idx="1" type="body"/>
          </p:nvPr>
        </p:nvSpPr>
        <p:spPr>
          <a:xfrm>
            <a:off x="311700" y="1152475"/>
            <a:ext cx="8520600" cy="3612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fr" sz="2000">
                <a:solidFill>
                  <a:srgbClr val="374151"/>
                </a:solidFill>
                <a:highlight>
                  <a:srgbClr val="F7F7F8"/>
                </a:highlight>
                <a:latin typeface="Roboto"/>
                <a:ea typeface="Roboto"/>
                <a:cs typeface="Roboto"/>
                <a:sym typeface="Roboto"/>
              </a:rPr>
              <a:t>When comparing SQL and MongoDB, several key aspects come into play. SQL uses a tabular data model, while MongoDB employs a document-based model. SQL enforces a fixed schema, whereas MongoDB allows for dynamic schema changes. SQL relies on structured query language (SQL) for querying data, whereas MongoDB uses a query-by-example approach. SQL typically scales vertically, adding more resources to a single server, while MongoDB scales horizontally, distributing data across multiple servers. Ultimately, the choice between SQL and MongoDB should align with the specific use case and data requirements.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400">
                <a:solidFill>
                  <a:srgbClr val="374151"/>
                </a:solidFill>
                <a:highlight>
                  <a:srgbClr val="F7F7F8"/>
                </a:highlight>
                <a:latin typeface="Roboto"/>
                <a:ea typeface="Roboto"/>
                <a:cs typeface="Roboto"/>
                <a:sym typeface="Roboto"/>
              </a:rPr>
              <a:t>                                         Pros and Cons</a:t>
            </a:r>
            <a:endParaRPr sz="2400"/>
          </a:p>
        </p:txBody>
      </p:sp>
      <p:sp>
        <p:nvSpPr>
          <p:cNvPr id="73" name="Google Shape;73;p16"/>
          <p:cNvSpPr txBox="1"/>
          <p:nvPr>
            <p:ph idx="1" type="body"/>
          </p:nvPr>
        </p:nvSpPr>
        <p:spPr>
          <a:xfrm>
            <a:off x="311700" y="1152475"/>
            <a:ext cx="8520600" cy="3938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fr" sz="2000">
                <a:solidFill>
                  <a:srgbClr val="374151"/>
                </a:solidFill>
                <a:highlight>
                  <a:srgbClr val="F7F7F8"/>
                </a:highlight>
                <a:latin typeface="Roboto"/>
                <a:ea typeface="Roboto"/>
                <a:cs typeface="Roboto"/>
                <a:sym typeface="Roboto"/>
              </a:rPr>
              <a:t>Both SQL and MongoDB have their strengths and weaknesses. SQL databases excel in maintaining ACID compliance, making them suitable for scenarios where data integrity is paramount. They also boast a mature ecosystem with well-established tools and technologies. However, SQL databases can be less flexible when it comes to adapting to changing data structures and may face scalability challenges with very large datasets. MongoDB shines in its flexibility, enabling developers to work with dynamic data and scale horizontally for improved performance. However, it may lack ACID transaction support in certain situations, and there is a learning curve for developers who are new to the NoSQL paradigm.</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400">
                <a:solidFill>
                  <a:srgbClr val="374151"/>
                </a:solidFill>
                <a:highlight>
                  <a:srgbClr val="F7F7F8"/>
                </a:highlight>
                <a:latin typeface="Roboto"/>
                <a:ea typeface="Roboto"/>
                <a:cs typeface="Roboto"/>
                <a:sym typeface="Roboto"/>
              </a:rPr>
              <a:t>                                          Conclusion</a:t>
            </a:r>
            <a:endParaRPr sz="2400"/>
          </a:p>
        </p:txBody>
      </p:sp>
      <p:sp>
        <p:nvSpPr>
          <p:cNvPr id="79" name="Google Shape;79;p17"/>
          <p:cNvSpPr txBox="1"/>
          <p:nvPr>
            <p:ph idx="1" type="body"/>
          </p:nvPr>
        </p:nvSpPr>
        <p:spPr>
          <a:xfrm>
            <a:off x="311700" y="1152475"/>
            <a:ext cx="8520600" cy="3834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fr" sz="2400">
                <a:solidFill>
                  <a:srgbClr val="374151"/>
                </a:solidFill>
                <a:highlight>
                  <a:srgbClr val="F7F7F8"/>
                </a:highlight>
                <a:latin typeface="Roboto"/>
                <a:ea typeface="Roboto"/>
                <a:cs typeface="Roboto"/>
                <a:sym typeface="Roboto"/>
              </a:rPr>
              <a:t>In conclusion, the choice between SQL and MongoDB should be driven by your specific project requirements. SQL is a solid choice for structured data, complex queries, and scenarios where data integrity is critical. MongoDB is a great fit for projects dealing with semi-structured or unstructured data, rapid development, and the need for horizontal scalability. Ultimately, both databases have their merits, and the decision should align with your data model, scalability needs, and development preferences.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