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Lato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BDE188-F116-459F-8750-C05789C2043E}">
  <a:tblStyle styleId="{4FBDE188-F116-459F-8750-C05789C204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DAFBB44-B165-4119-A11D-4FD1EE6AB32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33" Type="http://schemas.openxmlformats.org/officeDocument/2006/relationships/font" Target="fonts/LatoLight-regular.fntdata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35" Type="http://schemas.openxmlformats.org/officeDocument/2006/relationships/font" Target="fonts/LatoLight-italic.fntdata"/><Relationship Id="rId12" Type="http://schemas.openxmlformats.org/officeDocument/2006/relationships/slide" Target="slides/slide6.xml"/><Relationship Id="rId34" Type="http://schemas.openxmlformats.org/officeDocument/2006/relationships/font" Target="fonts/LatoLight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Ligh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b10c411f3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b10c411f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b10c411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b10c411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b10c411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b10c411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b10c411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b10c411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b10c411f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b10c411f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b10c411f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b10c411f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b10c411f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b10c411f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2f2859cf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2f2859cf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b10c411f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3b10c411f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2124d93d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2124d93d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b10c411f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b10c411f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b10c411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b10c411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b10c411f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b10c411f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b10c411f3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b10c411f3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b10c411f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b10c411f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31e9efb7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31e9efb7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b10c411f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b10c411f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56000">
              <a:srgbClr val="B7D4AB"/>
            </a:gs>
            <a:gs pos="100000">
              <a:srgbClr val="92BC81"/>
            </a:gs>
          </a:gsLst>
          <a:lin ang="16200038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96475" y="630225"/>
            <a:ext cx="83067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40"/>
              <a:t>Anticipation des besoins en consommation énergétique et émissions de CO2 des bâtiments non résidentiels de Seattle</a:t>
            </a:r>
            <a:endParaRPr sz="304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11700" y="2362450"/>
            <a:ext cx="83067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approche prédictive par machine learning pour soutenir l'objectif de neutralité carbone 2050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217325" y="4242700"/>
            <a:ext cx="488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Brice Béchet -  Mars 2025 - Master 2 Data Scientist - OpenClassRoom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16200038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640">
                <a:solidFill>
                  <a:schemeClr val="lt1"/>
                </a:solidFill>
              </a:rPr>
              <a:t>LES VARIABLES </a:t>
            </a:r>
            <a:r>
              <a:rPr lang="fr" sz="1640">
                <a:solidFill>
                  <a:schemeClr val="lt1"/>
                </a:solidFill>
              </a:rPr>
              <a:t>PRÉDICTIVES</a:t>
            </a:r>
            <a:r>
              <a:rPr lang="fr" sz="1640">
                <a:solidFill>
                  <a:schemeClr val="lt1"/>
                </a:solidFill>
              </a:rPr>
              <a:t> FINALES</a:t>
            </a:r>
            <a:endParaRPr sz="164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164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1440">
              <a:solidFill>
                <a:schemeClr val="lt1"/>
              </a:solidFill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458725" y="1217250"/>
            <a:ext cx="5698500" cy="135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Variables conservées (13 prédicteurs)</a:t>
            </a:r>
            <a:endParaRPr i="1"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géographiques</a:t>
            </a: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: Latitude, Longitude, ZipCode_encoded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structurelles</a:t>
            </a: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: log_PropertyGFABuilding(s), building_age_category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énergétiques</a:t>
            </a: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: electricity_energy_mix_score, log_steamuse_energy_mix_score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encodées</a:t>
            </a: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: 4 variables de target encoding (Primary, Neighborhood)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optionnelle</a:t>
            </a: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: ENERGYSTARScore (disponible pour 65% des bâtiments)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4311075" y="3427275"/>
            <a:ext cx="4353000" cy="101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Variables éliminées après test/analyse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Redondantes: building_density, SiteEUI, floor_efficiency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Peu informatives: PropertyGFAParking, naturalgas_energy_mix_score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16200038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640">
                <a:solidFill>
                  <a:schemeClr val="lt1"/>
                </a:solidFill>
              </a:rPr>
              <a:t>IMPACT DU FEATURES ENGINEERING / PROGRESSION DES PERFORMANCES (R² Test)</a:t>
            </a:r>
            <a:endParaRPr sz="1440">
              <a:solidFill>
                <a:schemeClr val="lt1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10410" l="2768" r="2408" t="16633"/>
          <a:stretch/>
        </p:blipFill>
        <p:spPr>
          <a:xfrm>
            <a:off x="1782663" y="958400"/>
            <a:ext cx="5578676" cy="254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146" name="Google Shape;146;p23"/>
          <p:cNvGraphicFramePr/>
          <p:nvPr/>
        </p:nvGraphicFramePr>
        <p:xfrm>
          <a:off x="202338" y="393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{5DAFBB44-B165-4119-A11D-4FD1EE6AB32F}</a:tableStyleId>
              </a:tblPr>
              <a:tblGrid>
                <a:gridCol w="1865700"/>
                <a:gridCol w="1238825"/>
                <a:gridCol w="1393175"/>
                <a:gridCol w="1152050"/>
                <a:gridCol w="959150"/>
                <a:gridCol w="1065200"/>
                <a:gridCol w="1065200"/>
              </a:tblGrid>
              <a:tr h="53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Variables cibles</a:t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Modèle linéaire sur données brutes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Après transformation logarithmique cible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Après encodage des variables catégorielles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Après création de nouvelles variables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Après sélection des features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Gain total (points de R²)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3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Émissions de CO2 (R²)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91425" marL="91425" anchor="ctr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-0.35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0.63 (+0.98)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0.71 (+0.08)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0.74 (+0.03)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0.76 (+0.02)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+1.11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9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Consommation d'énergie (R²)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91425" marL="91425" anchor="ctr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0.05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0.56 (+0.51)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0.61 (+0.05)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0.65 (+0.03)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0.66 (+0.01)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+0.61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16200038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640">
                <a:solidFill>
                  <a:schemeClr val="lt1"/>
                </a:solidFill>
              </a:rPr>
              <a:t>POUR L</a:t>
            </a:r>
            <a:r>
              <a:rPr lang="fr" sz="1640">
                <a:solidFill>
                  <a:schemeClr val="lt1"/>
                </a:solidFill>
              </a:rPr>
              <a:t>'ÉMISSION</a:t>
            </a:r>
            <a:r>
              <a:rPr lang="fr" sz="1640">
                <a:solidFill>
                  <a:schemeClr val="lt1"/>
                </a:solidFill>
              </a:rPr>
              <a:t> DE CO2 COMME POUR LA CONSOMMATION </a:t>
            </a:r>
            <a:r>
              <a:rPr lang="fr" sz="1640">
                <a:solidFill>
                  <a:schemeClr val="lt1"/>
                </a:solidFill>
              </a:rPr>
              <a:t>D'ÉNERGIE</a:t>
            </a:r>
            <a:r>
              <a:rPr lang="fr" sz="1640">
                <a:solidFill>
                  <a:schemeClr val="lt1"/>
                </a:solidFill>
              </a:rPr>
              <a:t>, LE GRADIENT BOOSTING SE </a:t>
            </a:r>
            <a:r>
              <a:rPr lang="fr" sz="1640">
                <a:solidFill>
                  <a:schemeClr val="lt1"/>
                </a:solidFill>
              </a:rPr>
              <a:t>DÉMARQUE</a:t>
            </a:r>
            <a:endParaRPr sz="164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640">
                <a:solidFill>
                  <a:schemeClr val="lt1"/>
                </a:solidFill>
              </a:rPr>
              <a:t> </a:t>
            </a:r>
            <a:endParaRPr sz="164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1440">
              <a:solidFill>
                <a:schemeClr val="lt1"/>
              </a:solidFill>
            </a:endParaRPr>
          </a:p>
        </p:txBody>
      </p:sp>
      <p:sp>
        <p:nvSpPr>
          <p:cNvPr id="152" name="Google Shape;152;p24"/>
          <p:cNvSpPr txBox="1"/>
          <p:nvPr>
            <p:ph idx="4294967295" type="body"/>
          </p:nvPr>
        </p:nvSpPr>
        <p:spPr>
          <a:xfrm>
            <a:off x="185675" y="754300"/>
            <a:ext cx="8739300" cy="42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/>
          </a:p>
        </p:txBody>
      </p:sp>
      <p:graphicFrame>
        <p:nvGraphicFramePr>
          <p:cNvPr id="153" name="Google Shape;153;p24"/>
          <p:cNvGraphicFramePr/>
          <p:nvPr/>
        </p:nvGraphicFramePr>
        <p:xfrm>
          <a:off x="185675" y="75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{4FBDE188-F116-459F-8750-C05789C2043E}</a:tableStyleId>
              </a:tblPr>
              <a:tblGrid>
                <a:gridCol w="4369650"/>
                <a:gridCol w="4369650"/>
              </a:tblGrid>
              <a:tr h="341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Émissions de CO2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Consommation d'énergie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Le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Gradient Boosting</a:t>
                      </a:r>
                      <a:r>
                        <a:rPr i="1"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offre le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meilleur équilibre entre performance prédictive et complexité</a:t>
                      </a:r>
                      <a:r>
                        <a:rPr i="1"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, avec un gain significatif de 1.5 point de R² par rapport au modèle linéaire.</a:t>
                      </a:r>
                      <a:endParaRPr i="1"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i="1"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Les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performances </a:t>
                      </a:r>
                      <a:r>
                        <a:rPr i="1"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sont globalement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inférieures </a:t>
                      </a:r>
                      <a:r>
                        <a:rPr i="1"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à celles obtenues pour les émissions de CO2, suggérant que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 consommation énergétique dépend de facteurs supplémentaires non capturés dans les données</a:t>
                      </a:r>
                      <a:r>
                        <a:rPr i="1"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378" r="0" t="0"/>
          <a:stretch/>
        </p:blipFill>
        <p:spPr>
          <a:xfrm>
            <a:off x="4681750" y="1303675"/>
            <a:ext cx="4243226" cy="1662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675" y="1375400"/>
            <a:ext cx="4243226" cy="15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16200038" scaled="0"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640">
                <a:solidFill>
                  <a:schemeClr val="lt1"/>
                </a:solidFill>
              </a:rPr>
              <a:t>OPTIMISATION DU GRADIENT BOOSTING</a:t>
            </a:r>
            <a:endParaRPr sz="1640">
              <a:solidFill>
                <a:schemeClr val="lt1"/>
              </a:solidFill>
            </a:endParaRPr>
          </a:p>
        </p:txBody>
      </p:sp>
      <p:sp>
        <p:nvSpPr>
          <p:cNvPr id="161" name="Google Shape;161;p25"/>
          <p:cNvSpPr txBox="1"/>
          <p:nvPr>
            <p:ph idx="4294967295" type="body"/>
          </p:nvPr>
        </p:nvSpPr>
        <p:spPr>
          <a:xfrm>
            <a:off x="185675" y="754300"/>
            <a:ext cx="8739300" cy="42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162" name="Google Shape;162;p25"/>
          <p:cNvGraphicFramePr/>
          <p:nvPr/>
        </p:nvGraphicFramePr>
        <p:xfrm>
          <a:off x="185675" y="75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{4FBDE188-F116-459F-8750-C05789C2043E}</a:tableStyleId>
              </a:tblPr>
              <a:tblGrid>
                <a:gridCol w="4369650"/>
                <a:gridCol w="4369650"/>
              </a:tblGrid>
              <a:tr h="507875">
                <a:tc gridSpan="2"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L'optimisation des hyperparamètres a été réalisée via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GridSearchCV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et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RandomizedSearchCV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. 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Les hyperparamètres sont orientés vers la régularisation pour éviter le surapprentissage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73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RandomizedSearchCV: learning_rate: 0.0524, max_depth: 2, min_samples_leaf: 5, min_samples_split: 3, n_estimators: 212, subsample: 0.7816 </a:t>
                      </a:r>
                      <a:endParaRPr sz="8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GridSearchCV: learning_rate: 0.05, max_depth: 2, min_samples_leaf: 5, min_samples_split: 2, n_estimators: 200, subsample: 0.7 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Résultat du modèle :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R² Test: 0.7624, RMSE Test: 0.6422 et MAE Test: 0.4862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RandomizedSearchCV: learning_rate: 0.0543, max_depth: 2, min_samples_leaf: 5, min_samples_split: 3, n_estimators: 218, subsample: 0.7274</a:t>
                      </a:r>
                      <a:endParaRPr sz="8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GridSearchCV: learning_rate: 0.01, max_depth: 2, min_samples_leaf: 5, min_samples_split: 2, n_estimators: 800, subsample: 0.8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Résultat du modèle :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R² Test: 0.6474, RMSE Test: 0.7685 et MAE Test: 0.5746</a:t>
                      </a: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18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fr" sz="11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</a:t>
                      </a:r>
                      <a:r>
                        <a:rPr i="1" lang="fr" sz="11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our une meilleure visualisation du processus d'apprentissage, le modèle présenté utilise des hyperparamètres plus conservateurs (max_depth=1, learning_rate=0.01) que le modèle final.</a:t>
                      </a:r>
                      <a:endParaRPr i="1" sz="11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500" y="2746550"/>
            <a:ext cx="2712625" cy="174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825" y="2746550"/>
            <a:ext cx="2703681" cy="17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16200038" scaled="0"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640">
                <a:solidFill>
                  <a:schemeClr val="lt1"/>
                </a:solidFill>
              </a:rPr>
              <a:t>LES </a:t>
            </a:r>
            <a:r>
              <a:rPr lang="fr" sz="1640">
                <a:solidFill>
                  <a:schemeClr val="lt1"/>
                </a:solidFill>
              </a:rPr>
              <a:t>VARIABLES</a:t>
            </a:r>
            <a:r>
              <a:rPr lang="fr" sz="1640">
                <a:solidFill>
                  <a:schemeClr val="lt1"/>
                </a:solidFill>
              </a:rPr>
              <a:t> LES PLUS INFLUENTES POUR </a:t>
            </a:r>
            <a:r>
              <a:rPr lang="fr" sz="1640">
                <a:solidFill>
                  <a:schemeClr val="lt1"/>
                </a:solidFill>
              </a:rPr>
              <a:t>PRÉDIRE</a:t>
            </a:r>
            <a:r>
              <a:rPr lang="fr" sz="1640">
                <a:solidFill>
                  <a:schemeClr val="lt1"/>
                </a:solidFill>
              </a:rPr>
              <a:t> LES CIBLES</a:t>
            </a:r>
            <a:endParaRPr sz="164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1640">
              <a:solidFill>
                <a:schemeClr val="lt1"/>
              </a:solidFill>
            </a:endParaRPr>
          </a:p>
        </p:txBody>
      </p:sp>
      <p:sp>
        <p:nvSpPr>
          <p:cNvPr id="170" name="Google Shape;170;p26"/>
          <p:cNvSpPr txBox="1"/>
          <p:nvPr>
            <p:ph idx="4294967295" type="body"/>
          </p:nvPr>
        </p:nvSpPr>
        <p:spPr>
          <a:xfrm>
            <a:off x="185675" y="754300"/>
            <a:ext cx="8739300" cy="42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185675" y="75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{4FBDE188-F116-459F-8750-C05789C2043E}</a:tableStyleId>
              </a:tblPr>
              <a:tblGrid>
                <a:gridCol w="4386325"/>
                <a:gridCol w="4352975"/>
              </a:tblGrid>
              <a:tr h="282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Émissions de CO2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Consommation d'énergie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4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log_PropertyGFABuilding(s) (54%) + electricity_energy_mix_score (37%) =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91%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de l'importance totale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La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surface bâtie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est le facteur dominant(54%)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Le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mix énergétique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est déterminant (37%)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La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localisation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 un impact significatif (Latitude/Longitude 5%)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Impact marginal des autres caractéristiques (4%)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log_PropertyGFABuilding(s)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(81%): domination encore plus marquée que pour les émissions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La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localisation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 un impact significatif (Lat/long 10%)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Impact du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mix ²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beaucoup plus faible (5%)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Impact marginal des autres caractéristiques (4%)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2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Plus un bâtiment est grand, plus ses émissions comme sa consommation sont importantes, mais la composition énergétique peut moduler cet impact.</a:t>
                      </a:r>
                      <a:endParaRPr i="1"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4849" l="0" r="0" t="3642"/>
          <a:stretch/>
        </p:blipFill>
        <p:spPr>
          <a:xfrm>
            <a:off x="185675" y="1104775"/>
            <a:ext cx="4386326" cy="2137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3" name="Google Shape;173;p26"/>
          <p:cNvPicPr preferRelativeResize="0"/>
          <p:nvPr/>
        </p:nvPicPr>
        <p:blipFill rotWithShape="1">
          <a:blip r:embed="rId4">
            <a:alphaModFix/>
          </a:blip>
          <a:srcRect b="-1787" l="0" r="0" t="3546"/>
          <a:stretch/>
        </p:blipFill>
        <p:spPr>
          <a:xfrm>
            <a:off x="4638250" y="1104775"/>
            <a:ext cx="4286724" cy="21717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16200038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640">
                <a:solidFill>
                  <a:schemeClr val="lt1"/>
                </a:solidFill>
              </a:rPr>
              <a:t>L’ANALYSE SHAP RÉVÈLE COMMENT LES VARIABLES INFLUENT SUR </a:t>
            </a:r>
            <a:r>
              <a:rPr lang="fr" sz="1640">
                <a:solidFill>
                  <a:schemeClr val="lt1"/>
                </a:solidFill>
              </a:rPr>
              <a:t>LES </a:t>
            </a:r>
            <a:r>
              <a:rPr lang="fr" sz="1640">
                <a:solidFill>
                  <a:schemeClr val="lt1"/>
                </a:solidFill>
              </a:rPr>
              <a:t>PRÉDICTIONS</a:t>
            </a:r>
            <a:r>
              <a:rPr lang="fr" sz="1640">
                <a:solidFill>
                  <a:schemeClr val="lt1"/>
                </a:solidFill>
              </a:rPr>
              <a:t> EN </a:t>
            </a:r>
            <a:r>
              <a:rPr lang="fr" sz="1640">
                <a:solidFill>
                  <a:schemeClr val="lt1"/>
                </a:solidFill>
              </a:rPr>
              <a:t>ÉMISSIONS</a:t>
            </a:r>
            <a:r>
              <a:rPr lang="fr" sz="1640">
                <a:solidFill>
                  <a:schemeClr val="lt1"/>
                </a:solidFill>
              </a:rPr>
              <a:t> DE CO2 </a:t>
            </a:r>
            <a:r>
              <a:rPr lang="fr" sz="1640">
                <a:solidFill>
                  <a:schemeClr val="lt1"/>
                </a:solidFill>
              </a:rPr>
              <a:t>ET DE CONSOMMATION D'ÉNERGIE</a:t>
            </a:r>
            <a:endParaRPr sz="164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1640">
              <a:solidFill>
                <a:schemeClr val="lt1"/>
              </a:solidFill>
            </a:endParaRPr>
          </a:p>
        </p:txBody>
      </p:sp>
      <p:sp>
        <p:nvSpPr>
          <p:cNvPr id="179" name="Google Shape;179;p27"/>
          <p:cNvSpPr txBox="1"/>
          <p:nvPr>
            <p:ph idx="4294967295" type="body"/>
          </p:nvPr>
        </p:nvSpPr>
        <p:spPr>
          <a:xfrm>
            <a:off x="185675" y="754300"/>
            <a:ext cx="8739300" cy="42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i="1"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i="1" sz="1100"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180" name="Google Shape;180;p27"/>
          <p:cNvGraphicFramePr/>
          <p:nvPr/>
        </p:nvGraphicFramePr>
        <p:xfrm>
          <a:off x="185675" y="75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{4FBDE188-F116-459F-8750-C05789C2043E}</a:tableStyleId>
              </a:tblPr>
              <a:tblGrid>
                <a:gridCol w="4369650"/>
                <a:gridCol w="4369650"/>
              </a:tblGrid>
              <a:tr h="2014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Émissions de CO2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Un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mix électrique élevé réduit significativement les émissions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Les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bâtiments à grande surfac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 ont systématiquement des émissions plus élevées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La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localisation nord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(latitude élevée) est associée à des émissions plus faibles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L'âge du bâtiment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 un effet non-linéaire: les bâtiments très récents ou très anciens tendent à émettre moins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Consommation d'énergie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Une relation presque linéaire entre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surface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et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consommation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Un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effet plus faible du mix énergétique comparé aux émissions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Des schémas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géographiques distincts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: les zones nord consomment moins, mais avec des variations par quartier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Des effets d'interaction entre variables plus prononcés, notamment entre taille et localisation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025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Ces résultats suggèrent que la réduction de la consommation énergétique et la réduction des émissions peuvent nécessiter des stratégies distinctes</a:t>
                      </a:r>
                      <a:endParaRPr i="1"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24" y="2571749"/>
            <a:ext cx="3470051" cy="204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700" y="2571750"/>
            <a:ext cx="3579517" cy="20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16200038" scaled="0"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640">
                <a:solidFill>
                  <a:schemeClr val="lt1"/>
                </a:solidFill>
              </a:rPr>
              <a:t>INTÉRÊT</a:t>
            </a:r>
            <a:r>
              <a:rPr lang="fr" sz="1640">
                <a:solidFill>
                  <a:schemeClr val="lt1"/>
                </a:solidFill>
              </a:rPr>
              <a:t> DE L’ENERGY STAR SCORE DANS LA </a:t>
            </a:r>
            <a:r>
              <a:rPr lang="fr" sz="1640">
                <a:solidFill>
                  <a:schemeClr val="lt1"/>
                </a:solidFill>
              </a:rPr>
              <a:t>PRÉDICTION</a:t>
            </a:r>
            <a:endParaRPr sz="1440">
              <a:solidFill>
                <a:schemeClr val="lt1"/>
              </a:solidFill>
            </a:endParaRPr>
          </a:p>
        </p:txBody>
      </p:sp>
      <p:graphicFrame>
        <p:nvGraphicFramePr>
          <p:cNvPr id="188" name="Google Shape;188;p28"/>
          <p:cNvGraphicFramePr/>
          <p:nvPr/>
        </p:nvGraphicFramePr>
        <p:xfrm>
          <a:off x="185675" y="75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{4FBDE188-F116-459F-8750-C05789C2043E}</a:tableStyleId>
              </a:tblPr>
              <a:tblGrid>
                <a:gridCol w="1274550"/>
                <a:gridCol w="1274550"/>
                <a:gridCol w="1274550"/>
                <a:gridCol w="1228925"/>
                <a:gridCol w="1228925"/>
                <a:gridCol w="1228925"/>
                <a:gridCol w="1228925"/>
              </a:tblGrid>
              <a:tr h="2412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Métriques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i="1"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Émissions de CO2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i="1"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Consommation d'énergie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</a:tr>
              <a:tr h="5875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Sans ENERGY STAR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Avec ENERGY STAR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Amélioration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Sans ENERGY STAR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Avec ENERGY STAR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Amélioration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R² Test</a:t>
                      </a:r>
                      <a:endParaRPr sz="11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0.762</a:t>
                      </a:r>
                      <a:endParaRPr sz="11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0.825</a:t>
                      </a:r>
                      <a:endParaRPr sz="11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+8.2%</a:t>
                      </a:r>
                      <a:endParaRPr sz="11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0.667</a:t>
                      </a:r>
                      <a:endParaRPr sz="1100">
                        <a:solidFill>
                          <a:schemeClr val="accent4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0.773</a:t>
                      </a:r>
                      <a:endParaRPr sz="1100">
                        <a:solidFill>
                          <a:schemeClr val="accent4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+15.9%</a:t>
                      </a:r>
                      <a:endParaRPr sz="11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RMSE</a:t>
                      </a:r>
                      <a:endParaRPr sz="11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0.642</a:t>
                      </a:r>
                      <a:endParaRPr sz="11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0.549</a:t>
                      </a:r>
                      <a:endParaRPr sz="11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-14.5%</a:t>
                      </a:r>
                      <a:endParaRPr sz="11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0.769</a:t>
                      </a:r>
                      <a:endParaRPr sz="1100">
                        <a:solidFill>
                          <a:schemeClr val="accent4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0.618</a:t>
                      </a:r>
                      <a:endParaRPr sz="1100">
                        <a:solidFill>
                          <a:schemeClr val="accent4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-19.6%</a:t>
                      </a:r>
                      <a:endParaRPr sz="11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MAE</a:t>
                      </a:r>
                      <a:endParaRPr sz="11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0.486</a:t>
                      </a:r>
                      <a:endParaRPr sz="11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0.391</a:t>
                      </a:r>
                      <a:endParaRPr sz="11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-19.5%</a:t>
                      </a:r>
                      <a:endParaRPr sz="11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0.575</a:t>
                      </a:r>
                      <a:endParaRPr sz="1100">
                        <a:solidFill>
                          <a:schemeClr val="accent4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0.445</a:t>
                      </a:r>
                      <a:endParaRPr sz="1100">
                        <a:solidFill>
                          <a:schemeClr val="accent4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-22.6%</a:t>
                      </a:r>
                      <a:endParaRPr sz="11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i="1"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Importance relative dans le modèle</a:t>
                      </a:r>
                      <a:endParaRPr sz="11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Superficie du bâtiment: 51.7%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Mix énergétique électrique: 33.2%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ENERGY STAR Score: 8.1%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Autres variables: 7.0%</a:t>
                      </a:r>
                      <a:endParaRPr sz="11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Superficie du bâtiment: 74.1%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ENERGY STAR Score: 11.2%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Latitude: 6.1%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Autres variables: 8.6%</a:t>
                      </a:r>
                      <a:endParaRPr sz="11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16200038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640">
                <a:solidFill>
                  <a:schemeClr val="lt1"/>
                </a:solidFill>
              </a:rPr>
              <a:t>ANALYSE </a:t>
            </a:r>
            <a:r>
              <a:rPr lang="fr" sz="1640">
                <a:solidFill>
                  <a:schemeClr val="lt1"/>
                </a:solidFill>
              </a:rPr>
              <a:t>DÉTAILLÉE</a:t>
            </a:r>
            <a:r>
              <a:rPr lang="fr" sz="1640">
                <a:solidFill>
                  <a:schemeClr val="lt1"/>
                </a:solidFill>
              </a:rPr>
              <a:t> DE L’ERREUR - AVEC ET SANS ENERGY STAR </a:t>
            </a:r>
            <a:r>
              <a:rPr lang="fr" sz="1640">
                <a:solidFill>
                  <a:schemeClr val="lt1"/>
                </a:solidFill>
              </a:rPr>
              <a:t>SCORE </a:t>
            </a:r>
            <a:endParaRPr sz="1440"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 txBox="1"/>
          <p:nvPr>
            <p:ph idx="4294967295" type="body"/>
          </p:nvPr>
        </p:nvSpPr>
        <p:spPr>
          <a:xfrm>
            <a:off x="1708950" y="754300"/>
            <a:ext cx="5940000" cy="220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195" name="Google Shape;195;p29"/>
          <p:cNvGraphicFramePr/>
          <p:nvPr/>
        </p:nvGraphicFramePr>
        <p:xfrm>
          <a:off x="1708875" y="754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{4FBDE188-F116-459F-8750-C05789C2043E}</a:tableStyleId>
              </a:tblPr>
              <a:tblGrid>
                <a:gridCol w="1780850"/>
                <a:gridCol w="2208825"/>
                <a:gridCol w="1950425"/>
              </a:tblGrid>
              <a:tr h="3677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Réduction des erreurs (échelle logarithmique)</a:t>
                      </a:r>
                      <a:endParaRPr i="1"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Métrique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Émissions de CO2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Consommation énergétique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MAE</a:t>
                      </a:r>
                      <a:endParaRPr sz="11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-10.7.%</a:t>
                      </a:r>
                      <a:endParaRPr sz="11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-15.0%</a:t>
                      </a:r>
                      <a:endParaRPr sz="11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RMSE</a:t>
                      </a:r>
                      <a:endParaRPr sz="11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-8.6%</a:t>
                      </a:r>
                      <a:endParaRPr sz="11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-13.8%</a:t>
                      </a:r>
                      <a:endParaRPr sz="11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Erreur médiane</a:t>
                      </a:r>
                      <a:endParaRPr sz="11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-16.1%</a:t>
                      </a:r>
                      <a:endParaRPr sz="11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-17.2</a:t>
                      </a:r>
                      <a:endParaRPr sz="11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Erreur moyenne %</a:t>
                      </a:r>
                      <a:endParaRPr sz="11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-12.1%</a:t>
                      </a:r>
                      <a:endParaRPr sz="11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-14.9%</a:t>
                      </a:r>
                      <a:endParaRPr sz="11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6" name="Google Shape;196;p29"/>
          <p:cNvGraphicFramePr/>
          <p:nvPr/>
        </p:nvGraphicFramePr>
        <p:xfrm>
          <a:off x="1708875" y="3404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{4FBDE188-F116-459F-8750-C05789C2043E}</a:tableStyleId>
              </a:tblPr>
              <a:tblGrid>
                <a:gridCol w="1780850"/>
                <a:gridCol w="2208825"/>
                <a:gridCol w="1950425"/>
              </a:tblGrid>
              <a:tr h="1445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Réduction des erreurs (échelle originale - médianes)</a:t>
                      </a:r>
                      <a:endParaRPr i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15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Métrique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Émissions de CO2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Consommation énergétique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2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Erreur médiane</a:t>
                      </a:r>
                      <a:endParaRPr sz="11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+26.1%</a:t>
                      </a:r>
                      <a:endParaRPr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-29.9%</a:t>
                      </a:r>
                      <a:endParaRPr sz="11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Erreur moyenne %</a:t>
                      </a:r>
                      <a:endParaRPr sz="1100"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+17.5%</a:t>
                      </a:r>
                      <a:endParaRPr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-21.2%</a:t>
                      </a:r>
                      <a:endParaRPr sz="11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16200038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640">
                <a:solidFill>
                  <a:schemeClr val="lt1"/>
                </a:solidFill>
              </a:rPr>
              <a:t>CONCLUSIONS ET PERSPECTIVES</a:t>
            </a:r>
            <a:endParaRPr sz="1640">
              <a:solidFill>
                <a:schemeClr val="lt1"/>
              </a:solidFill>
            </a:endParaRPr>
          </a:p>
        </p:txBody>
      </p:sp>
      <p:sp>
        <p:nvSpPr>
          <p:cNvPr id="202" name="Google Shape;202;p30"/>
          <p:cNvSpPr txBox="1"/>
          <p:nvPr>
            <p:ph idx="4294967295" type="body"/>
          </p:nvPr>
        </p:nvSpPr>
        <p:spPr>
          <a:xfrm>
            <a:off x="185675" y="754300"/>
            <a:ext cx="8739300" cy="42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sz="1100"/>
              <a:t>Résultats principaux</a:t>
            </a:r>
            <a:endParaRPr i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Modèles prédictifs performants :</a:t>
            </a:r>
            <a:r>
              <a:rPr lang="fr" sz="1100"/>
              <a:t> Émissions CO₂ (R² = 0.825)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 et </a:t>
            </a:r>
            <a:r>
              <a:rPr lang="fr" sz="1100"/>
              <a:t>Consommation (R² = 0.773)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/>
              <a:t>ENERGY STAR Score : amélioration significative des prédiction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s (+8.2% pour émissions, +15.9% pour consommation)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Facteurs déterminants identifiés : </a:t>
            </a:r>
            <a:r>
              <a:rPr lang="fr" sz="1100"/>
              <a:t>surface bâtie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fr" sz="1100"/>
              <a:t>mix énergétique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, </a:t>
            </a:r>
            <a:r>
              <a:rPr lang="fr" sz="1100"/>
              <a:t>localisation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sz="1100"/>
              <a:t>Applications pour Seattle</a:t>
            </a:r>
            <a:endParaRPr i="1" sz="1100"/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Priorisation des inspections et interventions sur les</a:t>
            </a:r>
            <a:r>
              <a:rPr lang="fr" sz="1100"/>
              <a:t> bâtiments non mesurés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/>
              <a:t>Optimisation des ressources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 pour atteindre l'objectif neutralité carbone 2050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/>
              <a:t>Ciblage stratégique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 des efforts de rénovation énergétique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sz="1100"/>
              <a:t>Perspectives d'amélioration</a:t>
            </a:r>
            <a:endParaRPr i="1" sz="1100"/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Développement de </a:t>
            </a:r>
            <a:r>
              <a:rPr lang="fr" sz="1100"/>
              <a:t>modèles spécifiques par type de bâtiment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Intégration de </a:t>
            </a:r>
            <a:r>
              <a:rPr lang="fr" sz="1100"/>
              <a:t>données additionnelles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 (usage horaire, matériaux …)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/>
              <a:t>Analyses temporelles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 pour suivre l'évolution des performances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16200038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00">
                <a:solidFill>
                  <a:schemeClr val="lt1"/>
                </a:solidFill>
              </a:rPr>
              <a:t>CONTEXTE, OBJECTIFS ET PROCESS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185675" y="754300"/>
            <a:ext cx="8739300" cy="420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i="1" sz="1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b="1" sz="1100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175" y="1259150"/>
            <a:ext cx="3827799" cy="31980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82" name="Google Shape;82;p14"/>
          <p:cNvGraphicFramePr/>
          <p:nvPr/>
        </p:nvGraphicFramePr>
        <p:xfrm>
          <a:off x="185675" y="75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{4FBDE188-F116-459F-8750-C05789C2043E}</a:tableStyleId>
              </a:tblPr>
              <a:tblGrid>
                <a:gridCol w="4911500"/>
              </a:tblGrid>
              <a:tr h="207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75"/>
                        <a:buFont typeface="Arial"/>
                        <a:buNone/>
                      </a:pPr>
                      <a:r>
                        <a:rPr i="1"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Contexte</a:t>
                      </a:r>
                      <a:endParaRPr i="1"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Cadre : Initiative de la ville de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Seattle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pour atteindre la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neutralité carbone d'ici 2050</a:t>
                      </a:r>
                      <a:endParaRPr b="1"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Problématique :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Les relevés de consommation énergétique et d'émissions sont coûteux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à obtenir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Données disponibles : Relevés effectués en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2016 sur les bâtiments non résidentiels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Enjeu :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Optimiser l'allocation des ressources pour la transition écologique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3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i="1"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Objectifs du projet</a:t>
                      </a:r>
                      <a:endParaRPr i="1"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Principal : Développer des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modèles prédictifs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pour estimer 2 variables cibles 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1" marL="9144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Les émissions de CO2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(TotalGHGEmission</a:t>
                      </a:r>
                      <a:r>
                        <a:rPr b="1"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car mesure directe de l'impact climatique, alignée avec l'objectif 2050)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1" marL="9144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La consommation totale d'énergie (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SiteEnergyUse(kBtu</a:t>
                      </a:r>
                      <a:r>
                        <a:rPr b="1"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car indicateur de l'efficacité énergétique globale, indépendant du mix)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Secondaire : Évaluer l'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utilité de l'ENERGY STAR Score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dans les prédictions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16200038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600">
                <a:solidFill>
                  <a:schemeClr val="lt1"/>
                </a:solidFill>
              </a:rPr>
              <a:t>PRÉSENTATION</a:t>
            </a:r>
            <a:r>
              <a:rPr lang="fr" sz="1600">
                <a:solidFill>
                  <a:schemeClr val="lt1"/>
                </a:solidFill>
              </a:rPr>
              <a:t> DU JEU DE </a:t>
            </a:r>
            <a:r>
              <a:rPr lang="fr" sz="1600">
                <a:solidFill>
                  <a:schemeClr val="lt1"/>
                </a:solidFill>
              </a:rPr>
              <a:t>DONNÉES ET PROCESS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85675" y="754300"/>
            <a:ext cx="3968400" cy="3032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Volume initial :</a:t>
            </a: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3 376 bâtiments et 46 variables 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Types de données :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Caractéristiques (surface, âge, type de propriété...)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Consommation et d'intensité énergétique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Consommation par type d'énergie (vapeur, électricité, gaz)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Émissions de gaz à effet de serre (émissions et intensité)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Performance et conformité (Score énergétique et Statut de conformité)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Localisation (coordonnées, quartier, code postal …)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Identification Identifiant du bâtiment, nom de la propriété …)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Temporelles (années de construction …)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Atypiques (outliers …)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518875" y="1314100"/>
            <a:ext cx="4406100" cy="364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Démarche </a:t>
            </a: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méthodologique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Analyse exploratoire et feature engineering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Nettoyage des données et sélection des variables pertinentes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Transformation des variables (normalisation, passage au log)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Encodage des variables catégorielles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Modélisation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Test de différents algorithmes (9) : Linear Regression, Ridge, Lasso, Elastic Net, Decision Tree, Random Forest, Gradient Boosting, SVR, KNN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Validation croisée (5-fold) et optimisation des hyperparamètres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Analyse de l'importance des variables (feature importance)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Évaluation de l'ENERGY STAR Score et comparaison des performances avec et sans cette variable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16200038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600">
                <a:solidFill>
                  <a:schemeClr val="lt1"/>
                </a:solidFill>
              </a:rPr>
              <a:t>FILTRAGE DES </a:t>
            </a:r>
            <a:r>
              <a:rPr lang="fr" sz="1600">
                <a:solidFill>
                  <a:schemeClr val="lt1"/>
                </a:solidFill>
              </a:rPr>
              <a:t>BÂTIMENTS</a:t>
            </a:r>
            <a:r>
              <a:rPr lang="fr" sz="1600">
                <a:solidFill>
                  <a:schemeClr val="lt1"/>
                </a:solidFill>
              </a:rPr>
              <a:t> ET VARIABLES PERTINENTES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185675" y="754300"/>
            <a:ext cx="8739300" cy="42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</p:txBody>
      </p:sp>
      <p:graphicFrame>
        <p:nvGraphicFramePr>
          <p:cNvPr id="96" name="Google Shape;96;p16"/>
          <p:cNvGraphicFramePr/>
          <p:nvPr/>
        </p:nvGraphicFramePr>
        <p:xfrm>
          <a:off x="185650" y="75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{4FBDE188-F116-459F-8750-C05789C2043E}</a:tableStyleId>
              </a:tblPr>
              <a:tblGrid>
                <a:gridCol w="5655400"/>
                <a:gridCol w="3083900"/>
              </a:tblGrid>
              <a:tr h="165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i="1"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Filtrage des bâtiments</a:t>
                      </a:r>
                      <a:endParaRPr i="1"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Données initiales :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3 376 bâtiments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Bâtiments exclus: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résidences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(conformément à la demande -1 708),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données par défaut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(émissions et consommations significativement inférieures -88),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aberrants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(éviter la distorsion des modèles -14)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non conformes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(-17)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Données finales :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1 537 bâtiments</a:t>
                      </a:r>
                      <a:r>
                        <a:rPr i="1"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(Bureaux (petits/moyens et grands): 455 (29.6%), Entrepôts: 250 (16.3%), Autres et usage mixte: 349 (22.7%), Commerces, hôtels, restaurants: 160(10.4%), École, université, santé : 144 (9.4%), Lieux de culte : 69 (4.5%), Résidences universitaires et séniors : 41 (2.7%), Self-storage : 28 (1.8%) et Autres : 41 (2.7%)</a:t>
                      </a:r>
                      <a:endParaRPr i="1"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76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Sélection des variables pertinentes</a:t>
                      </a:r>
                      <a:endParaRPr i="1"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8450" lvl="0" marL="45720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Variables initiales :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46 variables</a:t>
                      </a:r>
                      <a:endParaRPr sz="1100">
                        <a:solidFill>
                          <a:schemeClr val="dk2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Lato Light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Variables supprimées : identification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non prédictives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(PropertyName, OSEBuildingID...),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redondantes</a:t>
                      </a:r>
                      <a:r>
                        <a:rPr b="1"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(floor_efficiency, parking_ratio, surface_per_floor...),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normalisées selon la météo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(variables WN),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conversions d'unités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(kWh vs kBtu) et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variables à valeurs uniques ou peu informatives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298450" lvl="0" marL="45720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❏"/>
                      </a:pP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Variables finales :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 variables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dont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 variables cibles, 6 catégorielles encodées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 et </a:t>
                      </a:r>
                      <a:r>
                        <a:rPr lang="fr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 numériques 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050" y="754300"/>
            <a:ext cx="3083899" cy="262778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16200038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600">
                <a:solidFill>
                  <a:schemeClr val="lt1"/>
                </a:solidFill>
              </a:rPr>
              <a:t>FEATURE ENGINEERING - VUE D’ENSEMBLE ET APPROCHE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25100" y="1215750"/>
            <a:ext cx="4288500" cy="135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Objectifs du feature engineering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Normaliser </a:t>
            </a: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les distributions fortement asymétriques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Capturer les relations </a:t>
            </a: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non-linéaires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Extraire l'information </a:t>
            </a: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des variables catégorielles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Réduire la dimensionnalité</a:t>
            </a: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tout en préservant l'information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239825" y="3166950"/>
            <a:ext cx="4314000" cy="118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Approche méthodique en 4 étapes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Encodage des variables catégorielles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Analyse et </a:t>
            </a: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transformation des variables</a:t>
            </a: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existantes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Création de </a:t>
            </a: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nouvelles variables dérivée</a:t>
            </a: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s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Sélection des features</a:t>
            </a: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les plus pertinentes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16200038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640">
                <a:solidFill>
                  <a:schemeClr val="lt1"/>
                </a:solidFill>
              </a:rPr>
              <a:t>ENCODAGE DES </a:t>
            </a:r>
            <a:r>
              <a:rPr lang="fr" sz="1640">
                <a:solidFill>
                  <a:schemeClr val="lt1"/>
                </a:solidFill>
              </a:rPr>
              <a:t>VARIABLES</a:t>
            </a:r>
            <a:r>
              <a:rPr lang="fr" sz="1640">
                <a:solidFill>
                  <a:schemeClr val="lt1"/>
                </a:solidFill>
              </a:rPr>
              <a:t> </a:t>
            </a:r>
            <a:r>
              <a:rPr lang="fr" sz="1640">
                <a:solidFill>
                  <a:schemeClr val="lt1"/>
                </a:solidFill>
              </a:rPr>
              <a:t>CATÉGORIELLES</a:t>
            </a:r>
            <a:endParaRPr sz="164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164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1440">
              <a:solidFill>
                <a:schemeClr val="lt1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07025" y="869575"/>
            <a:ext cx="4369800" cy="1523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1        Variables catégorielles dans le dataset final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PrimaryPropertyType </a:t>
            </a: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(20 types - Small Office 18.6%, Other 15.9%, Warehouse 12.0% … )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Neighborhood </a:t>
            </a: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(13 quartiers- Downtown 22.6%, Greater Duwamish 21.3%...)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ZipCode </a:t>
            </a: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(48 codes postaux - 98134 11.7%, 98104 9.8%, 98101 9.2% … 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5302550" y="1524250"/>
            <a:ext cx="3495000" cy="2801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i="1"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       Méthode d'encodage avancée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Target encoding avec validation croisée k-fold</a:t>
            </a: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(5 folds)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Remplace chaque catégorie par la moyenne de la variable cible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Utilise CV pour éviter la fuite d'information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Avantage: capture la relation directe avec la variable à prédire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Encodage distinct pour chaque variable cible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Génération de 6 variables encodées (3 catégories × 2 cibles)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07025" y="3335250"/>
            <a:ext cx="4369800" cy="1523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  </a:t>
            </a:r>
            <a:r>
              <a:rPr i="1"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3.          Résultat après encodage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PrimaryPropertyType_TotalGHGEmissions_encoded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PrimaryPropertyType_SiteEnergyUse(kBtu)_encoded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Neighborhood_TotalGHGEmissions_encoded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Neighborhood_SiteEnergyUse(kBtu)_encoded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ZipCode_TotalGHGEmissions_encoded</a:t>
            </a:r>
            <a:endParaRPr sz="1100">
              <a:solidFill>
                <a:schemeClr val="dk2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 Light"/>
              <a:buChar char="❏"/>
            </a:pPr>
            <a:r>
              <a:rPr lang="fr" sz="11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rPr>
              <a:t>ZipCode_SiteEnergyUse(kBtu)_encoded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16200038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640">
                <a:solidFill>
                  <a:schemeClr val="lt1"/>
                </a:solidFill>
              </a:rPr>
              <a:t>TRANSFORMATION </a:t>
            </a:r>
            <a:r>
              <a:rPr lang="fr" sz="1640">
                <a:solidFill>
                  <a:schemeClr val="lt1"/>
                </a:solidFill>
              </a:rPr>
              <a:t>LOGARITHMIQUE</a:t>
            </a:r>
            <a:endParaRPr sz="1440">
              <a:solidFill>
                <a:schemeClr val="lt1"/>
              </a:solidFill>
            </a:endParaRPr>
          </a:p>
        </p:txBody>
      </p:sp>
      <p:sp>
        <p:nvSpPr>
          <p:cNvPr id="118" name="Google Shape;118;p19"/>
          <p:cNvSpPr txBox="1"/>
          <p:nvPr>
            <p:ph idx="4294967295" type="body"/>
          </p:nvPr>
        </p:nvSpPr>
        <p:spPr>
          <a:xfrm>
            <a:off x="185675" y="754300"/>
            <a:ext cx="8739300" cy="42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/>
              <a:t>Variables transformées (skewness &gt; 1)</a:t>
            </a:r>
            <a:endParaRPr i="1"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/>
              <a:t>PropertyGFABuilding(s)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: 21.40 → </a:t>
            </a:r>
            <a:r>
              <a:rPr lang="fr" sz="1100"/>
              <a:t>1.15 après log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/>
              <a:t>building_density 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: 5.14 → </a:t>
            </a:r>
            <a:r>
              <a:rPr lang="fr" sz="1100"/>
              <a:t>0.89 après log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/>
              <a:t>steamuse_energy_mix_score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: 4.53 →</a:t>
            </a:r>
            <a:r>
              <a:rPr lang="fr" sz="1100"/>
              <a:t> 1.24 après log1p (pour les zéros)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/>
              <a:t>Neighborhood_TotalGHGEmissions_encoded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: 2.74 → </a:t>
            </a:r>
            <a:r>
              <a:rPr lang="fr" sz="1100"/>
              <a:t>0.48  après log</a:t>
            </a:r>
            <a:endParaRPr sz="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/>
              <a:t>TotalGHGEmissions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: 12.58 →</a:t>
            </a:r>
            <a:r>
              <a:rPr lang="fr" sz="1100"/>
              <a:t> 0.47 après log1p (valeur négative)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/>
              <a:t>SiteEnergyUse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(kBtu): 17.89 → </a:t>
            </a:r>
            <a:r>
              <a:rPr lang="fr" sz="1100"/>
              <a:t>0.41 après log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sz="1100"/>
              <a:t>Formules de transformation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Variables strictement positives: log(x)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Variables avec zéros: log1p(x) = log(1+x)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Variable cible avec valeur négative: log1p(x - min(x) + 1)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 sz="1100">
                <a:latin typeface="Lato Light"/>
                <a:ea typeface="Lato Light"/>
                <a:cs typeface="Lato Light"/>
                <a:sym typeface="Lato Light"/>
              </a:rPr>
              <a:t>											         Impact de la transformation sur la distribution</a:t>
            </a:r>
            <a:endParaRPr i="1" sz="1100"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557" y="880648"/>
            <a:ext cx="2210791" cy="1817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0550" y="2893525"/>
            <a:ext cx="2210801" cy="18349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16200038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lang="fr" sz="1640">
                <a:solidFill>
                  <a:schemeClr val="lt1"/>
                </a:solidFill>
              </a:rPr>
              <a:t>STANDARDISATION DES VARIABLES</a:t>
            </a:r>
            <a:endParaRPr sz="1640">
              <a:solidFill>
                <a:schemeClr val="lt1"/>
              </a:solidFill>
            </a:endParaRPr>
          </a:p>
        </p:txBody>
      </p:sp>
      <p:sp>
        <p:nvSpPr>
          <p:cNvPr id="126" name="Google Shape;126;p20"/>
          <p:cNvSpPr txBox="1"/>
          <p:nvPr>
            <p:ph idx="4294967295" type="body"/>
          </p:nvPr>
        </p:nvSpPr>
        <p:spPr>
          <a:xfrm>
            <a:off x="185675" y="754300"/>
            <a:ext cx="8739300" cy="42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sz="1100"/>
              <a:t>Objectif: Mettre toutes les variables à la même échelle</a:t>
            </a:r>
            <a:endParaRPr i="1" sz="11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sz="1100"/>
              <a:t>Variables standardisées</a:t>
            </a:r>
            <a:endParaRPr i="1" sz="1100"/>
          </a:p>
          <a:p>
            <a:pPr indent="-2984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i="1" lang="fr" sz="1100">
                <a:latin typeface="Lato Light"/>
                <a:ea typeface="Lato Light"/>
                <a:cs typeface="Lato Light"/>
                <a:sym typeface="Lato Light"/>
              </a:rPr>
              <a:t>Toutes les</a:t>
            </a:r>
            <a:r>
              <a:rPr lang="fr" sz="1100"/>
              <a:t> variables numériques</a:t>
            </a:r>
            <a:r>
              <a:rPr i="1" lang="fr" sz="1100">
                <a:latin typeface="Lato Light"/>
                <a:ea typeface="Lato Light"/>
                <a:cs typeface="Lato Light"/>
                <a:sym typeface="Lato Light"/>
              </a:rPr>
              <a:t> (originales et transformées)</a:t>
            </a:r>
            <a:endParaRPr i="1"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i="1" lang="fr" sz="1100">
                <a:latin typeface="Lato Light"/>
                <a:ea typeface="Lato Light"/>
                <a:cs typeface="Lato Light"/>
                <a:sym typeface="Lato Light"/>
              </a:rPr>
              <a:t>Variables </a:t>
            </a:r>
            <a:r>
              <a:rPr lang="fr" sz="1100"/>
              <a:t>catégorielles encodées</a:t>
            </a:r>
            <a:endParaRPr i="1"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/>
              <a:t>ENERGYSTARScore </a:t>
            </a:r>
            <a:r>
              <a:rPr i="1" lang="fr" sz="1100">
                <a:latin typeface="Lato Light"/>
                <a:ea typeface="Lato Light"/>
                <a:cs typeface="Lato Light"/>
                <a:sym typeface="Lato Light"/>
              </a:rPr>
              <a:t>(traité séparément)</a:t>
            </a:r>
            <a:endParaRPr i="1"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sz="1100"/>
              <a:t>Justification</a:t>
            </a:r>
            <a:endParaRPr i="1" sz="1100"/>
          </a:p>
          <a:p>
            <a:pPr indent="-2984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Amélioration des </a:t>
            </a:r>
            <a:r>
              <a:rPr lang="fr" sz="1100"/>
              <a:t>performances 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pour les algorithmes sensibles à l'échelle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Particulièrement important pour les méthodes basées sur les distances (SVR, KNN) et les modèles avec régularisation (Ridge, Lasso)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/>
              <a:t>Interprétation 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plus juste</a:t>
            </a:r>
            <a:r>
              <a:rPr lang="fr" sz="1100"/>
              <a:t> de l'importance des features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/>
              <a:t>Convergence plus rapide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 des algorithmes d'optimisation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sz="1100"/>
              <a:t>Processus technique</a:t>
            </a:r>
            <a:endParaRPr i="1" sz="1100"/>
          </a:p>
          <a:p>
            <a:pPr indent="-2984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/>
              <a:t>StandardScaler </a:t>
            </a:r>
            <a:r>
              <a:rPr i="1" lang="fr" sz="1100">
                <a:latin typeface="Lato Light"/>
                <a:ea typeface="Lato Light"/>
                <a:cs typeface="Lato Light"/>
                <a:sym typeface="Lato Light"/>
              </a:rPr>
              <a:t>ajusté uniquement sur les données d'entraînement</a:t>
            </a:r>
            <a:endParaRPr i="1"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i="1" lang="fr" sz="1100">
                <a:latin typeface="Lato Light"/>
                <a:ea typeface="Lato Light"/>
                <a:cs typeface="Lato Light"/>
                <a:sym typeface="Lato Light"/>
              </a:rPr>
              <a:t>Appliqué ensuite aux </a:t>
            </a:r>
            <a:r>
              <a:rPr lang="fr" sz="1100"/>
              <a:t>ensembles d'entraînement et de test</a:t>
            </a:r>
            <a:endParaRPr i="1"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i="1" lang="fr" sz="1100">
                <a:latin typeface="Lato Light"/>
                <a:ea typeface="Lato Light"/>
                <a:cs typeface="Lato Light"/>
                <a:sym typeface="Lato Light"/>
              </a:rPr>
              <a:t>Création d'</a:t>
            </a:r>
            <a:r>
              <a:rPr lang="fr" sz="1100"/>
              <a:t>ensembles avec/sans ENERGYSTARScore</a:t>
            </a:r>
            <a:r>
              <a:rPr i="1" lang="fr" sz="1100">
                <a:latin typeface="Lato Light"/>
                <a:ea typeface="Lato Light"/>
                <a:cs typeface="Lato Light"/>
                <a:sym typeface="Lato Light"/>
              </a:rPr>
              <a:t> pour l'analyse comparative</a:t>
            </a:r>
            <a:endParaRPr i="1" sz="11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fr" sz="1100">
                <a:latin typeface="Lato Light"/>
                <a:ea typeface="Lato Light"/>
                <a:cs typeface="Lato Light"/>
                <a:sym typeface="Lato Light"/>
              </a:rPr>
              <a:t>											         Impact de la transformation sur la distribution</a:t>
            </a:r>
            <a:endParaRPr i="1" sz="11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2BC81"/>
            </a:gs>
          </a:gsLst>
          <a:lin ang="16200038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185675" y="16350"/>
            <a:ext cx="87393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fr" sz="1640">
                <a:solidFill>
                  <a:schemeClr val="lt1"/>
                </a:solidFill>
              </a:rPr>
              <a:t>CRÉATIONS</a:t>
            </a:r>
            <a:r>
              <a:rPr lang="fr" sz="1640">
                <a:solidFill>
                  <a:schemeClr val="lt1"/>
                </a:solidFill>
              </a:rPr>
              <a:t> DE NOUVELLES VARIABLES</a:t>
            </a:r>
            <a:endParaRPr sz="164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1440">
              <a:solidFill>
                <a:schemeClr val="lt1"/>
              </a:solidFill>
            </a:endParaRPr>
          </a:p>
        </p:txBody>
      </p:sp>
      <p:sp>
        <p:nvSpPr>
          <p:cNvPr id="132" name="Google Shape;132;p21"/>
          <p:cNvSpPr txBox="1"/>
          <p:nvPr>
            <p:ph idx="4294967295" type="body"/>
          </p:nvPr>
        </p:nvSpPr>
        <p:spPr>
          <a:xfrm>
            <a:off x="185675" y="754300"/>
            <a:ext cx="8739300" cy="42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sz="1100"/>
              <a:t>Variab</a:t>
            </a:r>
            <a:r>
              <a:rPr i="1" lang="fr" sz="1100"/>
              <a:t>l</a:t>
            </a:r>
            <a:r>
              <a:rPr i="1" lang="fr" sz="1100"/>
              <a:t>es énergétiques</a:t>
            </a:r>
            <a:endParaRPr i="1"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sz="1100">
                <a:latin typeface="Lato Light"/>
                <a:ea typeface="Lato Light"/>
                <a:cs typeface="Lato Light"/>
                <a:sym typeface="Lato Light"/>
              </a:rPr>
              <a:t>Le score de mix </a:t>
            </a:r>
            <a:r>
              <a:rPr i="1" lang="fr" sz="1100">
                <a:latin typeface="Lato Light"/>
                <a:ea typeface="Lato Light"/>
                <a:cs typeface="Lato Light"/>
                <a:sym typeface="Lato Light"/>
              </a:rPr>
              <a:t>énergétique</a:t>
            </a:r>
            <a:r>
              <a:rPr i="1" lang="fr" sz="1100"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i="1" lang="fr" sz="1100">
                <a:latin typeface="Lato Light"/>
                <a:ea typeface="Lato Light"/>
                <a:cs typeface="Lato Light"/>
                <a:sym typeface="Lato Light"/>
              </a:rPr>
              <a:t>capture</a:t>
            </a:r>
            <a:r>
              <a:rPr i="1" lang="fr" sz="1100">
                <a:latin typeface="Lato Light"/>
                <a:ea typeface="Lato Light"/>
                <a:cs typeface="Lato Light"/>
                <a:sym typeface="Lato Light"/>
              </a:rPr>
              <a:t> la composition relative des sources d’énergie, indépendamment de la consommation </a:t>
            </a:r>
            <a:r>
              <a:rPr i="1" lang="fr" sz="1100">
                <a:latin typeface="Lato Light"/>
                <a:ea typeface="Lato Light"/>
                <a:cs typeface="Lato Light"/>
                <a:sym typeface="Lato Light"/>
              </a:rPr>
              <a:t>totale</a:t>
            </a:r>
            <a:r>
              <a:rPr i="1" lang="fr" sz="1100">
                <a:latin typeface="Lato Light"/>
                <a:ea typeface="Lato Light"/>
                <a:cs typeface="Lato Light"/>
                <a:sym typeface="Lato Light"/>
              </a:rPr>
              <a:t> d’énergie</a:t>
            </a:r>
            <a:endParaRPr i="1"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/>
              <a:t>electricity_energy_mix_score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: proportion d'électricité dans la consommation totale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Formule: Electricity(kBtu) / (Electricity(kBtu) + NaturalGas(kBtu) + SteamUse(kBtu))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Valeurs entre 0 et 1 (médiane = 0.71  soit 71% d'électricité dans le mix énergétique))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/>
              <a:t>steamuse_energy_mix_score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: proportion de vapeur dans la consommation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Formule : SteamUse(kBtu) / (Electricity(kBtu) + NaturalGas(kBtu) + SteamUse(kBtu))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Valeurs principalement à 0 (75% des bâtiments)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Capture les bâtiments avec chauffage urbain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sz="1100"/>
              <a:t>Variables temporelle</a:t>
            </a:r>
            <a:endParaRPr i="1" sz="11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BuildingAge: 2025 - YearBuilt 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(années de construction de 1900 à 2015) 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/>
              <a:t>building_age_category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: variable préférée par la suite à 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BuildingAge 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classification en 5 tranches d'âge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0-20 ans (17%) , 21-40 ans (26%), 41-60 ans (18%), 61-80 ans (13%) et 81-125 ans (26%)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Encodage ordinal préservant l'ordre entre les 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catégories</a:t>
            </a: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 d’âge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Capture des effets non-linéaires de l'âge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 Light"/>
              <a:buChar char="❏"/>
            </a:pPr>
            <a:r>
              <a:rPr lang="fr" sz="1100">
                <a:latin typeface="Lato Light"/>
                <a:ea typeface="Lato Light"/>
                <a:cs typeface="Lato Light"/>
                <a:sym typeface="Lato Light"/>
              </a:rPr>
              <a:t>Regroupe les bâtiments par génération de norme de construction</a:t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