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La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81CFD5-94A5-47AF-BD69-E530ED888AB9}">
  <a:tblStyle styleId="{1A81CFD5-94A5-47AF-BD69-E530ED888A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980EC9B-E2F9-4673-ABA9-A4AFC23D1E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LatoLight-bold.fntdata"/><Relationship Id="rId14" Type="http://schemas.openxmlformats.org/officeDocument/2006/relationships/slide" Target="slides/slide8.xml"/><Relationship Id="rId36" Type="http://schemas.openxmlformats.org/officeDocument/2006/relationships/font" Target="fonts/LatoLight-regular.fntdata"/><Relationship Id="rId17" Type="http://schemas.openxmlformats.org/officeDocument/2006/relationships/slide" Target="slides/slide11.xml"/><Relationship Id="rId39" Type="http://schemas.openxmlformats.org/officeDocument/2006/relationships/font" Target="fonts/LatoLight-boldItalic.fntdata"/><Relationship Id="rId16" Type="http://schemas.openxmlformats.org/officeDocument/2006/relationships/slide" Target="slides/slide10.xml"/><Relationship Id="rId38" Type="http://schemas.openxmlformats.org/officeDocument/2006/relationships/font" Target="fonts/Lato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64676442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64676442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64676442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64676442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64676442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64676442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6467644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6467644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85a55f3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85a55f3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64676442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64676442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6467644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6467644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6467644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6467644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2124d93d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2124d93d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6467644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6467644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6467644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6467644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b10c41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b10c41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6467644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6467644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64676442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64676442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6467644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6467644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6467644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6467644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96475" y="630225"/>
            <a:ext cx="83067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040"/>
              <a:t>Segmentation clients pour Olist : Une approche data-driven pour optimiser les campagnes marketing</a:t>
            </a:r>
            <a:endParaRPr sz="3040"/>
          </a:p>
        </p:txBody>
      </p:sp>
      <p:sp>
        <p:nvSpPr>
          <p:cNvPr id="73" name="Google Shape;73;p13"/>
          <p:cNvSpPr txBox="1"/>
          <p:nvPr/>
        </p:nvSpPr>
        <p:spPr>
          <a:xfrm>
            <a:off x="4217325" y="4242700"/>
            <a:ext cx="488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2"/>
                </a:solidFill>
                <a:latin typeface="Lato"/>
                <a:ea typeface="Lato"/>
                <a:cs typeface="Lato"/>
                <a:sym typeface="Lato"/>
              </a:rPr>
              <a:t>Brice Béchet -  Avril 2025 - Master 2 Data Scientist - OpenClassRoom</a:t>
            </a:r>
            <a:endParaRPr sz="1200">
              <a:solidFill>
                <a:schemeClr val="lt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DES SEGMENTS COMME DES SIGNATURE COMPORTEMENTALE UNIQUE ET IDENTIFIABLES</a:t>
            </a:r>
            <a:endParaRPr sz="1600">
              <a:solidFill>
                <a:schemeClr val="lt1"/>
              </a:solidFill>
            </a:endParaRPr>
          </a:p>
        </p:txBody>
      </p:sp>
      <p:sp>
        <p:nvSpPr>
          <p:cNvPr id="148" name="Google Shape;148;p22"/>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49" name="Google Shape;149;p22"/>
          <p:cNvGraphicFramePr/>
          <p:nvPr/>
        </p:nvGraphicFramePr>
        <p:xfrm>
          <a:off x="185650" y="1834350"/>
          <a:ext cx="3000000" cy="3000000"/>
        </p:xfrm>
        <a:graphic>
          <a:graphicData uri="http://schemas.openxmlformats.org/drawingml/2006/table">
            <a:tbl>
              <a:tblPr>
                <a:noFill/>
                <a:tableStyleId>{1A81CFD5-94A5-47AF-BD69-E530ED888AB9}</a:tableStyleId>
              </a:tblPr>
              <a:tblGrid>
                <a:gridCol w="4734125"/>
              </a:tblGrid>
              <a:tr h="3092675">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Analyse des pics distinctifs et interprétation</a:t>
                      </a:r>
                      <a:endParaRPr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Chaque segment présente une </a:t>
                      </a:r>
                      <a:r>
                        <a:rPr lang="fr" sz="1100">
                          <a:solidFill>
                            <a:schemeClr val="dk2"/>
                          </a:solidFill>
                          <a:latin typeface="Lato"/>
                          <a:ea typeface="Lato"/>
                          <a:cs typeface="Lato"/>
                          <a:sym typeface="Lato"/>
                        </a:rPr>
                        <a:t>combinaison</a:t>
                      </a:r>
                      <a:r>
                        <a:rPr lang="fr" sz="1100">
                          <a:solidFill>
                            <a:schemeClr val="dk2"/>
                          </a:solidFill>
                          <a:latin typeface="Lato Light"/>
                          <a:ea typeface="Lato Light"/>
                          <a:cs typeface="Lato Light"/>
                          <a:sym typeface="Lato Light"/>
                        </a:rPr>
                        <a:t> unique de </a:t>
                      </a:r>
                      <a:r>
                        <a:rPr lang="fr" sz="1100">
                          <a:solidFill>
                            <a:schemeClr val="dk2"/>
                          </a:solidFill>
                          <a:latin typeface="Lato"/>
                          <a:ea typeface="Lato"/>
                          <a:cs typeface="Lato"/>
                          <a:sym typeface="Lato"/>
                        </a:rPr>
                        <a:t>caractéristiques </a:t>
                      </a:r>
                      <a:r>
                        <a:rPr lang="fr" sz="1100">
                          <a:solidFill>
                            <a:schemeClr val="dk2"/>
                          </a:solidFill>
                          <a:latin typeface="Lato Light"/>
                          <a:ea typeface="Lato Light"/>
                          <a:cs typeface="Lato Light"/>
                          <a:sym typeface="Lato Light"/>
                        </a:rPr>
                        <a:t>sur les 8 dimensions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Les</a:t>
                      </a:r>
                      <a:r>
                        <a:rPr lang="fr" sz="1100">
                          <a:solidFill>
                            <a:schemeClr val="dk2"/>
                          </a:solidFill>
                          <a:latin typeface="Lato"/>
                          <a:ea typeface="Lato"/>
                          <a:cs typeface="Lato"/>
                          <a:sym typeface="Lato"/>
                        </a:rPr>
                        <a:t> écarts-types</a:t>
                      </a:r>
                      <a:r>
                        <a:rPr lang="fr" sz="1100">
                          <a:solidFill>
                            <a:schemeClr val="dk2"/>
                          </a:solidFill>
                          <a:latin typeface="Lato Light"/>
                          <a:ea typeface="Lato Light"/>
                          <a:cs typeface="Lato Light"/>
                          <a:sym typeface="Lato Light"/>
                        </a:rPr>
                        <a:t> standardisés permettent de comparer directement l'</a:t>
                      </a:r>
                      <a:r>
                        <a:rPr lang="fr" sz="1100">
                          <a:solidFill>
                            <a:schemeClr val="dk2"/>
                          </a:solidFill>
                          <a:latin typeface="Lato"/>
                          <a:ea typeface="Lato"/>
                          <a:cs typeface="Lato"/>
                          <a:sym typeface="Lato"/>
                        </a:rPr>
                        <a:t>importance relative des différentes variables</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Les pics distinctifs de chaque segment offrent des </a:t>
                      </a:r>
                      <a:r>
                        <a:rPr lang="fr" sz="1100">
                          <a:solidFill>
                            <a:schemeClr val="dk2"/>
                          </a:solidFill>
                          <a:latin typeface="Lato"/>
                          <a:ea typeface="Lato"/>
                          <a:cs typeface="Lato"/>
                          <a:sym typeface="Lato"/>
                        </a:rPr>
                        <a:t>leviers d'action marketing ciblés</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tcPr>
                </a:tc>
              </a:tr>
            </a:tbl>
          </a:graphicData>
        </a:graphic>
      </p:graphicFrame>
      <p:pic>
        <p:nvPicPr>
          <p:cNvPr id="150" name="Google Shape;150;p22"/>
          <p:cNvPicPr preferRelativeResize="0"/>
          <p:nvPr/>
        </p:nvPicPr>
        <p:blipFill>
          <a:blip r:embed="rId3">
            <a:alphaModFix/>
          </a:blip>
          <a:stretch>
            <a:fillRect/>
          </a:stretch>
        </p:blipFill>
        <p:spPr>
          <a:xfrm>
            <a:off x="4919773" y="754300"/>
            <a:ext cx="4005202" cy="4207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LES CLIENTS SENSIBLES A LA LOGISTIQUE</a:t>
            </a:r>
            <a:endParaRPr sz="1600">
              <a:solidFill>
                <a:schemeClr val="lt1"/>
              </a:solidFill>
            </a:endParaRPr>
          </a:p>
        </p:txBody>
      </p:sp>
      <p:sp>
        <p:nvSpPr>
          <p:cNvPr id="156" name="Google Shape;156;p23"/>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57" name="Google Shape;157;p23"/>
          <p:cNvGraphicFramePr/>
          <p:nvPr/>
        </p:nvGraphicFramePr>
        <p:xfrm>
          <a:off x="185650" y="754300"/>
          <a:ext cx="3000000" cy="3000000"/>
        </p:xfrm>
        <a:graphic>
          <a:graphicData uri="http://schemas.openxmlformats.org/drawingml/2006/table">
            <a:tbl>
              <a:tblPr>
                <a:noFill/>
                <a:tableStyleId>{1A81CFD5-94A5-47AF-BD69-E530ED888AB9}</a:tableStyleId>
              </a:tblPr>
              <a:tblGrid>
                <a:gridCol w="4386350"/>
                <a:gridCol w="4352950"/>
              </a:tblGrid>
              <a:tr h="4207800">
                <a:tc>
                  <a:txBody>
                    <a:bodyPr/>
                    <a:lstStyle/>
                    <a:p>
                      <a:pPr indent="0" lvl="0" marL="0" marR="0" rtl="0" algn="l">
                        <a:lnSpc>
                          <a:spcPct val="115000"/>
                        </a:lnSpc>
                        <a:spcBef>
                          <a:spcPts val="1200"/>
                        </a:spcBef>
                        <a:spcAft>
                          <a:spcPts val="0"/>
                        </a:spcAft>
                        <a:buNone/>
                      </a:pPr>
                      <a:r>
                        <a:rPr i="1" lang="fr" sz="1100">
                          <a:solidFill>
                            <a:schemeClr val="dk2"/>
                          </a:solidFill>
                          <a:highlight>
                            <a:schemeClr val="lt1"/>
                          </a:highlight>
                          <a:latin typeface="Lato"/>
                          <a:ea typeface="Lato"/>
                          <a:cs typeface="Lato"/>
                          <a:sym typeface="Lato"/>
                        </a:rPr>
                        <a:t>Segment 0 - Patients mais critiques (11,29%)</a:t>
                      </a:r>
                      <a:endParaRPr i="1" sz="1100">
                        <a:solidFill>
                          <a:schemeClr val="dk2"/>
                        </a:solidFill>
                        <a:highlight>
                          <a:schemeClr val="lt1"/>
                        </a:highlight>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Temps de livraison </a:t>
                      </a:r>
                      <a:r>
                        <a:rPr lang="fr" sz="1100">
                          <a:solidFill>
                            <a:schemeClr val="dk2"/>
                          </a:solidFill>
                          <a:latin typeface="Lato Light"/>
                          <a:ea typeface="Lato Light"/>
                          <a:cs typeface="Lato Light"/>
                          <a:sym typeface="Lato Light"/>
                        </a:rPr>
                        <a:t>: 0,98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Satisfaction client</a:t>
                      </a:r>
                      <a:r>
                        <a:rPr lang="fr" sz="1100">
                          <a:solidFill>
                            <a:schemeClr val="dk2"/>
                          </a:solidFill>
                          <a:latin typeface="Lato Light"/>
                          <a:ea typeface="Lato Light"/>
                          <a:cs typeface="Lato Light"/>
                          <a:sym typeface="Lato Light"/>
                        </a:rPr>
                        <a:t> : -2,30 écarts-types (la plus basse de tous les segments)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Distance moyenne client-vendeur : 0,22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Achats récents (récence) : 0,09 écart-type inférieure à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Prix produits : 0,17 écart-type au-dessus de la moyenne</a:t>
                      </a:r>
                      <a:endParaRPr sz="1100">
                        <a:solidFill>
                          <a:schemeClr val="dk2"/>
                        </a:solidFill>
                        <a:latin typeface="Lato Light"/>
                        <a:ea typeface="Lato Light"/>
                        <a:cs typeface="Lato Light"/>
                        <a:sym typeface="Lato Light"/>
                      </a:endParaRPr>
                    </a:p>
                    <a:p>
                      <a:pPr indent="0" lvl="0" marL="0" marR="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proposée : </a:t>
                      </a:r>
                      <a:r>
                        <a:rPr lang="fr" sz="1100">
                          <a:solidFill>
                            <a:schemeClr val="dk2"/>
                          </a:solidFill>
                          <a:latin typeface="Lato"/>
                          <a:ea typeface="Lato"/>
                          <a:cs typeface="Lato"/>
                          <a:sym typeface="Lato"/>
                        </a:rPr>
                        <a:t>Service client proactif</a:t>
                      </a:r>
                      <a:r>
                        <a:rPr lang="fr" sz="1100">
                          <a:solidFill>
                            <a:schemeClr val="dk2"/>
                          </a:solidFill>
                          <a:latin typeface="Lato Light"/>
                          <a:ea typeface="Lato Light"/>
                          <a:cs typeface="Lato Light"/>
                          <a:sym typeface="Lato Light"/>
                        </a:rPr>
                        <a:t> avec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Char char="❏"/>
                      </a:pPr>
                      <a:r>
                        <a:rPr lang="fr" sz="1100">
                          <a:solidFill>
                            <a:schemeClr val="dk2"/>
                          </a:solidFill>
                          <a:latin typeface="Lato"/>
                          <a:ea typeface="Lato"/>
                          <a:cs typeface="Lato"/>
                          <a:sym typeface="Lato"/>
                        </a:rPr>
                        <a:t>suivi personnalisé</a:t>
                      </a:r>
                      <a:r>
                        <a:rPr lang="fr" sz="1100">
                          <a:solidFill>
                            <a:schemeClr val="dk2"/>
                          </a:solidFill>
                          <a:latin typeface="Lato Light"/>
                          <a:ea typeface="Lato Light"/>
                          <a:cs typeface="Lato Light"/>
                          <a:sym typeface="Lato Light"/>
                        </a:rPr>
                        <a:t> des commandes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a:buChar char="❏"/>
                      </a:pPr>
                      <a:r>
                        <a:rPr lang="fr" sz="1100">
                          <a:solidFill>
                            <a:schemeClr val="dk2"/>
                          </a:solidFill>
                          <a:latin typeface="Lato Light"/>
                          <a:ea typeface="Lato Light"/>
                          <a:cs typeface="Lato Light"/>
                          <a:sym typeface="Lato Light"/>
                        </a:rPr>
                        <a:t>communication</a:t>
                      </a:r>
                      <a:r>
                        <a:rPr lang="fr" sz="1100">
                          <a:solidFill>
                            <a:schemeClr val="dk2"/>
                          </a:solidFill>
                          <a:latin typeface="Lato"/>
                          <a:ea typeface="Lato"/>
                          <a:cs typeface="Lato"/>
                          <a:sym typeface="Lato"/>
                        </a:rPr>
                        <a:t> transparente sur les délais</a:t>
                      </a:r>
                      <a:r>
                        <a:rPr lang="fr" sz="1100">
                          <a:solidFill>
                            <a:schemeClr val="dk2"/>
                          </a:solidFill>
                          <a:latin typeface="Lato Light"/>
                          <a:ea typeface="Lato Light"/>
                          <a:cs typeface="Lato Light"/>
                          <a:sym typeface="Lato Light"/>
                        </a:rPr>
                        <a:t> de livraison</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highlight>
                            <a:schemeClr val="lt1"/>
                          </a:highlight>
                          <a:latin typeface="Lato"/>
                          <a:ea typeface="Lato"/>
                          <a:cs typeface="Lato"/>
                          <a:sym typeface="Lato"/>
                        </a:rPr>
                        <a:t>Segment 3 - Sensibles aux frais de livraison (20,39%)</a:t>
                      </a:r>
                      <a:endParaRPr i="1" sz="1100">
                        <a:solidFill>
                          <a:schemeClr val="dk2"/>
                        </a:solidFill>
                        <a:highlight>
                          <a:schemeClr val="lt1"/>
                        </a:highlight>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Ratio frais de livraison/prix</a:t>
                      </a:r>
                      <a:r>
                        <a:rPr lang="fr" sz="1100">
                          <a:solidFill>
                            <a:schemeClr val="dk2"/>
                          </a:solidFill>
                          <a:latin typeface="Lato Light"/>
                          <a:ea typeface="Lato Light"/>
                          <a:cs typeface="Lato Light"/>
                          <a:sym typeface="Lato Light"/>
                        </a:rPr>
                        <a:t> : 1,23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Prix des produits</a:t>
                      </a:r>
                      <a:r>
                        <a:rPr lang="fr" sz="1100">
                          <a:solidFill>
                            <a:schemeClr val="dk2"/>
                          </a:solidFill>
                          <a:latin typeface="Lato Light"/>
                          <a:ea typeface="Lato Light"/>
                          <a:cs typeface="Lato Light"/>
                          <a:sym typeface="Lato Light"/>
                        </a:rPr>
                        <a:t> : 0,99 écart-type en-dessous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Distance client-vendeur : 0,43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Satisfaction client : 0,30 écart-type au-dessus de la moyenne malgré ces contraintes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Paniers généralement plus petits</a:t>
                      </a:r>
                      <a:r>
                        <a:rPr lang="fr" sz="1100">
                          <a:solidFill>
                            <a:schemeClr val="dk2"/>
                          </a:solidFill>
                          <a:latin typeface="Lato Light"/>
                          <a:ea typeface="Lato Light"/>
                          <a:cs typeface="Lato Light"/>
                          <a:sym typeface="Lato Light"/>
                        </a:rPr>
                        <a:t> (-0,21 écart-type)</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a:t>
                      </a:r>
                      <a:r>
                        <a:rPr lang="fr" sz="1100">
                          <a:solidFill>
                            <a:schemeClr val="dk2"/>
                          </a:solidFill>
                          <a:latin typeface="Lato Light"/>
                          <a:ea typeface="Lato Light"/>
                          <a:cs typeface="Lato Light"/>
                          <a:sym typeface="Lato Light"/>
                        </a:rPr>
                        <a:t>proposée </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Programmes de </a:t>
                      </a:r>
                      <a:r>
                        <a:rPr lang="fr" sz="1100">
                          <a:solidFill>
                            <a:schemeClr val="dk2"/>
                          </a:solidFill>
                          <a:latin typeface="Lato"/>
                          <a:ea typeface="Lato"/>
                          <a:cs typeface="Lato"/>
                          <a:sym typeface="Lato"/>
                        </a:rPr>
                        <a:t>livraison gratuite </a:t>
                      </a:r>
                      <a:r>
                        <a:rPr lang="fr" sz="1100">
                          <a:solidFill>
                            <a:schemeClr val="dk2"/>
                          </a:solidFill>
                          <a:latin typeface="Lato Light"/>
                          <a:ea typeface="Lato Light"/>
                          <a:cs typeface="Lato Light"/>
                          <a:sym typeface="Lato Light"/>
                        </a:rPr>
                        <a:t>à partir d'un</a:t>
                      </a:r>
                      <a:r>
                        <a:rPr lang="fr" sz="1100">
                          <a:solidFill>
                            <a:schemeClr val="dk2"/>
                          </a:solidFill>
                          <a:latin typeface="Lato"/>
                          <a:ea typeface="Lato"/>
                          <a:cs typeface="Lato"/>
                          <a:sym typeface="Lato"/>
                        </a:rPr>
                        <a:t> seuil d'achat</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Offres combinées</a:t>
                      </a:r>
                      <a:r>
                        <a:rPr lang="fr" sz="1100">
                          <a:solidFill>
                            <a:schemeClr val="dk2"/>
                          </a:solidFill>
                          <a:latin typeface="Lato Light"/>
                          <a:ea typeface="Lato Light"/>
                          <a:cs typeface="Lato Light"/>
                          <a:sym typeface="Lato Light"/>
                        </a:rPr>
                        <a:t> pour augmenter la valeur du panier</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LES CLIENTS À FORTE VALEUR </a:t>
            </a:r>
            <a:r>
              <a:rPr lang="fr" sz="1600">
                <a:solidFill>
                  <a:schemeClr val="lt1"/>
                </a:solidFill>
              </a:rPr>
              <a:t>AJOUTÉE</a:t>
            </a:r>
            <a:endParaRPr sz="1600">
              <a:solidFill>
                <a:schemeClr val="lt1"/>
              </a:solidFill>
            </a:endParaRPr>
          </a:p>
        </p:txBody>
      </p:sp>
      <p:sp>
        <p:nvSpPr>
          <p:cNvPr id="163" name="Google Shape;163;p24"/>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64" name="Google Shape;164;p24"/>
          <p:cNvGraphicFramePr/>
          <p:nvPr/>
        </p:nvGraphicFramePr>
        <p:xfrm>
          <a:off x="185650" y="754300"/>
          <a:ext cx="3000000" cy="3000000"/>
        </p:xfrm>
        <a:graphic>
          <a:graphicData uri="http://schemas.openxmlformats.org/drawingml/2006/table">
            <a:tbl>
              <a:tblPr>
                <a:noFill/>
                <a:tableStyleId>{1A81CFD5-94A5-47AF-BD69-E530ED888AB9}</a:tableStyleId>
              </a:tblPr>
              <a:tblGrid>
                <a:gridCol w="4386350"/>
                <a:gridCol w="4352950"/>
              </a:tblGrid>
              <a:tr h="2497125">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Segment 1 - Clients de proximité (18,22%)</a:t>
                      </a:r>
                      <a:endParaRPr i="1" sz="1100">
                        <a:solidFill>
                          <a:schemeClr val="dk2"/>
                        </a:solidFill>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Distance client-vendeur</a:t>
                      </a:r>
                      <a:r>
                        <a:rPr lang="fr" sz="1100">
                          <a:solidFill>
                            <a:schemeClr val="dk2"/>
                          </a:solidFill>
                          <a:latin typeface="Lato Light"/>
                          <a:ea typeface="Lato Light"/>
                          <a:cs typeface="Lato Light"/>
                          <a:sym typeface="Lato Light"/>
                        </a:rPr>
                        <a:t> : -1,51 écarts-types (la plus faible de tous les segments)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Temps de livraison</a:t>
                      </a:r>
                      <a:r>
                        <a:rPr lang="fr" sz="1100">
                          <a:solidFill>
                            <a:schemeClr val="dk2"/>
                          </a:solidFill>
                          <a:latin typeface="Lato Light"/>
                          <a:ea typeface="Lato Light"/>
                          <a:cs typeface="Lato Light"/>
                          <a:sym typeface="Lato Light"/>
                        </a:rPr>
                        <a:t> : -1,20 écart-type (le plus court)</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Satisfaction client : 0,31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Récence : -0,30 écart-type (clients ayant acheté plus récemment)</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Achats concentrés en période estivale (août +0,03)</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 Programme de fidélité géolocalisé avec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livraison express </a:t>
                      </a:r>
                      <a:r>
                        <a:rPr lang="fr" sz="1100">
                          <a:solidFill>
                            <a:schemeClr val="dk2"/>
                          </a:solidFill>
                          <a:latin typeface="Lato Light"/>
                          <a:ea typeface="Lato Light"/>
                          <a:cs typeface="Lato Light"/>
                          <a:sym typeface="Lato Light"/>
                        </a:rPr>
                        <a:t>garantie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offres saisonnières </a:t>
                      </a:r>
                      <a:r>
                        <a:rPr lang="fr" sz="1100">
                          <a:solidFill>
                            <a:schemeClr val="dk2"/>
                          </a:solidFill>
                          <a:latin typeface="Lato Light"/>
                          <a:ea typeface="Lato Light"/>
                          <a:cs typeface="Lato Light"/>
                          <a:sym typeface="Lato Light"/>
                        </a:rPr>
                        <a:t>estivales</a:t>
                      </a:r>
                      <a:endParaRPr b="1" sz="11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chemeClr val="dk2"/>
                          </a:solidFill>
                          <a:latin typeface="Lato"/>
                          <a:ea typeface="Lato"/>
                          <a:cs typeface="Lato"/>
                          <a:sym typeface="Lato"/>
                        </a:rPr>
                        <a:t>Segment 2 - Clients fidèles multi-acheteurs (3,11%)</a:t>
                      </a:r>
                      <a:endParaRPr sz="1100">
                        <a:solidFill>
                          <a:schemeClr val="dk2"/>
                        </a:solidFill>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Fréquence d'achat</a:t>
                      </a:r>
                      <a:r>
                        <a:rPr lang="fr" sz="1100">
                          <a:solidFill>
                            <a:schemeClr val="dk2"/>
                          </a:solidFill>
                          <a:latin typeface="Lato Light"/>
                          <a:ea typeface="Lato Light"/>
                          <a:cs typeface="Lato Light"/>
                          <a:sym typeface="Lato Light"/>
                        </a:rPr>
                        <a:t> : 5,46 écarts-types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Distribution horaire équilibrée (après-midi +0,59,soir +0,51, matin +0,41)</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Panier moyen : 0,33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Variables logistiques et satisfaction proches de la moyenne</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 Programme VIP exclusif avec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avantages</a:t>
                      </a:r>
                      <a:r>
                        <a:rPr lang="fr" sz="1100">
                          <a:solidFill>
                            <a:schemeClr val="dk2"/>
                          </a:solidFill>
                          <a:latin typeface="Lato Light"/>
                          <a:ea typeface="Lato Light"/>
                          <a:cs typeface="Lato Light"/>
                          <a:sym typeface="Lato Light"/>
                        </a:rPr>
                        <a:t> progressifs basés sur le </a:t>
                      </a:r>
                      <a:r>
                        <a:rPr lang="fr" sz="1100">
                          <a:solidFill>
                            <a:schemeClr val="dk2"/>
                          </a:solidFill>
                          <a:latin typeface="Lato"/>
                          <a:ea typeface="Lato"/>
                          <a:cs typeface="Lato"/>
                          <a:sym typeface="Lato"/>
                        </a:rPr>
                        <a:t>volume d'achats</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accès privilégié aux </a:t>
                      </a:r>
                      <a:r>
                        <a:rPr lang="fr" sz="1100">
                          <a:solidFill>
                            <a:schemeClr val="dk2"/>
                          </a:solidFill>
                          <a:latin typeface="Lato"/>
                          <a:ea typeface="Lato"/>
                          <a:cs typeface="Lato"/>
                          <a:sym typeface="Lato"/>
                        </a:rPr>
                        <a:t>nouveautés</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LES CLIENTS AUX </a:t>
            </a:r>
            <a:r>
              <a:rPr lang="fr" sz="1600">
                <a:solidFill>
                  <a:schemeClr val="lt1"/>
                </a:solidFill>
              </a:rPr>
              <a:t>COMPORTEMENT</a:t>
            </a:r>
            <a:r>
              <a:rPr lang="fr" sz="1600">
                <a:solidFill>
                  <a:schemeClr val="lt1"/>
                </a:solidFill>
              </a:rPr>
              <a:t> D’ACHAT </a:t>
            </a:r>
            <a:r>
              <a:rPr lang="fr" sz="1600">
                <a:solidFill>
                  <a:schemeClr val="lt1"/>
                </a:solidFill>
              </a:rPr>
              <a:t>SPÉCIFIQUES</a:t>
            </a:r>
            <a:endParaRPr sz="1600">
              <a:solidFill>
                <a:schemeClr val="lt1"/>
              </a:solidFill>
            </a:endParaRPr>
          </a:p>
        </p:txBody>
      </p:sp>
      <p:sp>
        <p:nvSpPr>
          <p:cNvPr id="170" name="Google Shape;170;p25"/>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71" name="Google Shape;171;p25"/>
          <p:cNvGraphicFramePr/>
          <p:nvPr/>
        </p:nvGraphicFramePr>
        <p:xfrm>
          <a:off x="185650" y="754300"/>
          <a:ext cx="3000000" cy="3000000"/>
        </p:xfrm>
        <a:graphic>
          <a:graphicData uri="http://schemas.openxmlformats.org/drawingml/2006/table">
            <a:tbl>
              <a:tblPr>
                <a:noFill/>
                <a:tableStyleId>{1A81CFD5-94A5-47AF-BD69-E530ED888AB9}</a:tableStyleId>
              </a:tblPr>
              <a:tblGrid>
                <a:gridCol w="4386350"/>
                <a:gridCol w="4352950"/>
              </a:tblGrid>
              <a:tr h="420780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Segment 4 - Acheteurs premium (38,84%)</a:t>
                      </a:r>
                      <a:endParaRPr i="1" sz="1100">
                        <a:solidFill>
                          <a:schemeClr val="dk2"/>
                        </a:solidFill>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Prix moyen des produits</a:t>
                      </a:r>
                      <a:r>
                        <a:rPr lang="fr" sz="1100">
                          <a:solidFill>
                            <a:schemeClr val="dk2"/>
                          </a:solidFill>
                          <a:latin typeface="Lato Light"/>
                          <a:ea typeface="Lato Light"/>
                          <a:cs typeface="Lato Light"/>
                          <a:sym typeface="Lato Light"/>
                        </a:rPr>
                        <a:t> : 0,63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Satisfaction client : 0,38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Distance client-vendeur : 0,39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Temps de livraison modéré : 0,19 écart-type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Taille panier : -0,33 écart-type en-dessous de la moyenne</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Mises en avant de produits </a:t>
                      </a:r>
                      <a:r>
                        <a:rPr lang="fr" sz="1100">
                          <a:solidFill>
                            <a:schemeClr val="dk2"/>
                          </a:solidFill>
                          <a:latin typeface="Lato"/>
                          <a:ea typeface="Lato"/>
                          <a:cs typeface="Lato"/>
                          <a:sym typeface="Lato"/>
                        </a:rPr>
                        <a:t>premium</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programme d'</a:t>
                      </a:r>
                      <a:r>
                        <a:rPr lang="fr" sz="1100">
                          <a:solidFill>
                            <a:schemeClr val="dk2"/>
                          </a:solidFill>
                          <a:latin typeface="Lato"/>
                          <a:ea typeface="Lato"/>
                          <a:cs typeface="Lato"/>
                          <a:sym typeface="Lato"/>
                        </a:rPr>
                        <a:t>accès anticipé</a:t>
                      </a:r>
                      <a:r>
                        <a:rPr lang="fr" sz="1100">
                          <a:solidFill>
                            <a:schemeClr val="dk2"/>
                          </a:solidFill>
                          <a:latin typeface="Lato Light"/>
                          <a:ea typeface="Lato Light"/>
                          <a:cs typeface="Lato Light"/>
                          <a:sym typeface="Lato Light"/>
                        </a:rPr>
                        <a:t> aux nouveautés haut de gamme et </a:t>
                      </a:r>
                      <a:r>
                        <a:rPr lang="fr" sz="1100">
                          <a:solidFill>
                            <a:schemeClr val="dk2"/>
                          </a:solidFill>
                          <a:latin typeface="Lato"/>
                          <a:ea typeface="Lato"/>
                          <a:cs typeface="Lato"/>
                          <a:sym typeface="Lato"/>
                        </a:rPr>
                        <a:t>contenus exclusifs</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Segment 5 - Multi-produits diurnes (8,14%)</a:t>
                      </a:r>
                      <a:endParaRPr i="1" sz="1100">
                        <a:solidFill>
                          <a:schemeClr val="dk2"/>
                        </a:solidFill>
                        <a:latin typeface="Lato"/>
                        <a:ea typeface="Lato"/>
                        <a:cs typeface="Lato"/>
                        <a:sym typeface="Lato"/>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Taille du panier</a:t>
                      </a:r>
                      <a:r>
                        <a:rPr lang="fr" sz="1100">
                          <a:solidFill>
                            <a:schemeClr val="dk2"/>
                          </a:solidFill>
                          <a:latin typeface="Lato Light"/>
                          <a:ea typeface="Lato Light"/>
                          <a:cs typeface="Lato Light"/>
                          <a:sym typeface="Lato Light"/>
                        </a:rPr>
                        <a:t> : 2,61 écarts-types au-dessus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Distribution horaire : forte préférence pour l'</a:t>
                      </a:r>
                      <a:r>
                        <a:rPr lang="fr" sz="1100">
                          <a:solidFill>
                            <a:schemeClr val="dk2"/>
                          </a:solidFill>
                          <a:latin typeface="Lato"/>
                          <a:ea typeface="Lato"/>
                          <a:cs typeface="Lato"/>
                          <a:sym typeface="Lato"/>
                        </a:rPr>
                        <a:t>après-midi</a:t>
                      </a:r>
                      <a:r>
                        <a:rPr lang="fr" sz="1100">
                          <a:solidFill>
                            <a:schemeClr val="dk2"/>
                          </a:solidFill>
                          <a:latin typeface="Lato Light"/>
                          <a:ea typeface="Lato Light"/>
                          <a:cs typeface="Lato Light"/>
                          <a:sym typeface="Lato Light"/>
                        </a:rPr>
                        <a:t> (+0,68) et le </a:t>
                      </a:r>
                      <a:r>
                        <a:rPr lang="fr" sz="1100">
                          <a:solidFill>
                            <a:schemeClr val="dk2"/>
                          </a:solidFill>
                          <a:latin typeface="Lato"/>
                          <a:ea typeface="Lato"/>
                          <a:cs typeface="Lato"/>
                          <a:sym typeface="Lato"/>
                        </a:rPr>
                        <a:t>soir </a:t>
                      </a:r>
                      <a:r>
                        <a:rPr lang="fr" sz="1100">
                          <a:solidFill>
                            <a:schemeClr val="dk2"/>
                          </a:solidFill>
                          <a:latin typeface="Lato Light"/>
                          <a:ea typeface="Lato Light"/>
                          <a:cs typeface="Lato Light"/>
                          <a:sym typeface="Lato Light"/>
                        </a:rPr>
                        <a:t>(+0,49)</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Jour préféré :</a:t>
                      </a:r>
                      <a:r>
                        <a:rPr lang="fr" sz="1100">
                          <a:solidFill>
                            <a:schemeClr val="dk2"/>
                          </a:solidFill>
                          <a:latin typeface="Lato"/>
                          <a:ea typeface="Lato"/>
                          <a:cs typeface="Lato"/>
                          <a:sym typeface="Lato"/>
                        </a:rPr>
                        <a:t> mardi</a:t>
                      </a:r>
                      <a:r>
                        <a:rPr lang="fr" sz="1100">
                          <a:solidFill>
                            <a:schemeClr val="dk2"/>
                          </a:solidFill>
                          <a:latin typeface="Lato Light"/>
                          <a:ea typeface="Lato Light"/>
                          <a:cs typeface="Lato Light"/>
                          <a:sym typeface="Lato Light"/>
                        </a:rPr>
                        <a:t> (+0,27 par rapport à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Prix moyen des produits : -0,23 écart-type en-dessous de la moyenne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Frais de livraison modérément bas (-0,26 écart-type)</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lang="fr" sz="1100">
                          <a:solidFill>
                            <a:schemeClr val="dk2"/>
                          </a:solidFill>
                          <a:latin typeface="Lato Light"/>
                          <a:ea typeface="Lato Light"/>
                          <a:cs typeface="Lato Light"/>
                          <a:sym typeface="Lato Light"/>
                        </a:rPr>
                        <a:t>Action marketing : Promotions quantitatives avec …</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remises par paliers</a:t>
                      </a:r>
                      <a:r>
                        <a:rPr lang="fr" sz="1100">
                          <a:solidFill>
                            <a:schemeClr val="dk2"/>
                          </a:solidFill>
                          <a:latin typeface="Lato Light"/>
                          <a:ea typeface="Lato Light"/>
                          <a:cs typeface="Lato Light"/>
                          <a:sym typeface="Lato Light"/>
                        </a:rPr>
                        <a:t>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offres flash l'</a:t>
                      </a:r>
                      <a:r>
                        <a:rPr lang="fr" sz="1100">
                          <a:solidFill>
                            <a:schemeClr val="dk2"/>
                          </a:solidFill>
                          <a:latin typeface="Lato"/>
                          <a:ea typeface="Lato"/>
                          <a:cs typeface="Lato"/>
                          <a:sym typeface="Lato"/>
                        </a:rPr>
                        <a:t>après-midi/soir</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UN SYSTÈME DYNAMIQUE DE CLASSIFICATION CLIENT</a:t>
            </a:r>
            <a:endParaRPr sz="1600">
              <a:solidFill>
                <a:schemeClr val="lt1"/>
              </a:solidFill>
            </a:endParaRPr>
          </a:p>
        </p:txBody>
      </p:sp>
      <p:sp>
        <p:nvSpPr>
          <p:cNvPr id="177" name="Google Shape;177;p26"/>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78" name="Google Shape;178;p26"/>
          <p:cNvGraphicFramePr/>
          <p:nvPr/>
        </p:nvGraphicFramePr>
        <p:xfrm>
          <a:off x="2724375" y="754300"/>
          <a:ext cx="3000000" cy="3000000"/>
        </p:xfrm>
        <a:graphic>
          <a:graphicData uri="http://schemas.openxmlformats.org/drawingml/2006/table">
            <a:tbl>
              <a:tblPr>
                <a:noFill/>
                <a:tableStyleId>{1A81CFD5-94A5-47AF-BD69-E530ED888AB9}</a:tableStyleId>
              </a:tblPr>
              <a:tblGrid>
                <a:gridCol w="6200600"/>
              </a:tblGrid>
              <a:tr h="4181500">
                <a:tc>
                  <a:txBody>
                    <a:bodyPr/>
                    <a:lstStyle/>
                    <a:p>
                      <a:pPr indent="0" lvl="0" marL="0" marR="0" rtl="0" algn="l">
                        <a:lnSpc>
                          <a:spcPct val="115000"/>
                        </a:lnSpc>
                        <a:spcBef>
                          <a:spcPts val="1200"/>
                        </a:spcBef>
                        <a:spcAft>
                          <a:spcPts val="0"/>
                        </a:spcAft>
                        <a:buNone/>
                      </a:pPr>
                      <a:r>
                        <a:t/>
                      </a:r>
                      <a:endParaRPr i="1" sz="1100">
                        <a:solidFill>
                          <a:schemeClr val="dk2"/>
                        </a:solidFill>
                        <a:latin typeface="Lato"/>
                        <a:ea typeface="Lato"/>
                        <a:cs typeface="Lato"/>
                        <a:sym typeface="Lato"/>
                      </a:endParaRPr>
                    </a:p>
                    <a:p>
                      <a:pPr indent="0" lvl="0" marL="0" marR="0" rtl="0" algn="l">
                        <a:lnSpc>
                          <a:spcPct val="115000"/>
                        </a:lnSpc>
                        <a:spcBef>
                          <a:spcPts val="1200"/>
                        </a:spcBef>
                        <a:spcAft>
                          <a:spcPts val="0"/>
                        </a:spcAft>
                        <a:buNone/>
                      </a:pPr>
                      <a:r>
                        <a:rPr i="1" lang="fr" sz="1100">
                          <a:solidFill>
                            <a:schemeClr val="dk2"/>
                          </a:solidFill>
                          <a:latin typeface="Lato"/>
                          <a:ea typeface="Lato"/>
                          <a:cs typeface="Lato"/>
                          <a:sym typeface="Lato"/>
                        </a:rPr>
                        <a:t>Processus d'intégration continue des clients</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AutoNum type="arabicPeriod"/>
                      </a:pPr>
                      <a:r>
                        <a:rPr lang="fr" sz="1100">
                          <a:solidFill>
                            <a:schemeClr val="dk2"/>
                          </a:solidFill>
                          <a:latin typeface="Lato"/>
                          <a:ea typeface="Lato"/>
                          <a:cs typeface="Lato"/>
                          <a:sym typeface="Lato"/>
                        </a:rPr>
                        <a:t>Collecte </a:t>
                      </a:r>
                      <a:r>
                        <a:rPr lang="fr" sz="1100">
                          <a:solidFill>
                            <a:schemeClr val="dk2"/>
                          </a:solidFill>
                          <a:latin typeface="Lato Light"/>
                          <a:ea typeface="Lato Light"/>
                          <a:cs typeface="Lato Light"/>
                          <a:sym typeface="Lato Light"/>
                        </a:rPr>
                        <a:t>des données comportementales dès la </a:t>
                      </a:r>
                      <a:r>
                        <a:rPr lang="fr" sz="1100">
                          <a:solidFill>
                            <a:schemeClr val="dk2"/>
                          </a:solidFill>
                          <a:latin typeface="Lato"/>
                          <a:ea typeface="Lato"/>
                          <a:cs typeface="Lato"/>
                          <a:sym typeface="Lato"/>
                        </a:rPr>
                        <a:t>première commande</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AutoNum type="arabicPeriod"/>
                      </a:pPr>
                      <a:r>
                        <a:rPr lang="fr" sz="1100">
                          <a:solidFill>
                            <a:schemeClr val="dk2"/>
                          </a:solidFill>
                          <a:latin typeface="Lato"/>
                          <a:ea typeface="Lato"/>
                          <a:cs typeface="Lato"/>
                          <a:sym typeface="Lato"/>
                        </a:rPr>
                        <a:t>Prétraitement </a:t>
                      </a:r>
                      <a:r>
                        <a:rPr lang="fr" sz="1100">
                          <a:solidFill>
                            <a:schemeClr val="dk2"/>
                          </a:solidFill>
                          <a:latin typeface="Lato Light"/>
                          <a:ea typeface="Lato Light"/>
                          <a:cs typeface="Lato Light"/>
                          <a:sym typeface="Lato Light"/>
                        </a:rPr>
                        <a:t>selon le même pipeline que la segmentation initiale</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AutoNum type="arabicPeriod"/>
                      </a:pPr>
                      <a:r>
                        <a:rPr lang="fr" sz="1100">
                          <a:solidFill>
                            <a:schemeClr val="dk2"/>
                          </a:solidFill>
                          <a:latin typeface="Lato Light"/>
                          <a:ea typeface="Lato Light"/>
                          <a:cs typeface="Lato Light"/>
                          <a:sym typeface="Lato Light"/>
                        </a:rPr>
                        <a:t>Projection dans l'espace ACP via le </a:t>
                      </a:r>
                      <a:r>
                        <a:rPr lang="fr" sz="1100">
                          <a:solidFill>
                            <a:schemeClr val="dk2"/>
                          </a:solidFill>
                          <a:latin typeface="Lato"/>
                          <a:ea typeface="Lato"/>
                          <a:cs typeface="Lato"/>
                          <a:sym typeface="Lato"/>
                        </a:rPr>
                        <a:t>modèle pré-entraîné</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AutoNum type="arabicPeriod"/>
                      </a:pPr>
                      <a:r>
                        <a:rPr lang="fr" sz="1100">
                          <a:solidFill>
                            <a:schemeClr val="dk2"/>
                          </a:solidFill>
                          <a:latin typeface="Lato"/>
                          <a:ea typeface="Lato"/>
                          <a:cs typeface="Lato"/>
                          <a:sym typeface="Lato"/>
                        </a:rPr>
                        <a:t>Classification immédiate</a:t>
                      </a:r>
                      <a:r>
                        <a:rPr lang="fr" sz="1100">
                          <a:solidFill>
                            <a:schemeClr val="dk2"/>
                          </a:solidFill>
                          <a:latin typeface="Lato Light"/>
                          <a:ea typeface="Lato Light"/>
                          <a:cs typeface="Lato Light"/>
                          <a:sym typeface="Lato Light"/>
                        </a:rPr>
                        <a:t> dans l'un des 6 segments via K-means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AutoNum type="arabicPeriod"/>
                      </a:pPr>
                      <a:r>
                        <a:rPr lang="fr" sz="1100">
                          <a:solidFill>
                            <a:schemeClr val="dk2"/>
                          </a:solidFill>
                          <a:latin typeface="Lato Light"/>
                          <a:ea typeface="Lato Light"/>
                          <a:cs typeface="Lato Light"/>
                          <a:sym typeface="Lato Light"/>
                        </a:rPr>
                        <a:t>Enregistrement</a:t>
                      </a:r>
                      <a:r>
                        <a:rPr lang="fr" sz="1100">
                          <a:solidFill>
                            <a:schemeClr val="dk2"/>
                          </a:solidFill>
                          <a:latin typeface="Lato Light"/>
                          <a:ea typeface="Lato Light"/>
                          <a:cs typeface="Lato Light"/>
                          <a:sym typeface="Lato Light"/>
                        </a:rPr>
                        <a:t> du segment dans le profil client pour activation </a:t>
                      </a:r>
                      <a:r>
                        <a:rPr lang="fr" sz="1100">
                          <a:solidFill>
                            <a:schemeClr val="dk2"/>
                          </a:solidFill>
                          <a:latin typeface="Lato"/>
                          <a:ea typeface="Lato"/>
                          <a:cs typeface="Lato"/>
                          <a:sym typeface="Lato"/>
                        </a:rPr>
                        <a:t>marketing</a:t>
                      </a:r>
                      <a:endParaRPr sz="1100">
                        <a:solidFill>
                          <a:schemeClr val="dk2"/>
                        </a:solidFill>
                        <a:latin typeface="Lato Light"/>
                        <a:ea typeface="Lato Light"/>
                        <a:cs typeface="Lato Light"/>
                        <a:sym typeface="Lato Light"/>
                      </a:endParaRPr>
                    </a:p>
                    <a:p>
                      <a:pPr indent="0" lvl="0" marL="0" marR="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79" name="Google Shape;179;p26"/>
          <p:cNvPicPr preferRelativeResize="0"/>
          <p:nvPr/>
        </p:nvPicPr>
        <p:blipFill>
          <a:blip r:embed="rId3">
            <a:alphaModFix/>
          </a:blip>
          <a:stretch>
            <a:fillRect/>
          </a:stretch>
        </p:blipFill>
        <p:spPr>
          <a:xfrm>
            <a:off x="443429" y="1091976"/>
            <a:ext cx="1752176" cy="319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891"/>
              <a:buFont typeface="Arial"/>
              <a:buNone/>
            </a:pPr>
            <a:r>
              <a:rPr lang="fr" sz="1600">
                <a:solidFill>
                  <a:schemeClr val="lt1"/>
                </a:solidFill>
              </a:rPr>
              <a:t>L'ÉQUILIBRE ENTRE STABILITÉ STRUCTURELLE ET RÉACTIVITÉ OPÉRATIONNELLE</a:t>
            </a:r>
            <a:endParaRPr sz="1600">
              <a:solidFill>
                <a:schemeClr val="lt1"/>
              </a:solidFill>
            </a:endParaRPr>
          </a:p>
          <a:p>
            <a:pPr indent="0" lvl="0" marL="0" rtl="0" algn="l">
              <a:spcBef>
                <a:spcPts val="0"/>
              </a:spcBef>
              <a:spcAft>
                <a:spcPts val="0"/>
              </a:spcAft>
              <a:buSzPts val="891"/>
              <a:buNone/>
            </a:pPr>
            <a:r>
              <a:t/>
            </a:r>
            <a:endParaRPr sz="1600">
              <a:solidFill>
                <a:schemeClr val="lt1"/>
              </a:solidFill>
            </a:endParaRPr>
          </a:p>
        </p:txBody>
      </p:sp>
      <p:sp>
        <p:nvSpPr>
          <p:cNvPr id="185" name="Google Shape;185;p27"/>
          <p:cNvSpPr txBox="1"/>
          <p:nvPr>
            <p:ph idx="4294967295" type="body"/>
          </p:nvPr>
        </p:nvSpPr>
        <p:spPr>
          <a:xfrm>
            <a:off x="185675" y="754300"/>
            <a:ext cx="8739300" cy="17892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86" name="Google Shape;186;p27"/>
          <p:cNvGraphicFramePr/>
          <p:nvPr/>
        </p:nvGraphicFramePr>
        <p:xfrm>
          <a:off x="185675" y="1013000"/>
          <a:ext cx="3000000" cy="3000000"/>
        </p:xfrm>
        <a:graphic>
          <a:graphicData uri="http://schemas.openxmlformats.org/drawingml/2006/table">
            <a:tbl>
              <a:tblPr>
                <a:noFill/>
                <a:tableStyleId>{1A81CFD5-94A5-47AF-BD69-E530ED888AB9}</a:tableStyleId>
              </a:tblPr>
              <a:tblGrid>
                <a:gridCol w="4369650"/>
                <a:gridCol w="4369650"/>
              </a:tblGrid>
              <a:tr h="1530550">
                <a:tc>
                  <a:txBody>
                    <a:bodyPr/>
                    <a:lstStyle/>
                    <a:p>
                      <a:pPr indent="0" lvl="0" marL="0" rtl="0" algn="l">
                        <a:lnSpc>
                          <a:spcPct val="115000"/>
                        </a:lnSpc>
                        <a:spcBef>
                          <a:spcPts val="1200"/>
                        </a:spcBef>
                        <a:spcAft>
                          <a:spcPts val="0"/>
                        </a:spcAft>
                        <a:buNone/>
                      </a:pPr>
                      <a:r>
                        <a:rPr lang="fr" sz="1100">
                          <a:solidFill>
                            <a:schemeClr val="dk2"/>
                          </a:solidFill>
                          <a:latin typeface="Lato"/>
                          <a:ea typeface="Lato"/>
                          <a:cs typeface="Lato"/>
                          <a:sym typeface="Lato"/>
                        </a:rPr>
                        <a:t>Stabilité du modèle</a:t>
                      </a:r>
                      <a:r>
                        <a:rPr lang="fr" sz="1100">
                          <a:solidFill>
                            <a:schemeClr val="dk2"/>
                          </a:solidFill>
                          <a:latin typeface="Lato Light"/>
                          <a:ea typeface="Lato Light"/>
                          <a:cs typeface="Lato Light"/>
                          <a:sym typeface="Lato Light"/>
                        </a:rPr>
                        <a:t> à travers le temps (ARI): </a:t>
                      </a:r>
                      <a:endParaRPr sz="1100">
                        <a:solidFill>
                          <a:schemeClr val="dk2"/>
                        </a:solidFill>
                        <a:latin typeface="Lato Light"/>
                        <a:ea typeface="Lato Light"/>
                        <a:cs typeface="Lato Light"/>
                        <a:sym typeface="Lato Light"/>
                      </a:endParaRPr>
                    </a:p>
                    <a:p>
                      <a:pPr indent="-298450" lvl="1" marL="9144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Court terme (90 jours): 0,9537</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Moyen terme (180 jours): 0,9170</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Long terme (365 jours): 0,8441</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F5F5F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F5F5F5"/>
                      </a:solidFill>
                      <a:prstDash val="solid"/>
                      <a:round/>
                      <a:headEnd len="sm" w="sm" type="none"/>
                      <a:tailEnd len="sm" w="sm" type="none"/>
                    </a:lnB>
                  </a:tcPr>
                </a:tc>
              </a:tr>
            </a:tbl>
          </a:graphicData>
        </a:graphic>
      </p:graphicFrame>
      <p:graphicFrame>
        <p:nvGraphicFramePr>
          <p:cNvPr id="187" name="Google Shape;187;p27"/>
          <p:cNvGraphicFramePr/>
          <p:nvPr/>
        </p:nvGraphicFramePr>
        <p:xfrm>
          <a:off x="202350" y="2543500"/>
          <a:ext cx="3000000" cy="3000000"/>
        </p:xfrm>
        <a:graphic>
          <a:graphicData uri="http://schemas.openxmlformats.org/drawingml/2006/table">
            <a:tbl>
              <a:tblPr>
                <a:noFill/>
                <a:tableStyleId>{1A81CFD5-94A5-47AF-BD69-E530ED888AB9}</a:tableStyleId>
              </a:tblPr>
              <a:tblGrid>
                <a:gridCol w="4352975"/>
                <a:gridCol w="4352975"/>
              </a:tblGrid>
              <a:tr h="23956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rgbClr val="FDFDFD"/>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lt1"/>
                      </a:solidFill>
                      <a:prstDash val="solid"/>
                      <a:round/>
                      <a:headEnd len="sm" w="sm" type="none"/>
                      <a:tailEnd len="sm" w="sm" type="none"/>
                    </a:lnB>
                    <a:solidFill>
                      <a:srgbClr val="FDFDFD"/>
                    </a:solidFill>
                  </a:tcPr>
                </a:tc>
                <a:tc>
                  <a:txBody>
                    <a:bodyPr/>
                    <a:lstStyle/>
                    <a:p>
                      <a:pPr indent="0" lvl="0" marL="0" rtl="0" algn="l">
                        <a:lnSpc>
                          <a:spcPct val="115000"/>
                        </a:lnSpc>
                        <a:spcBef>
                          <a:spcPts val="1200"/>
                        </a:spcBef>
                        <a:spcAft>
                          <a:spcPts val="0"/>
                        </a:spcAft>
                        <a:buClr>
                          <a:schemeClr val="dk2"/>
                        </a:buClr>
                        <a:buSzPts val="1100"/>
                        <a:buFont typeface="Arial"/>
                        <a:buNone/>
                      </a:pPr>
                      <a:r>
                        <a:t/>
                      </a:r>
                      <a:endParaRPr i="1" sz="1100">
                        <a:solidFill>
                          <a:schemeClr val="dk2"/>
                        </a:solidFill>
                        <a:latin typeface="Lato"/>
                        <a:ea typeface="Lato"/>
                        <a:cs typeface="Lato"/>
                        <a:sym typeface="Lato"/>
                      </a:endParaRPr>
                    </a:p>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latin typeface="Lato"/>
                          <a:ea typeface="Lato"/>
                          <a:cs typeface="Lato"/>
                          <a:sym typeface="Lato"/>
                        </a:rPr>
                        <a:t>Analyse de la matrice de migration à ce jour</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Stabilité</a:t>
                      </a:r>
                      <a:r>
                        <a:rPr lang="fr" sz="1100">
                          <a:solidFill>
                            <a:schemeClr val="dk2"/>
                          </a:solidFill>
                          <a:latin typeface="Lato Light"/>
                          <a:ea typeface="Lato Light"/>
                          <a:cs typeface="Lato Light"/>
                          <a:sym typeface="Lato Light"/>
                        </a:rPr>
                        <a:t> sur la diagonale : entre </a:t>
                      </a:r>
                      <a:r>
                        <a:rPr lang="fr" sz="1100">
                          <a:solidFill>
                            <a:schemeClr val="dk2"/>
                          </a:solidFill>
                          <a:latin typeface="Lato"/>
                          <a:ea typeface="Lato"/>
                          <a:cs typeface="Lato"/>
                          <a:sym typeface="Lato"/>
                        </a:rPr>
                        <a:t>95,2% et 100% des clients restent dans leur segment d'origin</a:t>
                      </a:r>
                      <a:r>
                        <a:rPr b="1" lang="fr" sz="1100">
                          <a:solidFill>
                            <a:schemeClr val="dk2"/>
                          </a:solidFill>
                          <a:latin typeface="Lato"/>
                          <a:ea typeface="Lato"/>
                          <a:cs typeface="Lato"/>
                          <a:sym typeface="Lato"/>
                        </a:rPr>
                        <a:t>e</a:t>
                      </a:r>
                      <a:endParaRPr b="1" sz="1100">
                        <a:solidFill>
                          <a:schemeClr val="dk2"/>
                        </a:solidFill>
                        <a:latin typeface="Lato"/>
                        <a:ea typeface="Lato"/>
                        <a:cs typeface="Lato"/>
                        <a:sym typeface="Lato"/>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Principales migrations : segment 1 vers 4 (2,3%), segment 4 vers 1 (2,0%), segment 3 vers 4 (2,5%)</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Faibles proportions de migration entre segments (max 2,5%)</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a:p>
                  </a:txBody>
                  <a:tcPr marT="91425" marB="91425" marR="91425" marL="91425">
                    <a:lnL cap="flat" cmpd="sng" w="9525">
                      <a:solidFill>
                        <a:srgbClr val="FDFDFD"/>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lt1"/>
                      </a:solidFill>
                      <a:prstDash val="solid"/>
                      <a:round/>
                      <a:headEnd len="sm" w="sm" type="none"/>
                      <a:tailEnd len="sm" w="sm" type="none"/>
                    </a:lnB>
                    <a:solidFill>
                      <a:srgbClr val="FDFDFD"/>
                    </a:solidFill>
                  </a:tcPr>
                </a:tc>
              </a:tr>
            </a:tbl>
          </a:graphicData>
        </a:graphic>
      </p:graphicFrame>
      <p:pic>
        <p:nvPicPr>
          <p:cNvPr id="188" name="Google Shape;188;p27"/>
          <p:cNvPicPr preferRelativeResize="0"/>
          <p:nvPr/>
        </p:nvPicPr>
        <p:blipFill>
          <a:blip r:embed="rId3">
            <a:alphaModFix/>
          </a:blip>
          <a:stretch>
            <a:fillRect/>
          </a:stretch>
        </p:blipFill>
        <p:spPr>
          <a:xfrm>
            <a:off x="185696" y="2543500"/>
            <a:ext cx="2912923" cy="2395675"/>
          </a:xfrm>
          <a:prstGeom prst="rect">
            <a:avLst/>
          </a:prstGeom>
          <a:noFill/>
          <a:ln>
            <a:noFill/>
          </a:ln>
          <a:effectLst>
            <a:outerShdw blurRad="57150" rotWithShape="0" algn="bl" dir="5400000" dist="19050">
              <a:srgbClr val="000000">
                <a:alpha val="50000"/>
              </a:srgbClr>
            </a:outerShdw>
          </a:effectLst>
        </p:spPr>
      </p:pic>
      <p:pic>
        <p:nvPicPr>
          <p:cNvPr id="189" name="Google Shape;189;p27"/>
          <p:cNvPicPr preferRelativeResize="0"/>
          <p:nvPr/>
        </p:nvPicPr>
        <p:blipFill>
          <a:blip r:embed="rId4">
            <a:alphaModFix/>
          </a:blip>
          <a:stretch>
            <a:fillRect/>
          </a:stretch>
        </p:blipFill>
        <p:spPr>
          <a:xfrm>
            <a:off x="5213100" y="754299"/>
            <a:ext cx="3711874" cy="178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185675" y="16350"/>
            <a:ext cx="8739300" cy="602700"/>
          </a:xfrm>
          <a:prstGeom prst="rect">
            <a:avLst/>
          </a:prstGeom>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UNE </a:t>
            </a:r>
            <a:r>
              <a:rPr lang="fr" sz="1600">
                <a:solidFill>
                  <a:schemeClr val="lt1"/>
                </a:solidFill>
              </a:rPr>
              <a:t>STRATÉGIE</a:t>
            </a:r>
            <a:r>
              <a:rPr lang="fr" sz="1600">
                <a:solidFill>
                  <a:schemeClr val="lt1"/>
                </a:solidFill>
              </a:rPr>
              <a:t> DE MAINTENANCE HYBRIDE POUR OPTIMISER L’IMPACT MARKETING</a:t>
            </a:r>
            <a:endParaRPr sz="1600">
              <a:solidFill>
                <a:schemeClr val="lt1"/>
              </a:solidFill>
            </a:endParaRPr>
          </a:p>
        </p:txBody>
      </p:sp>
      <p:sp>
        <p:nvSpPr>
          <p:cNvPr id="195" name="Google Shape;195;p28"/>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96" name="Google Shape;196;p28"/>
          <p:cNvGraphicFramePr/>
          <p:nvPr/>
        </p:nvGraphicFramePr>
        <p:xfrm>
          <a:off x="185675" y="754300"/>
          <a:ext cx="3000000" cy="3000000"/>
        </p:xfrm>
        <a:graphic>
          <a:graphicData uri="http://schemas.openxmlformats.org/drawingml/2006/table">
            <a:tbl>
              <a:tblPr>
                <a:noFill/>
                <a:tableStyleId>{1A81CFD5-94A5-47AF-BD69-E530ED888AB9}</a:tableStyleId>
              </a:tblPr>
              <a:tblGrid>
                <a:gridCol w="4430725"/>
              </a:tblGrid>
              <a:tr h="4207800">
                <a:tc>
                  <a:txBody>
                    <a:bodyPr/>
                    <a:lstStyle/>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latin typeface="Lato"/>
                          <a:ea typeface="Lato"/>
                          <a:cs typeface="Lato"/>
                          <a:sym typeface="Lato"/>
                        </a:rPr>
                        <a:t>Pourquoi une approche hybride</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Bonne </a:t>
                      </a:r>
                      <a:r>
                        <a:rPr lang="fr" sz="1100">
                          <a:solidFill>
                            <a:schemeClr val="dk2"/>
                          </a:solidFill>
                          <a:latin typeface="Lato"/>
                          <a:ea typeface="Lato"/>
                          <a:cs typeface="Lato"/>
                          <a:sym typeface="Lato"/>
                        </a:rPr>
                        <a:t>stabilité des segments</a:t>
                      </a:r>
                      <a:r>
                        <a:rPr lang="fr" sz="1100">
                          <a:solidFill>
                            <a:schemeClr val="dk2"/>
                          </a:solidFill>
                          <a:latin typeface="Lato Light"/>
                          <a:ea typeface="Lato Light"/>
                          <a:cs typeface="Lato Light"/>
                          <a:sym typeface="Lato Light"/>
                        </a:rPr>
                        <a:t> sur une année (ARI &gt; 0,84)</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La solidité des segments permet des </a:t>
                      </a:r>
                      <a:r>
                        <a:rPr lang="fr" sz="1100">
                          <a:solidFill>
                            <a:schemeClr val="dk2"/>
                          </a:solidFill>
                          <a:latin typeface="Lato"/>
                          <a:ea typeface="Lato"/>
                          <a:cs typeface="Lato"/>
                          <a:sym typeface="Lato"/>
                        </a:rPr>
                        <a:t>réévaluations fréquentes sans risque de disruption</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Les </a:t>
                      </a:r>
                      <a:r>
                        <a:rPr lang="fr" sz="1100">
                          <a:solidFill>
                            <a:schemeClr val="dk2"/>
                          </a:solidFill>
                          <a:latin typeface="Lato"/>
                          <a:ea typeface="Lato"/>
                          <a:cs typeface="Lato"/>
                          <a:sym typeface="Lato"/>
                        </a:rPr>
                        <a:t>migrations </a:t>
                      </a:r>
                      <a:r>
                        <a:rPr lang="fr" sz="1100">
                          <a:solidFill>
                            <a:schemeClr val="dk2"/>
                          </a:solidFill>
                          <a:latin typeface="Lato Light"/>
                          <a:ea typeface="Lato Light"/>
                          <a:cs typeface="Lato Light"/>
                          <a:sym typeface="Lato Light"/>
                        </a:rPr>
                        <a:t>observées reflètent des évolutions comportementales naturelles et des </a:t>
                      </a:r>
                      <a:r>
                        <a:rPr lang="fr" sz="1100">
                          <a:solidFill>
                            <a:schemeClr val="dk2"/>
                          </a:solidFill>
                          <a:latin typeface="Lato"/>
                          <a:ea typeface="Lato"/>
                          <a:cs typeface="Lato"/>
                          <a:sym typeface="Lato"/>
                        </a:rPr>
                        <a:t>opportunités business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Besoin opérationnel</a:t>
                      </a:r>
                      <a:r>
                        <a:rPr lang="fr" sz="1100">
                          <a:solidFill>
                            <a:schemeClr val="dk2"/>
                          </a:solidFill>
                          <a:latin typeface="Lato Light"/>
                          <a:ea typeface="Lato Light"/>
                          <a:cs typeface="Lato Light"/>
                          <a:sym typeface="Lato Light"/>
                        </a:rPr>
                        <a:t> de </a:t>
                      </a:r>
                      <a:r>
                        <a:rPr lang="fr" sz="1100">
                          <a:solidFill>
                            <a:schemeClr val="dk2"/>
                          </a:solidFill>
                          <a:latin typeface="Lato"/>
                          <a:ea typeface="Lato"/>
                          <a:cs typeface="Lato"/>
                          <a:sym typeface="Lato"/>
                        </a:rPr>
                        <a:t>réactivité </a:t>
                      </a:r>
                      <a:r>
                        <a:rPr lang="fr" sz="1100">
                          <a:solidFill>
                            <a:schemeClr val="dk2"/>
                          </a:solidFill>
                          <a:latin typeface="Lato Light"/>
                          <a:ea typeface="Lato Light"/>
                          <a:cs typeface="Lato Light"/>
                          <a:sym typeface="Lato Light"/>
                        </a:rPr>
                        <a:t>pour maximiser l</a:t>
                      </a:r>
                      <a:r>
                        <a:rPr lang="fr" sz="1100">
                          <a:solidFill>
                            <a:schemeClr val="dk2"/>
                          </a:solidFill>
                          <a:latin typeface="Lato"/>
                          <a:ea typeface="Lato"/>
                          <a:cs typeface="Lato"/>
                          <a:sym typeface="Lato"/>
                        </a:rPr>
                        <a:t>'impact des campagnes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Compromis entre </a:t>
                      </a:r>
                      <a:r>
                        <a:rPr lang="fr" sz="1100">
                          <a:solidFill>
                            <a:schemeClr val="dk2"/>
                          </a:solidFill>
                          <a:latin typeface="Lato"/>
                          <a:ea typeface="Lato"/>
                          <a:cs typeface="Lato"/>
                          <a:sym typeface="Lato"/>
                        </a:rPr>
                        <a:t>stabilité des segments</a:t>
                      </a:r>
                      <a:r>
                        <a:rPr lang="fr" sz="1100">
                          <a:solidFill>
                            <a:schemeClr val="dk2"/>
                          </a:solidFill>
                          <a:latin typeface="Lato Light"/>
                          <a:ea typeface="Lato Light"/>
                          <a:cs typeface="Lato Light"/>
                          <a:sym typeface="Lato Light"/>
                        </a:rPr>
                        <a:t> et </a:t>
                      </a:r>
                      <a:r>
                        <a:rPr lang="fr" sz="1100">
                          <a:solidFill>
                            <a:schemeClr val="dk2"/>
                          </a:solidFill>
                          <a:latin typeface="Lato"/>
                          <a:ea typeface="Lato"/>
                          <a:cs typeface="Lato"/>
                          <a:sym typeface="Lato"/>
                        </a:rPr>
                        <a:t>adaptation aux évolutions comportementales</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i="1" sz="1100">
                        <a:solidFill>
                          <a:schemeClr val="dk2"/>
                        </a:solidFill>
                        <a:latin typeface="Lato"/>
                        <a:ea typeface="Lato"/>
                        <a:cs typeface="Lato"/>
                        <a:sym typeface="Lato"/>
                      </a:endParaRPr>
                    </a:p>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latin typeface="Lato"/>
                          <a:ea typeface="Lato"/>
                          <a:cs typeface="Lato"/>
                          <a:sym typeface="Lato"/>
                        </a:rPr>
                        <a:t>Services inclus dans notre approche à plusieurs niveaux</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Classification immédiate</a:t>
                      </a:r>
                      <a:r>
                        <a:rPr lang="fr" sz="1100">
                          <a:solidFill>
                            <a:schemeClr val="dk2"/>
                          </a:solidFill>
                          <a:latin typeface="Lato Light"/>
                          <a:ea typeface="Lato Light"/>
                          <a:cs typeface="Lato Light"/>
                          <a:sym typeface="Lato Light"/>
                        </a:rPr>
                        <a:t> des nouveaux clients dès leur première commande</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Réévaluation trimestrielle</a:t>
                      </a:r>
                      <a:r>
                        <a:rPr lang="fr" sz="1100">
                          <a:solidFill>
                            <a:schemeClr val="dk2"/>
                          </a:solidFill>
                          <a:latin typeface="Lato Light"/>
                          <a:ea typeface="Lato Light"/>
                          <a:cs typeface="Lato Light"/>
                          <a:sym typeface="Lato Light"/>
                        </a:rPr>
                        <a:t> pour l'ensemble des clients actifs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Maintenance annuelle</a:t>
                      </a:r>
                      <a:r>
                        <a:rPr lang="fr" sz="1100">
                          <a:solidFill>
                            <a:schemeClr val="dk2"/>
                          </a:solidFill>
                          <a:latin typeface="Lato Light"/>
                          <a:ea typeface="Lato Light"/>
                          <a:cs typeface="Lato Light"/>
                          <a:sym typeface="Lato Light"/>
                        </a:rPr>
                        <a:t> du modèle</a:t>
                      </a:r>
                      <a:endParaRPr i="1"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pSp>
        <p:nvGrpSpPr>
          <p:cNvPr id="197" name="Google Shape;197;p28"/>
          <p:cNvGrpSpPr/>
          <p:nvPr/>
        </p:nvGrpSpPr>
        <p:grpSpPr>
          <a:xfrm>
            <a:off x="5306633" y="754290"/>
            <a:ext cx="3618133" cy="1142136"/>
            <a:chOff x="3977400" y="946003"/>
            <a:chExt cx="4094300" cy="1193579"/>
          </a:xfrm>
        </p:grpSpPr>
        <p:grpSp>
          <p:nvGrpSpPr>
            <p:cNvPr id="198" name="Google Shape;198;p28"/>
            <p:cNvGrpSpPr/>
            <p:nvPr/>
          </p:nvGrpSpPr>
          <p:grpSpPr>
            <a:xfrm>
              <a:off x="4732925" y="1140987"/>
              <a:ext cx="529800" cy="998596"/>
              <a:chOff x="4318975" y="1083450"/>
              <a:chExt cx="529800" cy="591305"/>
            </a:xfrm>
          </p:grpSpPr>
          <p:sp>
            <p:nvSpPr>
              <p:cNvPr id="199" name="Google Shape;199;p28"/>
              <p:cNvSpPr/>
              <p:nvPr/>
            </p:nvSpPr>
            <p:spPr>
              <a:xfrm>
                <a:off x="4517129" y="1083455"/>
                <a:ext cx="133500" cy="59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01" name="Google Shape;201;p2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chemeClr val="dk1"/>
                  </a:solidFill>
                  <a:latin typeface="Roboto"/>
                  <a:ea typeface="Roboto"/>
                  <a:cs typeface="Roboto"/>
                  <a:sym typeface="Roboto"/>
                </a:rPr>
                <a:t>CLASSIFICATION </a:t>
              </a:r>
              <a:r>
                <a:rPr b="1" lang="fr" sz="1100">
                  <a:solidFill>
                    <a:schemeClr val="dk1"/>
                  </a:solidFill>
                  <a:latin typeface="Roboto"/>
                  <a:ea typeface="Roboto"/>
                  <a:cs typeface="Roboto"/>
                  <a:sym typeface="Roboto"/>
                </a:rPr>
                <a:t>IMMÉDIATE</a:t>
              </a:r>
              <a:endParaRPr b="1" sz="1100">
                <a:solidFill>
                  <a:schemeClr val="dk1"/>
                </a:solidFill>
                <a:latin typeface="Roboto"/>
                <a:ea typeface="Roboto"/>
                <a:cs typeface="Roboto"/>
                <a:sym typeface="Roboto"/>
              </a:endParaRPr>
            </a:p>
          </p:txBody>
        </p:sp>
        <p:sp>
          <p:nvSpPr>
            <p:cNvPr id="202" name="Google Shape;202;p28"/>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700">
                  <a:solidFill>
                    <a:schemeClr val="dk1"/>
                  </a:solidFill>
                  <a:latin typeface="Roboto"/>
                  <a:ea typeface="Roboto"/>
                  <a:cs typeface="Roboto"/>
                  <a:sym typeface="Roboto"/>
                </a:rPr>
                <a:t>NOUVEAU CLIENT</a:t>
              </a:r>
              <a:endParaRPr sz="700">
                <a:solidFill>
                  <a:schemeClr val="dk1"/>
                </a:solidFill>
                <a:latin typeface="Roboto"/>
                <a:ea typeface="Roboto"/>
                <a:cs typeface="Roboto"/>
                <a:sym typeface="Roboto"/>
              </a:endParaRPr>
            </a:p>
          </p:txBody>
        </p:sp>
        <p:sp>
          <p:nvSpPr>
            <p:cNvPr id="203" name="Google Shape;203;p2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sz="900">
                  <a:solidFill>
                    <a:schemeClr val="dk1"/>
                  </a:solidFill>
                  <a:latin typeface="Roboto"/>
                  <a:ea typeface="Roboto"/>
                  <a:cs typeface="Roboto"/>
                  <a:sym typeface="Roboto"/>
                </a:rPr>
                <a:t>JOUR 1</a:t>
              </a:r>
              <a:endParaRPr sz="900">
                <a:solidFill>
                  <a:schemeClr val="dk1"/>
                </a:solidFill>
                <a:latin typeface="Roboto"/>
                <a:ea typeface="Roboto"/>
                <a:cs typeface="Roboto"/>
                <a:sym typeface="Roboto"/>
              </a:endParaRPr>
            </a:p>
          </p:txBody>
        </p:sp>
      </p:grpSp>
      <p:grpSp>
        <p:nvGrpSpPr>
          <p:cNvPr id="204" name="Google Shape;204;p28"/>
          <p:cNvGrpSpPr/>
          <p:nvPr/>
        </p:nvGrpSpPr>
        <p:grpSpPr>
          <a:xfrm>
            <a:off x="5306608" y="1626287"/>
            <a:ext cx="3618133" cy="1050037"/>
            <a:chOff x="3977400" y="946003"/>
            <a:chExt cx="4094300" cy="1001465"/>
          </a:xfrm>
        </p:grpSpPr>
        <p:grpSp>
          <p:nvGrpSpPr>
            <p:cNvPr id="205" name="Google Shape;205;p28"/>
            <p:cNvGrpSpPr/>
            <p:nvPr/>
          </p:nvGrpSpPr>
          <p:grpSpPr>
            <a:xfrm>
              <a:off x="4732925" y="1140987"/>
              <a:ext cx="529800" cy="806482"/>
              <a:chOff x="4318975" y="1083450"/>
              <a:chExt cx="529800" cy="477547"/>
            </a:xfrm>
          </p:grpSpPr>
          <p:sp>
            <p:nvSpPr>
              <p:cNvPr id="206" name="Google Shape;206;p28"/>
              <p:cNvSpPr/>
              <p:nvPr/>
            </p:nvSpPr>
            <p:spPr>
              <a:xfrm>
                <a:off x="4517131" y="1086097"/>
                <a:ext cx="133500" cy="4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8"/>
              <p:cNvCxnSpPr/>
              <p:nvPr/>
            </p:nvCxnSpPr>
            <p:spPr>
              <a:xfrm rot="10800000">
                <a:off x="4318975" y="1083450"/>
                <a:ext cx="529800" cy="0"/>
              </a:xfrm>
              <a:prstGeom prst="straightConnector1">
                <a:avLst/>
              </a:prstGeom>
              <a:noFill/>
              <a:ln cap="flat" cmpd="sng" w="9525">
                <a:solidFill>
                  <a:schemeClr val="dk1"/>
                </a:solidFill>
                <a:prstDash val="solid"/>
                <a:round/>
                <a:headEnd len="sm" w="sm" type="none"/>
                <a:tailEnd len="sm" w="sm" type="none"/>
              </a:ln>
            </p:spPr>
          </p:cxnSp>
        </p:grpSp>
        <p:sp>
          <p:nvSpPr>
            <p:cNvPr id="208" name="Google Shape;208;p2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chemeClr val="dk1"/>
                  </a:solidFill>
                  <a:latin typeface="Roboto"/>
                  <a:ea typeface="Roboto"/>
                  <a:cs typeface="Roboto"/>
                  <a:sym typeface="Roboto"/>
                </a:rPr>
                <a:t>1ERE </a:t>
              </a:r>
              <a:r>
                <a:rPr b="1" lang="fr" sz="1100">
                  <a:solidFill>
                    <a:schemeClr val="dk1"/>
                  </a:solidFill>
                  <a:latin typeface="Roboto"/>
                  <a:ea typeface="Roboto"/>
                  <a:cs typeface="Roboto"/>
                  <a:sym typeface="Roboto"/>
                </a:rPr>
                <a:t>RÉÉVALUATION</a:t>
              </a:r>
              <a:r>
                <a:rPr b="1" lang="fr" sz="1100">
                  <a:solidFill>
                    <a:schemeClr val="dk1"/>
                  </a:solidFill>
                  <a:latin typeface="Roboto"/>
                  <a:ea typeface="Roboto"/>
                  <a:cs typeface="Roboto"/>
                  <a:sym typeface="Roboto"/>
                </a:rPr>
                <a:t> TRIMESTRIELLE</a:t>
              </a:r>
              <a:endParaRPr b="1" sz="1100">
                <a:solidFill>
                  <a:schemeClr val="dk1"/>
                </a:solidFill>
                <a:latin typeface="Roboto"/>
                <a:ea typeface="Roboto"/>
                <a:cs typeface="Roboto"/>
                <a:sym typeface="Roboto"/>
              </a:endParaRPr>
            </a:p>
          </p:txBody>
        </p:sp>
        <p:sp>
          <p:nvSpPr>
            <p:cNvPr id="209" name="Google Shape;209;p28"/>
            <p:cNvSpPr txBox="1"/>
            <p:nvPr/>
          </p:nvSpPr>
          <p:spPr>
            <a:xfrm>
              <a:off x="5343494" y="1356943"/>
              <a:ext cx="2728200" cy="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700">
                  <a:solidFill>
                    <a:schemeClr val="dk1"/>
                  </a:solidFill>
                  <a:latin typeface="Roboto"/>
                  <a:ea typeface="Roboto"/>
                  <a:cs typeface="Roboto"/>
                  <a:sym typeface="Roboto"/>
                </a:rPr>
                <a:t>90 jours - ARI = 0.95</a:t>
              </a:r>
              <a:endParaRPr sz="700">
                <a:solidFill>
                  <a:schemeClr val="dk1"/>
                </a:solidFill>
                <a:latin typeface="Roboto"/>
                <a:ea typeface="Roboto"/>
                <a:cs typeface="Roboto"/>
                <a:sym typeface="Roboto"/>
              </a:endParaRPr>
            </a:p>
          </p:txBody>
        </p:sp>
        <p:sp>
          <p:nvSpPr>
            <p:cNvPr id="210" name="Google Shape;210;p2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sz="900">
                  <a:solidFill>
                    <a:schemeClr val="dk1"/>
                  </a:solidFill>
                  <a:latin typeface="Roboto"/>
                  <a:ea typeface="Roboto"/>
                  <a:cs typeface="Roboto"/>
                  <a:sym typeface="Roboto"/>
                </a:rPr>
                <a:t>TRIM 1</a:t>
              </a:r>
              <a:endParaRPr sz="900">
                <a:solidFill>
                  <a:schemeClr val="dk1"/>
                </a:solidFill>
                <a:latin typeface="Roboto"/>
                <a:ea typeface="Roboto"/>
                <a:cs typeface="Roboto"/>
                <a:sym typeface="Roboto"/>
              </a:endParaRPr>
            </a:p>
          </p:txBody>
        </p:sp>
      </p:grpSp>
      <p:grpSp>
        <p:nvGrpSpPr>
          <p:cNvPr id="211" name="Google Shape;211;p28"/>
          <p:cNvGrpSpPr/>
          <p:nvPr/>
        </p:nvGrpSpPr>
        <p:grpSpPr>
          <a:xfrm>
            <a:off x="5306633" y="3952176"/>
            <a:ext cx="3618133" cy="920602"/>
            <a:chOff x="3977400" y="946003"/>
            <a:chExt cx="4094300" cy="1196520"/>
          </a:xfrm>
        </p:grpSpPr>
        <p:grpSp>
          <p:nvGrpSpPr>
            <p:cNvPr id="212" name="Google Shape;212;p28"/>
            <p:cNvGrpSpPr/>
            <p:nvPr/>
          </p:nvGrpSpPr>
          <p:grpSpPr>
            <a:xfrm>
              <a:off x="4732925" y="1142460"/>
              <a:ext cx="529800" cy="1000063"/>
              <a:chOff x="4318975" y="1084322"/>
              <a:chExt cx="529800" cy="592174"/>
            </a:xfrm>
          </p:grpSpPr>
          <p:sp>
            <p:nvSpPr>
              <p:cNvPr id="213" name="Google Shape;213;p28"/>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8"/>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215" name="Google Shape;215;p2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MAINTENANCE ANNUELLE</a:t>
              </a:r>
              <a:endParaRPr b="1" sz="1100">
                <a:solidFill>
                  <a:srgbClr val="858585"/>
                </a:solidFill>
                <a:latin typeface="Roboto"/>
                <a:ea typeface="Roboto"/>
                <a:cs typeface="Roboto"/>
                <a:sym typeface="Roboto"/>
              </a:endParaRPr>
            </a:p>
          </p:txBody>
        </p:sp>
        <p:sp>
          <p:nvSpPr>
            <p:cNvPr id="216" name="Google Shape;216;p28"/>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700">
                  <a:solidFill>
                    <a:srgbClr val="858585"/>
                  </a:solidFill>
                  <a:latin typeface="Roboto"/>
                  <a:ea typeface="Roboto"/>
                  <a:cs typeface="Roboto"/>
                  <a:sym typeface="Roboto"/>
                </a:rPr>
                <a:t>365 jours - ARI = 0.847</a:t>
              </a:r>
              <a:endParaRPr sz="700">
                <a:solidFill>
                  <a:srgbClr val="858585"/>
                </a:solidFill>
                <a:latin typeface="Roboto"/>
                <a:ea typeface="Roboto"/>
                <a:cs typeface="Roboto"/>
                <a:sym typeface="Roboto"/>
              </a:endParaRPr>
            </a:p>
          </p:txBody>
        </p:sp>
        <p:sp>
          <p:nvSpPr>
            <p:cNvPr id="217" name="Google Shape;217;p2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sz="900">
                  <a:solidFill>
                    <a:srgbClr val="858585"/>
                  </a:solidFill>
                  <a:latin typeface="Roboto"/>
                  <a:ea typeface="Roboto"/>
                  <a:cs typeface="Roboto"/>
                  <a:sym typeface="Roboto"/>
                </a:rPr>
                <a:t>ANNUEL</a:t>
              </a:r>
              <a:endParaRPr sz="900">
                <a:solidFill>
                  <a:srgbClr val="858585"/>
                </a:solidFill>
                <a:latin typeface="Roboto"/>
                <a:ea typeface="Roboto"/>
                <a:cs typeface="Roboto"/>
                <a:sym typeface="Roboto"/>
              </a:endParaRPr>
            </a:p>
          </p:txBody>
        </p:sp>
      </p:grpSp>
      <p:grpSp>
        <p:nvGrpSpPr>
          <p:cNvPr id="218" name="Google Shape;218;p28"/>
          <p:cNvGrpSpPr/>
          <p:nvPr/>
        </p:nvGrpSpPr>
        <p:grpSpPr>
          <a:xfrm>
            <a:off x="5306633" y="2447381"/>
            <a:ext cx="3618133" cy="1196470"/>
            <a:chOff x="3977400" y="946003"/>
            <a:chExt cx="4094300" cy="1193487"/>
          </a:xfrm>
        </p:grpSpPr>
        <p:grpSp>
          <p:nvGrpSpPr>
            <p:cNvPr id="219" name="Google Shape;219;p28"/>
            <p:cNvGrpSpPr/>
            <p:nvPr/>
          </p:nvGrpSpPr>
          <p:grpSpPr>
            <a:xfrm>
              <a:off x="4732925" y="1142460"/>
              <a:ext cx="529800" cy="997030"/>
              <a:chOff x="4318975" y="1084322"/>
              <a:chExt cx="529800" cy="590378"/>
            </a:xfrm>
          </p:grpSpPr>
          <p:sp>
            <p:nvSpPr>
              <p:cNvPr id="220" name="Google Shape;220;p28"/>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8"/>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222" name="Google Shape;222;p2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2NDE RÉÉVALUATION TRIMESTRIELLE</a:t>
              </a:r>
              <a:endParaRPr b="1" sz="11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858585"/>
                </a:solidFill>
                <a:latin typeface="Roboto"/>
                <a:ea typeface="Roboto"/>
                <a:cs typeface="Roboto"/>
                <a:sym typeface="Roboto"/>
              </a:endParaRPr>
            </a:p>
          </p:txBody>
        </p:sp>
        <p:sp>
          <p:nvSpPr>
            <p:cNvPr id="223" name="Google Shape;223;p28"/>
            <p:cNvSpPr txBox="1"/>
            <p:nvPr/>
          </p:nvSpPr>
          <p:spPr>
            <a:xfrm>
              <a:off x="5343500" y="1371326"/>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700">
                  <a:solidFill>
                    <a:srgbClr val="858585"/>
                  </a:solidFill>
                  <a:latin typeface="Roboto"/>
                  <a:ea typeface="Roboto"/>
                  <a:cs typeface="Roboto"/>
                  <a:sym typeface="Roboto"/>
                </a:rPr>
                <a:t>180 jours - ARI = 0.915</a:t>
              </a:r>
              <a:endParaRPr sz="700">
                <a:solidFill>
                  <a:srgbClr val="858585"/>
                </a:solidFill>
                <a:latin typeface="Roboto"/>
                <a:ea typeface="Roboto"/>
                <a:cs typeface="Roboto"/>
                <a:sym typeface="Roboto"/>
              </a:endParaRPr>
            </a:p>
          </p:txBody>
        </p:sp>
        <p:sp>
          <p:nvSpPr>
            <p:cNvPr id="224" name="Google Shape;224;p2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sz="900">
                  <a:solidFill>
                    <a:srgbClr val="858585"/>
                  </a:solidFill>
                  <a:latin typeface="Roboto"/>
                  <a:ea typeface="Roboto"/>
                  <a:cs typeface="Roboto"/>
                  <a:sym typeface="Roboto"/>
                </a:rPr>
                <a:t>TRIM 2</a:t>
              </a:r>
              <a:endParaRPr sz="900">
                <a:solidFill>
                  <a:srgbClr val="858585"/>
                </a:solidFill>
                <a:latin typeface="Roboto"/>
                <a:ea typeface="Roboto"/>
                <a:cs typeface="Roboto"/>
                <a:sym typeface="Roboto"/>
              </a:endParaRPr>
            </a:p>
          </p:txBody>
        </p:sp>
      </p:grpSp>
      <p:grpSp>
        <p:nvGrpSpPr>
          <p:cNvPr id="225" name="Google Shape;225;p28"/>
          <p:cNvGrpSpPr/>
          <p:nvPr/>
        </p:nvGrpSpPr>
        <p:grpSpPr>
          <a:xfrm>
            <a:off x="5306633" y="3220606"/>
            <a:ext cx="3618133" cy="1196470"/>
            <a:chOff x="3977400" y="946003"/>
            <a:chExt cx="4094300" cy="1193487"/>
          </a:xfrm>
        </p:grpSpPr>
        <p:grpSp>
          <p:nvGrpSpPr>
            <p:cNvPr id="226" name="Google Shape;226;p28"/>
            <p:cNvGrpSpPr/>
            <p:nvPr/>
          </p:nvGrpSpPr>
          <p:grpSpPr>
            <a:xfrm>
              <a:off x="4732925" y="1142460"/>
              <a:ext cx="529800" cy="997030"/>
              <a:chOff x="4318975" y="1084322"/>
              <a:chExt cx="529800" cy="590378"/>
            </a:xfrm>
          </p:grpSpPr>
          <p:sp>
            <p:nvSpPr>
              <p:cNvPr id="227" name="Google Shape;227;p28"/>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28"/>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229" name="Google Shape;229;p2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fr" sz="1100">
                  <a:solidFill>
                    <a:srgbClr val="858585"/>
                  </a:solidFill>
                  <a:latin typeface="Roboto"/>
                  <a:ea typeface="Roboto"/>
                  <a:cs typeface="Roboto"/>
                  <a:sym typeface="Roboto"/>
                </a:rPr>
                <a:t>3ÈME</a:t>
              </a:r>
              <a:r>
                <a:rPr b="1" lang="fr" sz="1100">
                  <a:solidFill>
                    <a:srgbClr val="858585"/>
                  </a:solidFill>
                  <a:latin typeface="Roboto"/>
                  <a:ea typeface="Roboto"/>
                  <a:cs typeface="Roboto"/>
                  <a:sym typeface="Roboto"/>
                </a:rPr>
                <a:t> </a:t>
              </a:r>
              <a:r>
                <a:rPr b="1" lang="fr" sz="1100">
                  <a:solidFill>
                    <a:srgbClr val="858585"/>
                  </a:solidFill>
                  <a:latin typeface="Roboto"/>
                  <a:ea typeface="Roboto"/>
                  <a:cs typeface="Roboto"/>
                  <a:sym typeface="Roboto"/>
                </a:rPr>
                <a:t>RÉÉVALUATION TRIMESTRIELLE</a:t>
              </a:r>
              <a:endParaRPr b="1" sz="11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858585"/>
                </a:solidFill>
                <a:latin typeface="Roboto"/>
                <a:ea typeface="Roboto"/>
                <a:cs typeface="Roboto"/>
                <a:sym typeface="Roboto"/>
              </a:endParaRPr>
            </a:p>
          </p:txBody>
        </p:sp>
        <p:sp>
          <p:nvSpPr>
            <p:cNvPr id="230" name="Google Shape;230;p28"/>
            <p:cNvSpPr txBox="1"/>
            <p:nvPr/>
          </p:nvSpPr>
          <p:spPr>
            <a:xfrm>
              <a:off x="5343500" y="1368184"/>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700">
                  <a:solidFill>
                    <a:srgbClr val="858585"/>
                  </a:solidFill>
                  <a:latin typeface="Roboto"/>
                  <a:ea typeface="Roboto"/>
                  <a:cs typeface="Roboto"/>
                  <a:sym typeface="Roboto"/>
                </a:rPr>
                <a:t>270 jours - ARI = 0.885</a:t>
              </a:r>
              <a:endParaRPr sz="700">
                <a:solidFill>
                  <a:srgbClr val="858585"/>
                </a:solidFill>
                <a:latin typeface="Roboto"/>
                <a:ea typeface="Roboto"/>
                <a:cs typeface="Roboto"/>
                <a:sym typeface="Roboto"/>
              </a:endParaRPr>
            </a:p>
          </p:txBody>
        </p:sp>
        <p:sp>
          <p:nvSpPr>
            <p:cNvPr id="231" name="Google Shape;231;p28"/>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sz="900">
                  <a:solidFill>
                    <a:srgbClr val="858585"/>
                  </a:solidFill>
                  <a:latin typeface="Roboto"/>
                  <a:ea typeface="Roboto"/>
                  <a:cs typeface="Roboto"/>
                  <a:sym typeface="Roboto"/>
                </a:rPr>
                <a:t>TRIM 3</a:t>
              </a:r>
              <a:endParaRPr sz="900">
                <a:solidFill>
                  <a:srgbClr val="858585"/>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235" name="Shape 235"/>
        <p:cNvGrpSpPr/>
        <p:nvPr/>
      </p:nvGrpSpPr>
      <p:grpSpPr>
        <a:xfrm>
          <a:off x="0" y="0"/>
          <a:ext cx="0" cy="0"/>
          <a:chOff x="0" y="0"/>
          <a:chExt cx="0" cy="0"/>
        </a:xfrm>
      </p:grpSpPr>
      <p:sp>
        <p:nvSpPr>
          <p:cNvPr id="236" name="Google Shape;236;p29"/>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RECOMMANDATIONS STRATÉGIQUES POUR MAXIMISER LE ROI DE LA SEGMENTATION</a:t>
            </a:r>
            <a:endParaRPr sz="1600">
              <a:solidFill>
                <a:schemeClr val="lt1"/>
              </a:solidFill>
            </a:endParaRPr>
          </a:p>
        </p:txBody>
      </p:sp>
      <p:sp>
        <p:nvSpPr>
          <p:cNvPr id="237" name="Google Shape;237;p29"/>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Clr>
                <a:schemeClr val="dk2"/>
              </a:buClr>
              <a:buSzPts val="1100"/>
              <a:buFont typeface="Arial"/>
              <a:buNone/>
            </a:pPr>
            <a:r>
              <a:rPr lang="fr"/>
              <a:t> </a:t>
            </a:r>
            <a:endParaRPr/>
          </a:p>
        </p:txBody>
      </p:sp>
      <p:pic>
        <p:nvPicPr>
          <p:cNvPr id="238" name="Google Shape;238;p29"/>
          <p:cNvPicPr preferRelativeResize="0"/>
          <p:nvPr/>
        </p:nvPicPr>
        <p:blipFill rotWithShape="1">
          <a:blip r:embed="rId3">
            <a:alphaModFix/>
          </a:blip>
          <a:srcRect b="0" l="862" r="0" t="1176"/>
          <a:stretch/>
        </p:blipFill>
        <p:spPr>
          <a:xfrm>
            <a:off x="4673266" y="1255675"/>
            <a:ext cx="4251709" cy="3325425"/>
          </a:xfrm>
          <a:prstGeom prst="rect">
            <a:avLst/>
          </a:prstGeom>
          <a:noFill/>
          <a:ln>
            <a:noFill/>
          </a:ln>
        </p:spPr>
      </p:pic>
      <p:graphicFrame>
        <p:nvGraphicFramePr>
          <p:cNvPr id="239" name="Google Shape;239;p29"/>
          <p:cNvGraphicFramePr/>
          <p:nvPr/>
        </p:nvGraphicFramePr>
        <p:xfrm>
          <a:off x="165325" y="754300"/>
          <a:ext cx="3000000" cy="3000000"/>
        </p:xfrm>
        <a:graphic>
          <a:graphicData uri="http://schemas.openxmlformats.org/drawingml/2006/table">
            <a:tbl>
              <a:tblPr>
                <a:noFill/>
                <a:tableStyleId>{1A81CFD5-94A5-47AF-BD69-E530ED888AB9}</a:tableStyleId>
              </a:tblPr>
              <a:tblGrid>
                <a:gridCol w="6540800"/>
              </a:tblGrid>
              <a:tr h="4207800">
                <a:tc>
                  <a:txBody>
                    <a:bodyPr/>
                    <a:lstStyle/>
                    <a:p>
                      <a:pPr indent="0" lvl="0" marL="0" marR="0" rtl="0" algn="l">
                        <a:lnSpc>
                          <a:spcPct val="115000"/>
                        </a:lnSpc>
                        <a:spcBef>
                          <a:spcPts val="1200"/>
                        </a:spcBef>
                        <a:spcAft>
                          <a:spcPts val="0"/>
                        </a:spcAft>
                        <a:buNone/>
                      </a:pPr>
                      <a:r>
                        <a:rPr i="1" lang="fr" sz="1100">
                          <a:solidFill>
                            <a:schemeClr val="dk2"/>
                          </a:solidFill>
                          <a:latin typeface="Lato"/>
                          <a:ea typeface="Lato"/>
                          <a:cs typeface="Lato"/>
                          <a:sym typeface="Lato"/>
                        </a:rPr>
                        <a:t>Quelles stratégies ?</a:t>
                      </a:r>
                      <a:endParaRPr i="1"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Light"/>
                        <a:buChar char="❏"/>
                      </a:pPr>
                      <a:r>
                        <a:rPr b="1" lang="fr" sz="1100">
                          <a:solidFill>
                            <a:schemeClr val="dk2"/>
                          </a:solidFill>
                          <a:latin typeface="Lato"/>
                          <a:ea typeface="Lato"/>
                          <a:cs typeface="Lato"/>
                          <a:sym typeface="Lato"/>
                        </a:rPr>
                        <a:t>Actions correctrices</a:t>
                      </a:r>
                      <a:r>
                        <a:rPr lang="fr" sz="1100">
                          <a:solidFill>
                            <a:schemeClr val="dk2"/>
                          </a:solidFill>
                          <a:latin typeface="Lato Light"/>
                          <a:ea typeface="Lato Light"/>
                          <a:cs typeface="Lato Light"/>
                          <a:sym typeface="Lato Light"/>
                        </a:rPr>
                        <a:t> pour les Clients patients mais critiques (segment 0)</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b="1" lang="fr" sz="1100">
                          <a:solidFill>
                            <a:schemeClr val="dk2"/>
                          </a:solidFill>
                          <a:latin typeface="Lato"/>
                          <a:ea typeface="Lato"/>
                          <a:cs typeface="Lato"/>
                          <a:sym typeface="Lato"/>
                        </a:rPr>
                        <a:t>Programme de fidélité géolocalisé</a:t>
                      </a:r>
                      <a:r>
                        <a:rPr lang="fr" sz="1100">
                          <a:solidFill>
                            <a:schemeClr val="dk2"/>
                          </a:solidFill>
                          <a:latin typeface="Lato Light"/>
                          <a:ea typeface="Lato Light"/>
                          <a:cs typeface="Lato Light"/>
                          <a:sym typeface="Lato Light"/>
                        </a:rPr>
                        <a:t> pour les Clients de proximité (segment 1)</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b="1" lang="fr" sz="1100">
                          <a:solidFill>
                            <a:schemeClr val="dk2"/>
                          </a:solidFill>
                          <a:latin typeface="Lato"/>
                          <a:ea typeface="Lato"/>
                          <a:cs typeface="Lato"/>
                          <a:sym typeface="Lato"/>
                        </a:rPr>
                        <a:t>Fidélisation </a:t>
                      </a:r>
                      <a:r>
                        <a:rPr lang="fr" sz="1100">
                          <a:solidFill>
                            <a:schemeClr val="dk2"/>
                          </a:solidFill>
                          <a:latin typeface="Lato Light"/>
                          <a:ea typeface="Lato Light"/>
                          <a:cs typeface="Lato Light"/>
                          <a:sym typeface="Lato Light"/>
                        </a:rPr>
                        <a:t>des Clients fidèles multi-acheteurs (segment 2)</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b="1" lang="fr" sz="1100">
                          <a:solidFill>
                            <a:schemeClr val="dk2"/>
                          </a:solidFill>
                          <a:latin typeface="Lato"/>
                          <a:ea typeface="Lato"/>
                          <a:cs typeface="Lato"/>
                          <a:sym typeface="Lato"/>
                        </a:rPr>
                        <a:t>Augmentation de la valeur panier </a:t>
                      </a:r>
                      <a:r>
                        <a:rPr lang="fr" sz="1100">
                          <a:solidFill>
                            <a:schemeClr val="dk2"/>
                          </a:solidFill>
                          <a:latin typeface="Lato Light"/>
                          <a:ea typeface="Lato Light"/>
                          <a:cs typeface="Lato Light"/>
                          <a:sym typeface="Lato Light"/>
                        </a:rPr>
                        <a:t>des Clients sensibles aux frais (segment 3)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b="1" lang="fr" sz="1100">
                          <a:solidFill>
                            <a:schemeClr val="dk2"/>
                          </a:solidFill>
                          <a:latin typeface="Lato"/>
                          <a:ea typeface="Lato"/>
                          <a:cs typeface="Lato"/>
                          <a:sym typeface="Lato"/>
                        </a:rPr>
                        <a:t>Mise en avant des produit</a:t>
                      </a:r>
                      <a:r>
                        <a:rPr lang="fr" sz="1100">
                          <a:solidFill>
                            <a:schemeClr val="dk2"/>
                          </a:solidFill>
                          <a:latin typeface="Lato Light"/>
                          <a:ea typeface="Lato Light"/>
                          <a:cs typeface="Lato Light"/>
                          <a:sym typeface="Lato Light"/>
                        </a:rPr>
                        <a:t>s premium pour les Acheteurs premium (segment 4) </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b="1" lang="fr" sz="1100">
                          <a:solidFill>
                            <a:schemeClr val="dk2"/>
                          </a:solidFill>
                          <a:latin typeface="Lato"/>
                          <a:ea typeface="Lato"/>
                          <a:cs typeface="Lato"/>
                          <a:sym typeface="Lato"/>
                        </a:rPr>
                        <a:t>Promotions quantitatives </a:t>
                      </a:r>
                      <a:r>
                        <a:rPr lang="fr" sz="1100">
                          <a:solidFill>
                            <a:schemeClr val="dk2"/>
                          </a:solidFill>
                          <a:latin typeface="Lato Light"/>
                          <a:ea typeface="Lato Light"/>
                          <a:cs typeface="Lato Light"/>
                          <a:sym typeface="Lato Light"/>
                        </a:rPr>
                        <a:t>pour les Clients multi-produits diurnes (segment 5)</a:t>
                      </a:r>
                      <a:endParaRPr sz="1100">
                        <a:solidFill>
                          <a:schemeClr val="dk2"/>
                        </a:solidFill>
                        <a:latin typeface="Lato Light"/>
                        <a:ea typeface="Lato Light"/>
                        <a:cs typeface="Lato Light"/>
                        <a:sym typeface="Lato Light"/>
                      </a:endParaRPr>
                    </a:p>
                    <a:p>
                      <a:pPr indent="0" lvl="0" marL="0" marR="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Prochaines étapes opérationnelles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Intégration du système de classification dynamique</a:t>
                      </a:r>
                      <a:r>
                        <a:rPr lang="fr" sz="1100">
                          <a:solidFill>
                            <a:schemeClr val="dk2"/>
                          </a:solidFill>
                          <a:latin typeface="Lato Light"/>
                          <a:ea typeface="Lato Light"/>
                          <a:cs typeface="Lato Light"/>
                          <a:sym typeface="Lato Light"/>
                        </a:rPr>
                        <a:t> dans votre environnement</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Formation des équipes marketing</a:t>
                      </a:r>
                      <a:r>
                        <a:rPr lang="fr" sz="1100">
                          <a:solidFill>
                            <a:schemeClr val="dk2"/>
                          </a:solidFill>
                          <a:latin typeface="Lato Light"/>
                          <a:ea typeface="Lato Light"/>
                          <a:cs typeface="Lato Light"/>
                          <a:sym typeface="Lato Light"/>
                        </a:rPr>
                        <a:t> à l'utilisation des segments clients</a:t>
                      </a:r>
                      <a:endParaRPr sz="1100">
                        <a:solidFill>
                          <a:schemeClr val="dk2"/>
                        </a:solidFill>
                        <a:latin typeface="Lato Light"/>
                        <a:ea typeface="Lato Light"/>
                        <a:cs typeface="Lato Light"/>
                        <a:sym typeface="Lato Light"/>
                      </a:endParaRPr>
                    </a:p>
                    <a:p>
                      <a:pPr indent="-298450" lvl="0" marL="4572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Premier </a:t>
                      </a:r>
                      <a:r>
                        <a:rPr lang="fr" sz="1100">
                          <a:solidFill>
                            <a:schemeClr val="dk2"/>
                          </a:solidFill>
                          <a:latin typeface="Lato"/>
                          <a:ea typeface="Lato"/>
                          <a:cs typeface="Lato"/>
                          <a:sym typeface="Lato"/>
                        </a:rPr>
                        <a:t>bilan </a:t>
                      </a:r>
                      <a:r>
                        <a:rPr lang="fr" sz="1100">
                          <a:solidFill>
                            <a:schemeClr val="dk2"/>
                          </a:solidFill>
                          <a:latin typeface="Lato Light"/>
                          <a:ea typeface="Lato Light"/>
                          <a:cs typeface="Lato Light"/>
                          <a:sym typeface="Lato Light"/>
                        </a:rPr>
                        <a:t>d'efficacité avec </a:t>
                      </a:r>
                      <a:r>
                        <a:rPr lang="fr" sz="1100">
                          <a:solidFill>
                            <a:schemeClr val="dk2"/>
                          </a:solidFill>
                          <a:latin typeface="Lato"/>
                          <a:ea typeface="Lato"/>
                          <a:cs typeface="Lato"/>
                          <a:sym typeface="Lato"/>
                        </a:rPr>
                        <a:t>ajustements stratégique</a:t>
                      </a:r>
                      <a:r>
                        <a:rPr lang="fr" sz="1100">
                          <a:solidFill>
                            <a:schemeClr val="dk2"/>
                          </a:solidFill>
                          <a:latin typeface="Lato Light"/>
                          <a:ea typeface="Lato Light"/>
                          <a:cs typeface="Lato Light"/>
                          <a:sym typeface="Lato Light"/>
                        </a:rPr>
                        <a:t>s</a:t>
                      </a:r>
                      <a:endParaRPr i="1"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100"/>
              <a:buNone/>
            </a:pPr>
            <a:r>
              <a:rPr lang="fr" sz="1600">
                <a:solidFill>
                  <a:schemeClr val="lt1"/>
                </a:solidFill>
              </a:rPr>
              <a:t>COMPRENDRE POUR MIEUX CIBLER</a:t>
            </a:r>
            <a:endParaRPr sz="1600">
              <a:solidFill>
                <a:schemeClr val="lt1"/>
              </a:solidFill>
            </a:endParaRPr>
          </a:p>
        </p:txBody>
      </p:sp>
      <p:sp>
        <p:nvSpPr>
          <p:cNvPr id="79" name="Google Shape;79;p14"/>
          <p:cNvSpPr txBox="1"/>
          <p:nvPr>
            <p:ph idx="4294967295" type="body"/>
          </p:nvPr>
        </p:nvSpPr>
        <p:spPr>
          <a:xfrm>
            <a:off x="185675" y="754300"/>
            <a:ext cx="8739300" cy="4207800"/>
          </a:xfrm>
          <a:prstGeom prst="rect">
            <a:avLst/>
          </a:prstGeom>
          <a:solidFill>
            <a:srgbClr val="FFFFFF"/>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800"/>
              </a:spcBef>
              <a:spcAft>
                <a:spcPts val="0"/>
              </a:spcAft>
              <a:buNone/>
            </a:pPr>
            <a:r>
              <a:t/>
            </a:r>
            <a:endParaRPr i="1" sz="100">
              <a:solidFill>
                <a:srgbClr val="000000"/>
              </a:solidFill>
              <a:latin typeface="Lato Light"/>
              <a:ea typeface="Lato Light"/>
              <a:cs typeface="Lato Light"/>
              <a:sym typeface="Lato Light"/>
            </a:endParaRPr>
          </a:p>
          <a:p>
            <a:pPr indent="0" lvl="0" marL="0" marR="0" rtl="0" algn="l">
              <a:lnSpc>
                <a:spcPct val="95000"/>
              </a:lnSpc>
              <a:spcBef>
                <a:spcPts val="400"/>
              </a:spcBef>
              <a:spcAft>
                <a:spcPts val="1200"/>
              </a:spcAft>
              <a:buNone/>
            </a:pPr>
            <a:r>
              <a:t/>
            </a:r>
            <a:endParaRPr b="1" sz="1100"/>
          </a:p>
        </p:txBody>
      </p:sp>
      <p:graphicFrame>
        <p:nvGraphicFramePr>
          <p:cNvPr id="80" name="Google Shape;80;p14"/>
          <p:cNvGraphicFramePr/>
          <p:nvPr/>
        </p:nvGraphicFramePr>
        <p:xfrm>
          <a:off x="185675" y="754300"/>
          <a:ext cx="3000000" cy="3000000"/>
        </p:xfrm>
        <a:graphic>
          <a:graphicData uri="http://schemas.openxmlformats.org/drawingml/2006/table">
            <a:tbl>
              <a:tblPr>
                <a:noFill/>
                <a:tableStyleId>{1A81CFD5-94A5-47AF-BD69-E530ED888AB9}</a:tableStyleId>
              </a:tblPr>
              <a:tblGrid>
                <a:gridCol w="8739300"/>
              </a:tblGrid>
              <a:tr h="4207800">
                <a:tc>
                  <a:txBody>
                    <a:bodyPr/>
                    <a:lstStyle/>
                    <a:p>
                      <a:pPr indent="0" lvl="0" marL="0" rtl="0" algn="l">
                        <a:lnSpc>
                          <a:spcPct val="100000"/>
                        </a:lnSpc>
                        <a:spcBef>
                          <a:spcPts val="0"/>
                        </a:spcBef>
                        <a:spcAft>
                          <a:spcPts val="0"/>
                        </a:spcAft>
                        <a:buClr>
                          <a:schemeClr val="dk2"/>
                        </a:buClr>
                        <a:buSzPts val="275"/>
                        <a:buFont typeface="Arial"/>
                        <a:buNone/>
                      </a:pPr>
                      <a:r>
                        <a:rPr i="1" lang="fr" sz="1100">
                          <a:solidFill>
                            <a:schemeClr val="dk2"/>
                          </a:solidFill>
                          <a:latin typeface="Lato"/>
                          <a:ea typeface="Lato"/>
                          <a:cs typeface="Lato"/>
                          <a:sym typeface="Lato"/>
                        </a:rPr>
                        <a:t>Olist</a:t>
                      </a:r>
                      <a:endParaRPr i="1" sz="1100">
                        <a:solidFill>
                          <a:schemeClr val="dk2"/>
                        </a:solidFill>
                        <a:latin typeface="Lato"/>
                        <a:ea typeface="Lato"/>
                        <a:cs typeface="Lato"/>
                        <a:sym typeface="Lato"/>
                      </a:endParaRPr>
                    </a:p>
                    <a:p>
                      <a:pPr indent="-298450" lvl="0" marL="457200" rtl="0" algn="l">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Plateforme e-commerce brésilienne qui connecte des vendeurs à des acheteurs via son marketplace</a:t>
                      </a:r>
                      <a:endParaRPr sz="1100">
                        <a:solidFill>
                          <a:schemeClr val="dk2"/>
                        </a:solidFill>
                        <a:latin typeface="Lato Light"/>
                        <a:ea typeface="Lato Light"/>
                        <a:cs typeface="Lato Light"/>
                        <a:sym typeface="Lato Light"/>
                      </a:endParaRPr>
                    </a:p>
                    <a:p>
                      <a:pPr indent="0" lvl="0" marL="0" rtl="0" algn="l">
                        <a:spcBef>
                          <a:spcPts val="1800"/>
                        </a:spcBef>
                        <a:spcAft>
                          <a:spcPts val="0"/>
                        </a:spcAft>
                        <a:buNone/>
                      </a:pPr>
                      <a:r>
                        <a:rPr i="1" lang="fr" sz="1100">
                          <a:solidFill>
                            <a:schemeClr val="dk2"/>
                          </a:solidFill>
                          <a:latin typeface="Lato"/>
                          <a:ea typeface="Lato"/>
                          <a:cs typeface="Lato"/>
                          <a:sym typeface="Lato"/>
                        </a:rPr>
                        <a:t>Problématique</a:t>
                      </a:r>
                      <a:endParaRPr i="1" sz="1100">
                        <a:solidFill>
                          <a:schemeClr val="dk2"/>
                        </a:solidFill>
                        <a:latin typeface="Lato"/>
                        <a:ea typeface="Lato"/>
                        <a:cs typeface="Lato"/>
                        <a:sym typeface="Lato"/>
                      </a:endParaRPr>
                    </a:p>
                    <a:p>
                      <a:pPr indent="-298450" lvl="0" marL="457200" rtl="0" algn="l">
                        <a:spcBef>
                          <a:spcPts val="4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L'équipe marketing d'Olist </a:t>
                      </a:r>
                      <a:r>
                        <a:rPr lang="fr" sz="1100">
                          <a:solidFill>
                            <a:schemeClr val="dk2"/>
                          </a:solidFill>
                          <a:latin typeface="Lato"/>
                          <a:ea typeface="Lato"/>
                          <a:cs typeface="Lato"/>
                          <a:sym typeface="Lato"/>
                        </a:rPr>
                        <a:t>manque de visibilité</a:t>
                      </a:r>
                      <a:r>
                        <a:rPr lang="fr" sz="1100">
                          <a:solidFill>
                            <a:schemeClr val="dk2"/>
                          </a:solidFill>
                          <a:latin typeface="Lato Light"/>
                          <a:ea typeface="Lato Light"/>
                          <a:cs typeface="Lato Light"/>
                          <a:sym typeface="Lato Light"/>
                        </a:rPr>
                        <a:t> sur les différents </a:t>
                      </a:r>
                      <a:r>
                        <a:rPr lang="fr" sz="1100">
                          <a:solidFill>
                            <a:schemeClr val="dk2"/>
                          </a:solidFill>
                          <a:latin typeface="Lato"/>
                          <a:ea typeface="Lato"/>
                          <a:cs typeface="Lato"/>
                          <a:sym typeface="Lato"/>
                        </a:rPr>
                        <a:t>profils clients</a:t>
                      </a:r>
                      <a:endParaRPr sz="1100">
                        <a:solidFill>
                          <a:schemeClr val="dk2"/>
                        </a:solidFill>
                        <a:latin typeface="Lato Light"/>
                        <a:ea typeface="Lato Light"/>
                        <a:cs typeface="Lato Light"/>
                        <a:sym typeface="Lato Light"/>
                      </a:endParaRPr>
                    </a:p>
                    <a:p>
                      <a:pPr indent="-298450" lvl="0" marL="457200" rtl="0" algn="l">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Besoin exprimé par João: "</a:t>
                      </a:r>
                      <a:r>
                        <a:rPr lang="fr" sz="1100">
                          <a:solidFill>
                            <a:schemeClr val="dk2"/>
                          </a:solidFill>
                          <a:latin typeface="Lato"/>
                          <a:ea typeface="Lato"/>
                          <a:cs typeface="Lato"/>
                          <a:sym typeface="Lato"/>
                        </a:rPr>
                        <a:t>différencier</a:t>
                      </a:r>
                      <a:r>
                        <a:rPr lang="fr" sz="1100">
                          <a:solidFill>
                            <a:schemeClr val="dk2"/>
                          </a:solidFill>
                          <a:latin typeface="Lato Light"/>
                          <a:ea typeface="Lato Light"/>
                          <a:cs typeface="Lato Light"/>
                          <a:sym typeface="Lato Light"/>
                        </a:rPr>
                        <a:t> les bons et moins bons </a:t>
                      </a:r>
                      <a:r>
                        <a:rPr lang="fr" sz="1100">
                          <a:solidFill>
                            <a:schemeClr val="dk2"/>
                          </a:solidFill>
                          <a:latin typeface="Lato"/>
                          <a:ea typeface="Lato"/>
                          <a:cs typeface="Lato"/>
                          <a:sym typeface="Lato"/>
                        </a:rPr>
                        <a:t>clients</a:t>
                      </a:r>
                      <a:r>
                        <a:rPr lang="fr" sz="1100">
                          <a:solidFill>
                            <a:schemeClr val="dk2"/>
                          </a:solidFill>
                          <a:latin typeface="Lato Light"/>
                          <a:ea typeface="Lato Light"/>
                          <a:cs typeface="Lato Light"/>
                          <a:sym typeface="Lato Light"/>
                        </a:rPr>
                        <a:t> en termes de commandes et de satisfaction" pour </a:t>
                      </a:r>
                      <a:r>
                        <a:rPr lang="fr" sz="1100">
                          <a:solidFill>
                            <a:schemeClr val="dk2"/>
                          </a:solidFill>
                          <a:latin typeface="Lato"/>
                          <a:ea typeface="Lato"/>
                          <a:cs typeface="Lato"/>
                          <a:sym typeface="Lato"/>
                        </a:rPr>
                        <a:t>optimiser les campagnes marketing</a:t>
                      </a:r>
                      <a:endParaRPr sz="1100">
                        <a:solidFill>
                          <a:schemeClr val="dk2"/>
                        </a:solidFill>
                        <a:latin typeface="Lato Light"/>
                        <a:ea typeface="Lato Light"/>
                        <a:cs typeface="Lato Light"/>
                        <a:sym typeface="Lato Light"/>
                      </a:endParaRPr>
                    </a:p>
                    <a:p>
                      <a:pPr indent="0" lvl="0" marL="0" rtl="0" algn="l">
                        <a:spcBef>
                          <a:spcPts val="1200"/>
                        </a:spcBef>
                        <a:spcAft>
                          <a:spcPts val="0"/>
                        </a:spcAft>
                        <a:buNone/>
                      </a:pPr>
                      <a:r>
                        <a:rPr i="1" lang="fr" sz="1100">
                          <a:solidFill>
                            <a:schemeClr val="dk2"/>
                          </a:solidFill>
                          <a:latin typeface="Lato"/>
                          <a:ea typeface="Lato"/>
                          <a:cs typeface="Lato"/>
                          <a:sym typeface="Lato"/>
                        </a:rPr>
                        <a:t>Objectifs</a:t>
                      </a:r>
                      <a:endParaRPr i="1" sz="1100">
                        <a:solidFill>
                          <a:schemeClr val="dk2"/>
                        </a:solidFill>
                        <a:latin typeface="Lato"/>
                        <a:ea typeface="Lato"/>
                        <a:cs typeface="Lato"/>
                        <a:sym typeface="Lato"/>
                      </a:endParaRPr>
                    </a:p>
                    <a:p>
                      <a:pPr indent="-298450" lvl="0" marL="457200" rtl="0" algn="l">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Créer une segmentation client actionnable</a:t>
                      </a:r>
                      <a:r>
                        <a:rPr lang="fr" sz="1100">
                          <a:solidFill>
                            <a:schemeClr val="dk2"/>
                          </a:solidFill>
                          <a:latin typeface="Lato Light"/>
                          <a:ea typeface="Lato Light"/>
                          <a:cs typeface="Lato Light"/>
                          <a:sym typeface="Lato Light"/>
                        </a:rPr>
                        <a:t> pour optimiser les campagnes marketing d'Olist</a:t>
                      </a:r>
                      <a:endParaRPr sz="1100">
                        <a:solidFill>
                          <a:schemeClr val="dk2"/>
                        </a:solidFill>
                        <a:latin typeface="Lato Light"/>
                        <a:ea typeface="Lato Light"/>
                        <a:cs typeface="Lato Light"/>
                        <a:sym typeface="Lato Light"/>
                      </a:endParaRPr>
                    </a:p>
                    <a:p>
                      <a:pPr indent="-298450" lvl="0" marL="457200" rtl="0" algn="l">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Établir un </a:t>
                      </a:r>
                      <a:r>
                        <a:rPr lang="fr" sz="1100">
                          <a:solidFill>
                            <a:schemeClr val="dk2"/>
                          </a:solidFill>
                          <a:latin typeface="Lato"/>
                          <a:ea typeface="Lato"/>
                          <a:cs typeface="Lato"/>
                          <a:sym typeface="Lato"/>
                        </a:rPr>
                        <a:t>contrat de maintenance</a:t>
                      </a:r>
                      <a:r>
                        <a:rPr lang="fr" sz="1100">
                          <a:solidFill>
                            <a:schemeClr val="dk2"/>
                          </a:solidFill>
                          <a:latin typeface="Lato Light"/>
                          <a:ea typeface="Lato Light"/>
                          <a:cs typeface="Lato Light"/>
                          <a:sym typeface="Lato Light"/>
                        </a:rPr>
                        <a:t> avec une fréquence optimale déterminée par l'analyse de stabilité</a:t>
                      </a:r>
                      <a:endParaRPr sz="1100">
                        <a:solidFill>
                          <a:schemeClr val="dk2"/>
                        </a:solidFill>
                        <a:latin typeface="Lato Light"/>
                        <a:ea typeface="Lato Light"/>
                        <a:cs typeface="Lato Light"/>
                        <a:sym typeface="Lato Light"/>
                      </a:endParaRPr>
                    </a:p>
                    <a:p>
                      <a:pPr indent="0" lvl="0" marL="0" rtl="0" algn="l">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UNE BASE DE DONNÉES CLIENTS RICHE</a:t>
            </a:r>
            <a:endParaRPr sz="1640">
              <a:solidFill>
                <a:schemeClr val="lt1"/>
              </a:solidFill>
            </a:endParaRPr>
          </a:p>
        </p:txBody>
      </p:sp>
      <p:sp>
        <p:nvSpPr>
          <p:cNvPr id="86" name="Google Shape;86;p15"/>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sp>
        <p:nvSpPr>
          <p:cNvPr id="87" name="Google Shape;87;p15"/>
          <p:cNvSpPr txBox="1"/>
          <p:nvPr>
            <p:ph idx="4294967295" type="body"/>
          </p:nvPr>
        </p:nvSpPr>
        <p:spPr>
          <a:xfrm>
            <a:off x="185675" y="754300"/>
            <a:ext cx="8739300" cy="4207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i="1" lang="fr" sz="1100"/>
              <a:t>Statistiques</a:t>
            </a:r>
            <a:endParaRPr i="1" sz="1100"/>
          </a:p>
          <a:p>
            <a:pPr indent="-298450" lvl="0" marL="457200" marR="0" rtl="0" algn="l">
              <a:lnSpc>
                <a:spcPct val="115000"/>
              </a:lnSpc>
              <a:spcBef>
                <a:spcPts val="1200"/>
              </a:spcBef>
              <a:spcAft>
                <a:spcPts val="0"/>
              </a:spcAft>
              <a:buSzPts val="1100"/>
              <a:buFont typeface="Lato Light"/>
              <a:buChar char="❏"/>
            </a:pPr>
            <a:r>
              <a:rPr lang="fr" sz="1100">
                <a:latin typeface="Lato Light"/>
                <a:ea typeface="Lato Light"/>
                <a:cs typeface="Lato Light"/>
                <a:sym typeface="Lato Light"/>
              </a:rPr>
              <a:t>9 tables interconnectées totalisant 112 650 lignes</a:t>
            </a:r>
            <a:endParaRPr sz="1100">
              <a:latin typeface="Lato Light"/>
              <a:ea typeface="Lato Light"/>
              <a:cs typeface="Lato Light"/>
              <a:sym typeface="Lato Light"/>
            </a:endParaRPr>
          </a:p>
          <a:p>
            <a:pPr indent="-298450" lvl="0" marL="457200" marR="0" rtl="0" algn="l">
              <a:lnSpc>
                <a:spcPct val="115000"/>
              </a:lnSpc>
              <a:spcBef>
                <a:spcPts val="0"/>
              </a:spcBef>
              <a:spcAft>
                <a:spcPts val="0"/>
              </a:spcAft>
              <a:buSzPts val="1100"/>
              <a:buFont typeface="Lato Light"/>
              <a:buChar char="❏"/>
            </a:pPr>
            <a:r>
              <a:rPr lang="fr" sz="1100"/>
              <a:t>99 441 commandes uniques</a:t>
            </a:r>
            <a:r>
              <a:rPr lang="fr" sz="1100">
                <a:latin typeface="Lato Light"/>
                <a:ea typeface="Lato Light"/>
                <a:cs typeface="Lato Light"/>
                <a:sym typeface="Lato Light"/>
              </a:rPr>
              <a:t> réalisées par </a:t>
            </a:r>
            <a:r>
              <a:rPr lang="fr" sz="1100"/>
              <a:t>96 096 clients uniques</a:t>
            </a:r>
            <a:r>
              <a:rPr lang="fr" sz="1100">
                <a:latin typeface="Lato Light"/>
                <a:ea typeface="Lato Light"/>
                <a:cs typeface="Lato Light"/>
                <a:sym typeface="Lato Light"/>
              </a:rPr>
              <a:t> - 96% des clients n'ont fait qu'un seul achat</a:t>
            </a:r>
            <a:endParaRPr sz="1100">
              <a:latin typeface="Lato Light"/>
              <a:ea typeface="Lato Light"/>
              <a:cs typeface="Lato Light"/>
              <a:sym typeface="Lato Light"/>
            </a:endParaRPr>
          </a:p>
          <a:p>
            <a:pPr indent="-298450" lvl="0" marL="457200" marR="0" rtl="0" algn="l">
              <a:lnSpc>
                <a:spcPct val="115000"/>
              </a:lnSpc>
              <a:spcBef>
                <a:spcPts val="0"/>
              </a:spcBef>
              <a:spcAft>
                <a:spcPts val="0"/>
              </a:spcAft>
              <a:buSzPts val="1100"/>
              <a:buFont typeface="Lato Light"/>
              <a:buChar char="❏"/>
            </a:pPr>
            <a:r>
              <a:rPr lang="fr" sz="1100">
                <a:latin typeface="Lato Light"/>
                <a:ea typeface="Lato Light"/>
                <a:cs typeface="Lato Light"/>
                <a:sym typeface="Lato Light"/>
              </a:rPr>
              <a:t>112 650 items commandés au total</a:t>
            </a:r>
            <a:endParaRPr sz="1100">
              <a:latin typeface="Lato Light"/>
              <a:ea typeface="Lato Light"/>
              <a:cs typeface="Lato Light"/>
              <a:sym typeface="Lato Light"/>
            </a:endParaRPr>
          </a:p>
          <a:p>
            <a:pPr indent="-298450" lvl="0" marL="457200" marR="0" rtl="0" algn="l">
              <a:lnSpc>
                <a:spcPct val="115000"/>
              </a:lnSpc>
              <a:spcBef>
                <a:spcPts val="0"/>
              </a:spcBef>
              <a:spcAft>
                <a:spcPts val="0"/>
              </a:spcAft>
              <a:buSzPts val="1100"/>
              <a:buFont typeface="Lato Light"/>
              <a:buChar char="❏"/>
            </a:pPr>
            <a:r>
              <a:rPr lang="fr" sz="1100">
                <a:latin typeface="Lato Light"/>
                <a:ea typeface="Lato Light"/>
                <a:cs typeface="Lato Light"/>
                <a:sym typeface="Lato Light"/>
              </a:rPr>
              <a:t>3 095 vendeurs actifs sur la plateforme</a:t>
            </a:r>
            <a:endParaRPr sz="1100">
              <a:latin typeface="Lato Light"/>
              <a:ea typeface="Lato Light"/>
              <a:cs typeface="Lato Light"/>
              <a:sym typeface="Lato Light"/>
            </a:endParaRPr>
          </a:p>
          <a:p>
            <a:pPr indent="0" lvl="0" marL="0" rtl="0" algn="l">
              <a:spcBef>
                <a:spcPts val="1200"/>
              </a:spcBef>
              <a:spcAft>
                <a:spcPts val="0"/>
              </a:spcAft>
              <a:buNone/>
            </a:pPr>
            <a:r>
              <a:rPr i="1" lang="fr" sz="1100"/>
              <a:t>Richesse comportementale</a:t>
            </a:r>
            <a:endParaRPr sz="1100">
              <a:latin typeface="Lato Light"/>
              <a:ea typeface="Lato Light"/>
              <a:cs typeface="Lato Light"/>
              <a:sym typeface="Lato Light"/>
            </a:endParaRPr>
          </a:p>
          <a:p>
            <a:pPr indent="-298450" lvl="0" marL="457200" marR="0" rtl="0" algn="l">
              <a:lnSpc>
                <a:spcPct val="115000"/>
              </a:lnSpc>
              <a:spcBef>
                <a:spcPts val="1200"/>
              </a:spcBef>
              <a:spcAft>
                <a:spcPts val="0"/>
              </a:spcAft>
              <a:buSzPts val="1100"/>
              <a:buFont typeface="Lato Light"/>
              <a:buChar char="❏"/>
            </a:pPr>
            <a:r>
              <a:rPr lang="fr" sz="1100">
                <a:latin typeface="Lato Light"/>
                <a:ea typeface="Lato Light"/>
                <a:cs typeface="Lato Light"/>
                <a:sym typeface="Lato Light"/>
              </a:rPr>
              <a:t>99 224 avis clients (note moyenne: 4,09/5) avec des variations significatives dans la satisfaction</a:t>
            </a:r>
            <a:endParaRPr sz="1100">
              <a:latin typeface="Lato Light"/>
              <a:ea typeface="Lato Light"/>
              <a:cs typeface="Lato Light"/>
              <a:sym typeface="Lato Light"/>
            </a:endParaRPr>
          </a:p>
          <a:p>
            <a:pPr indent="-298450" lvl="0" marL="457200" marR="0" rtl="0" algn="l">
              <a:lnSpc>
                <a:spcPct val="115000"/>
              </a:lnSpc>
              <a:spcBef>
                <a:spcPts val="0"/>
              </a:spcBef>
              <a:spcAft>
                <a:spcPts val="0"/>
              </a:spcAft>
              <a:buSzPts val="1100"/>
              <a:buFont typeface="Lato Light"/>
              <a:buChar char="❏"/>
            </a:pPr>
            <a:r>
              <a:rPr lang="fr" sz="1100">
                <a:latin typeface="Lato Light"/>
                <a:ea typeface="Lato Light"/>
                <a:cs typeface="Lato Light"/>
                <a:sym typeface="Lato Light"/>
              </a:rPr>
              <a:t>Couverture géographique sur 27 états brésiliens avec </a:t>
            </a:r>
            <a:r>
              <a:rPr lang="fr" sz="1100"/>
              <a:t>forte concentration sur São Paulo</a:t>
            </a:r>
            <a:endParaRPr sz="1100"/>
          </a:p>
          <a:p>
            <a:pPr indent="0" lvl="0" marL="0" rtl="0" algn="l">
              <a:spcBef>
                <a:spcPts val="1200"/>
              </a:spcBef>
              <a:spcAft>
                <a:spcPts val="0"/>
              </a:spcAft>
              <a:buNone/>
            </a:pPr>
            <a:r>
              <a:rPr i="1" lang="fr" sz="1100"/>
              <a:t>Période d'analyse</a:t>
            </a:r>
            <a:endParaRPr sz="1100">
              <a:latin typeface="Lato Light"/>
              <a:ea typeface="Lato Light"/>
              <a:cs typeface="Lato Light"/>
              <a:sym typeface="Lato Light"/>
            </a:endParaRPr>
          </a:p>
          <a:p>
            <a:pPr indent="-298450" lvl="0" marL="457200" rtl="0" algn="l">
              <a:spcBef>
                <a:spcPts val="1200"/>
              </a:spcBef>
              <a:spcAft>
                <a:spcPts val="0"/>
              </a:spcAft>
              <a:buSzPts val="1100"/>
              <a:buFont typeface="Lato Light"/>
              <a:buChar char="❏"/>
            </a:pPr>
            <a:r>
              <a:rPr lang="fr" sz="1100">
                <a:latin typeface="Lato Light"/>
                <a:ea typeface="Lato Light"/>
                <a:cs typeface="Lato Light"/>
                <a:sym typeface="Lato Light"/>
              </a:rPr>
              <a:t>Données s'étendant de </a:t>
            </a:r>
            <a:r>
              <a:rPr lang="fr" sz="1100"/>
              <a:t>septembre 2016 à octobre 2018</a:t>
            </a:r>
            <a:r>
              <a:rPr lang="fr" sz="1100">
                <a:latin typeface="Lato Light"/>
                <a:ea typeface="Lato Light"/>
                <a:cs typeface="Lato Light"/>
                <a:sym typeface="Lato Light"/>
              </a:rPr>
              <a:t> </a:t>
            </a:r>
            <a:endParaRPr sz="1100">
              <a:latin typeface="Lato Light"/>
              <a:ea typeface="Lato Light"/>
              <a:cs typeface="Lato Light"/>
              <a:sym typeface="Lato Light"/>
            </a:endParaRPr>
          </a:p>
          <a:p>
            <a:pPr indent="-298450" lvl="0" marL="457200" rtl="0" algn="l">
              <a:spcBef>
                <a:spcPts val="0"/>
              </a:spcBef>
              <a:spcAft>
                <a:spcPts val="0"/>
              </a:spcAft>
              <a:buSzPts val="1100"/>
              <a:buFont typeface="Lato Light"/>
              <a:buChar char="❏"/>
            </a:pPr>
            <a:r>
              <a:rPr lang="fr" sz="1100"/>
              <a:t>Croissance</a:t>
            </a:r>
            <a:r>
              <a:rPr lang="fr" sz="1100">
                <a:latin typeface="Lato Light"/>
                <a:ea typeface="Lato Light"/>
                <a:cs typeface="Lato Light"/>
                <a:sym typeface="Lato Light"/>
              </a:rPr>
              <a:t> significative de la base client durant cette période</a:t>
            </a:r>
            <a:endParaRPr sz="1100">
              <a:latin typeface="Lato Light"/>
              <a:ea typeface="Lato Light"/>
              <a:cs typeface="Lato Light"/>
              <a:sym typeface="Lato Light"/>
            </a:endParaRPr>
          </a:p>
          <a:p>
            <a:pPr indent="0" lvl="0" marL="0" rtl="0" algn="l">
              <a:spcBef>
                <a:spcPts val="1200"/>
              </a:spcBef>
              <a:spcAft>
                <a:spcPts val="0"/>
              </a:spcAft>
              <a:buNone/>
            </a:pPr>
            <a:r>
              <a:rPr i="1" lang="fr" sz="1100"/>
              <a:t>Approche méthodologique </a:t>
            </a:r>
            <a:endParaRPr sz="1100">
              <a:latin typeface="Lato Light"/>
              <a:ea typeface="Lato Light"/>
              <a:cs typeface="Lato Light"/>
              <a:sym typeface="Lato Light"/>
            </a:endParaRPr>
          </a:p>
          <a:p>
            <a:pPr indent="-298450" lvl="0" marL="457200" rtl="0" algn="l">
              <a:spcBef>
                <a:spcPts val="1200"/>
              </a:spcBef>
              <a:spcAft>
                <a:spcPts val="0"/>
              </a:spcAft>
              <a:buSzPts val="1100"/>
              <a:buFont typeface="Lato Light"/>
              <a:buChar char="❏"/>
            </a:pPr>
            <a:r>
              <a:rPr lang="fr" sz="1100">
                <a:latin typeface="Lato Light"/>
                <a:ea typeface="Lato Light"/>
                <a:cs typeface="Lato Light"/>
                <a:sym typeface="Lato Light"/>
              </a:rPr>
              <a:t>Feature engineering axé sur le comportement client (RFM, satisfaction, logistique)</a:t>
            </a:r>
            <a:endParaRPr sz="1100">
              <a:latin typeface="Lato Light"/>
              <a:ea typeface="Lato Light"/>
              <a:cs typeface="Lato Light"/>
              <a:sym typeface="Lato Light"/>
            </a:endParaRPr>
          </a:p>
          <a:p>
            <a:pPr indent="-298450" lvl="0" marL="457200" rtl="0" algn="l">
              <a:spcBef>
                <a:spcPts val="0"/>
              </a:spcBef>
              <a:spcAft>
                <a:spcPts val="0"/>
              </a:spcAft>
              <a:buSzPts val="1100"/>
              <a:buFont typeface="Lato Light"/>
              <a:buChar char="❏"/>
            </a:pPr>
            <a:r>
              <a:rPr lang="fr" sz="1100">
                <a:latin typeface="Lato Light"/>
                <a:ea typeface="Lato Light"/>
                <a:cs typeface="Lato Light"/>
                <a:sym typeface="Lato Light"/>
              </a:rPr>
              <a:t>Segmentation par apprentissage non supervisé (K-means avec 6 clusters)</a:t>
            </a:r>
            <a:endParaRPr sz="1100">
              <a:latin typeface="Lato Light"/>
              <a:ea typeface="Lato Light"/>
              <a:cs typeface="Lato Light"/>
              <a:sym typeface="Lato Light"/>
            </a:endParaRPr>
          </a:p>
          <a:p>
            <a:pPr indent="-298450" lvl="0" marL="457200" rtl="0" algn="l">
              <a:spcBef>
                <a:spcPts val="0"/>
              </a:spcBef>
              <a:spcAft>
                <a:spcPts val="0"/>
              </a:spcAft>
              <a:buSzPts val="1100"/>
              <a:buFont typeface="Lato Light"/>
              <a:buChar char="❏"/>
            </a:pPr>
            <a:r>
              <a:rPr lang="fr" sz="1100">
                <a:latin typeface="Lato Light"/>
                <a:ea typeface="Lato Light"/>
                <a:cs typeface="Lato Light"/>
                <a:sym typeface="Lato Light"/>
              </a:rPr>
              <a:t>Évaluation et interprétation métier des segments identifiés</a:t>
            </a:r>
            <a:endParaRPr sz="1100">
              <a:latin typeface="Lato Light"/>
              <a:ea typeface="Lato Light"/>
              <a:cs typeface="Lato Light"/>
              <a:sym typeface="Lato Light"/>
            </a:endParaRPr>
          </a:p>
        </p:txBody>
      </p:sp>
      <p:pic>
        <p:nvPicPr>
          <p:cNvPr id="88" name="Google Shape;88;p15" title="6105d6cc-removebg-preview.png"/>
          <p:cNvPicPr preferRelativeResize="0"/>
          <p:nvPr/>
        </p:nvPicPr>
        <p:blipFill>
          <a:blip r:embed="rId3">
            <a:alphaModFix/>
          </a:blip>
          <a:stretch>
            <a:fillRect/>
          </a:stretch>
        </p:blipFill>
        <p:spPr>
          <a:xfrm>
            <a:off x="4684247" y="1302138"/>
            <a:ext cx="4031674" cy="3216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DES VARIABLES À FORTE VALEUR </a:t>
            </a:r>
            <a:r>
              <a:rPr lang="fr" sz="1600">
                <a:solidFill>
                  <a:schemeClr val="lt1"/>
                </a:solidFill>
              </a:rPr>
              <a:t>MÉTIER</a:t>
            </a:r>
            <a:endParaRPr sz="1600">
              <a:solidFill>
                <a:schemeClr val="lt1"/>
              </a:solidFill>
            </a:endParaRPr>
          </a:p>
        </p:txBody>
      </p:sp>
      <p:sp>
        <p:nvSpPr>
          <p:cNvPr id="94" name="Google Shape;94;p16"/>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pic>
        <p:nvPicPr>
          <p:cNvPr id="95" name="Google Shape;95;p16"/>
          <p:cNvPicPr preferRelativeResize="0"/>
          <p:nvPr/>
        </p:nvPicPr>
        <p:blipFill>
          <a:blip r:embed="rId3">
            <a:alphaModFix/>
          </a:blip>
          <a:stretch>
            <a:fillRect/>
          </a:stretch>
        </p:blipFill>
        <p:spPr>
          <a:xfrm>
            <a:off x="185675" y="1237100"/>
            <a:ext cx="4217650" cy="3168875"/>
          </a:xfrm>
          <a:prstGeom prst="rect">
            <a:avLst/>
          </a:prstGeom>
          <a:noFill/>
          <a:ln>
            <a:noFill/>
          </a:ln>
        </p:spPr>
      </p:pic>
      <p:graphicFrame>
        <p:nvGraphicFramePr>
          <p:cNvPr id="96" name="Google Shape;96;p16"/>
          <p:cNvGraphicFramePr/>
          <p:nvPr/>
        </p:nvGraphicFramePr>
        <p:xfrm>
          <a:off x="4572000" y="3252975"/>
          <a:ext cx="3000000" cy="3000000"/>
        </p:xfrm>
        <a:graphic>
          <a:graphicData uri="http://schemas.openxmlformats.org/drawingml/2006/table">
            <a:tbl>
              <a:tblPr>
                <a:noFill/>
                <a:tableStyleId>{1A81CFD5-94A5-47AF-BD69-E530ED888AB9}</a:tableStyleId>
              </a:tblPr>
              <a:tblGrid>
                <a:gridCol w="4328250"/>
              </a:tblGrid>
              <a:tr h="151025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Aspects logistiques</a:t>
                      </a:r>
                      <a:endParaRPr sz="1000">
                        <a:solidFill>
                          <a:schemeClr val="dk2"/>
                        </a:solidFill>
                        <a:latin typeface="Lato Light"/>
                        <a:ea typeface="Lato Light"/>
                        <a:cs typeface="Lato Light"/>
                        <a:sym typeface="Lato Light"/>
                      </a:endParaRPr>
                    </a:p>
                    <a:p>
                      <a:pPr indent="-292100" lvl="0" marL="457200" rtl="0" algn="l">
                        <a:lnSpc>
                          <a:spcPct val="115000"/>
                        </a:lnSpc>
                        <a:spcBef>
                          <a:spcPts val="120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Temps moyen de livraison : </a:t>
                      </a:r>
                      <a:r>
                        <a:rPr lang="fr" sz="1000">
                          <a:solidFill>
                            <a:schemeClr val="dk2"/>
                          </a:solidFill>
                          <a:latin typeface="Lato"/>
                          <a:ea typeface="Lato"/>
                          <a:cs typeface="Lato"/>
                          <a:sym typeface="Lato"/>
                        </a:rPr>
                        <a:t>12,9 jours </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Distance moyenne client-vendeur : </a:t>
                      </a:r>
                      <a:r>
                        <a:rPr lang="fr" sz="1000">
                          <a:solidFill>
                            <a:schemeClr val="dk2"/>
                          </a:solidFill>
                          <a:latin typeface="Lato"/>
                          <a:ea typeface="Lato"/>
                          <a:cs typeface="Lato"/>
                          <a:sym typeface="Lato"/>
                        </a:rPr>
                        <a:t>600 km</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89% des commandes livrées avant la date estimée et </a:t>
                      </a:r>
                      <a:r>
                        <a:rPr lang="fr" sz="1000">
                          <a:solidFill>
                            <a:schemeClr val="dk2"/>
                          </a:solidFill>
                          <a:latin typeface="Lato"/>
                          <a:ea typeface="Lato"/>
                          <a:cs typeface="Lato"/>
                          <a:sym typeface="Lato"/>
                        </a:rPr>
                        <a:t>7.9% en retard</a:t>
                      </a:r>
                      <a:endParaRPr sz="1000">
                        <a:solidFill>
                          <a:schemeClr val="dk2"/>
                        </a:solidFill>
                        <a:latin typeface="Lato"/>
                        <a:ea typeface="Lato"/>
                        <a:cs typeface="Lato"/>
                        <a:sym typeface="Lato"/>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Ratio frais de </a:t>
                      </a:r>
                      <a:r>
                        <a:rPr lang="fr" sz="1000">
                          <a:solidFill>
                            <a:schemeClr val="dk2"/>
                          </a:solidFill>
                          <a:latin typeface="Lato"/>
                          <a:ea typeface="Lato"/>
                          <a:cs typeface="Lato"/>
                          <a:sym typeface="Lato"/>
                        </a:rPr>
                        <a:t>livraison/prix d'achat</a:t>
                      </a:r>
                      <a:r>
                        <a:rPr lang="fr" sz="1000">
                          <a:solidFill>
                            <a:schemeClr val="dk2"/>
                          </a:solidFill>
                          <a:latin typeface="Lato Light"/>
                          <a:ea typeface="Lato Light"/>
                          <a:cs typeface="Lato Light"/>
                          <a:sym typeface="Lato Light"/>
                        </a:rPr>
                        <a:t> : médiane de 23%, mais dépasse 50% pour environ 25% des clients</a:t>
                      </a:r>
                      <a:endParaRPr i="1" sz="10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97" name="Google Shape;97;p16"/>
          <p:cNvGraphicFramePr/>
          <p:nvPr/>
        </p:nvGraphicFramePr>
        <p:xfrm>
          <a:off x="3899775" y="754300"/>
          <a:ext cx="3000000" cy="3000000"/>
        </p:xfrm>
        <a:graphic>
          <a:graphicData uri="http://schemas.openxmlformats.org/drawingml/2006/table">
            <a:tbl>
              <a:tblPr>
                <a:noFill/>
                <a:tableStyleId>{1A81CFD5-94A5-47AF-BD69-E530ED888AB9}</a:tableStyleId>
              </a:tblPr>
              <a:tblGrid>
                <a:gridCol w="5025200"/>
              </a:tblGrid>
              <a:tr h="239885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Détail des variables RFM</a:t>
                      </a:r>
                      <a:endParaRPr sz="1000">
                        <a:solidFill>
                          <a:schemeClr val="dk2"/>
                        </a:solidFill>
                        <a:latin typeface="Lato Light"/>
                        <a:ea typeface="Lato Light"/>
                        <a:cs typeface="Lato Light"/>
                        <a:sym typeface="Lato Light"/>
                      </a:endParaRPr>
                    </a:p>
                    <a:p>
                      <a:pPr indent="-292100" lvl="0" marL="457200" rtl="0" algn="l">
                        <a:lnSpc>
                          <a:spcPct val="115000"/>
                        </a:lnSpc>
                        <a:spcBef>
                          <a:spcPts val="120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Récence : en moyenne </a:t>
                      </a:r>
                      <a:r>
                        <a:rPr lang="fr" sz="1000">
                          <a:solidFill>
                            <a:schemeClr val="dk2"/>
                          </a:solidFill>
                          <a:latin typeface="Lato"/>
                          <a:ea typeface="Lato"/>
                          <a:cs typeface="Lato"/>
                          <a:sym typeface="Lato"/>
                        </a:rPr>
                        <a:t>288 jours</a:t>
                      </a:r>
                      <a:r>
                        <a:rPr lang="fr" sz="1000">
                          <a:solidFill>
                            <a:schemeClr val="dk2"/>
                          </a:solidFill>
                          <a:latin typeface="Lato Light"/>
                          <a:ea typeface="Lato Light"/>
                          <a:cs typeface="Lato Light"/>
                          <a:sym typeface="Lato Light"/>
                        </a:rPr>
                        <a:t> depuis le dernier achat (médiane : 268 jours)</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Fréquence : </a:t>
                      </a:r>
                      <a:r>
                        <a:rPr lang="fr" sz="1000">
                          <a:solidFill>
                            <a:schemeClr val="dk2"/>
                          </a:solidFill>
                          <a:latin typeface="Lato"/>
                          <a:ea typeface="Lato"/>
                          <a:cs typeface="Lato"/>
                          <a:sym typeface="Lato"/>
                        </a:rPr>
                        <a:t>1,03 commande</a:t>
                      </a:r>
                      <a:r>
                        <a:rPr lang="fr" sz="1000">
                          <a:solidFill>
                            <a:schemeClr val="dk2"/>
                          </a:solidFill>
                          <a:latin typeface="Lato Light"/>
                          <a:ea typeface="Lato Light"/>
                          <a:cs typeface="Lato Light"/>
                          <a:sym typeface="Lato Light"/>
                        </a:rPr>
                        <a:t> en moyenne par client </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Montant : panier moyen de </a:t>
                      </a:r>
                      <a:r>
                        <a:rPr lang="fr" sz="1000">
                          <a:solidFill>
                            <a:schemeClr val="dk2"/>
                          </a:solidFill>
                          <a:latin typeface="Lato"/>
                          <a:ea typeface="Lato"/>
                          <a:cs typeface="Lato"/>
                          <a:sym typeface="Lato"/>
                        </a:rPr>
                        <a:t>214 R$</a:t>
                      </a:r>
                      <a:r>
                        <a:rPr lang="fr" sz="1000">
                          <a:solidFill>
                            <a:schemeClr val="dk2"/>
                          </a:solidFill>
                          <a:latin typeface="Lato Light"/>
                          <a:ea typeface="Lato Light"/>
                          <a:cs typeface="Lato Light"/>
                          <a:sym typeface="Lato Light"/>
                        </a:rPr>
                        <a:t> (environ 40€) avec forte dispersion</a:t>
                      </a:r>
                      <a:endParaRPr sz="10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Comportement d'achat détaillé</a:t>
                      </a:r>
                      <a:endParaRPr sz="1000">
                        <a:solidFill>
                          <a:schemeClr val="dk2"/>
                        </a:solidFill>
                        <a:latin typeface="Lato Light"/>
                        <a:ea typeface="Lato Light"/>
                        <a:cs typeface="Lato Light"/>
                        <a:sym typeface="Lato Light"/>
                      </a:endParaRPr>
                    </a:p>
                    <a:p>
                      <a:pPr indent="-292100" lvl="0" marL="457200" rtl="0" algn="l">
                        <a:lnSpc>
                          <a:spcPct val="115000"/>
                        </a:lnSpc>
                        <a:spcBef>
                          <a:spcPts val="120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20% des achats effectués le lundi, avec une distribution relativement équilibrée sur la semaine</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a:ea typeface="Lato"/>
                          <a:cs typeface="Lato"/>
                          <a:sym typeface="Lato"/>
                        </a:rPr>
                        <a:t>48%</a:t>
                      </a:r>
                      <a:r>
                        <a:rPr lang="fr" sz="1000">
                          <a:solidFill>
                            <a:schemeClr val="dk2"/>
                          </a:solidFill>
                          <a:latin typeface="Lato Light"/>
                          <a:ea typeface="Lato Light"/>
                          <a:cs typeface="Lato Light"/>
                          <a:sym typeface="Lato Light"/>
                        </a:rPr>
                        <a:t> des achats réalisés l'</a:t>
                      </a:r>
                      <a:r>
                        <a:rPr lang="fr" sz="1000">
                          <a:solidFill>
                            <a:schemeClr val="dk2"/>
                          </a:solidFill>
                          <a:latin typeface="Lato"/>
                          <a:ea typeface="Lato"/>
                          <a:cs typeface="Lato"/>
                          <a:sym typeface="Lato"/>
                        </a:rPr>
                        <a:t>après-midi</a:t>
                      </a:r>
                      <a:r>
                        <a:rPr lang="fr" sz="1000">
                          <a:solidFill>
                            <a:schemeClr val="dk2"/>
                          </a:solidFill>
                          <a:latin typeface="Lato Light"/>
                          <a:ea typeface="Lato Light"/>
                          <a:cs typeface="Lato Light"/>
                          <a:sym typeface="Lato Light"/>
                        </a:rPr>
                        <a:t>, seulement 20% le matin</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a:ea typeface="Lato"/>
                          <a:cs typeface="Lato"/>
                          <a:sym typeface="Lato"/>
                        </a:rPr>
                        <a:t>Saisonnalité marquée</a:t>
                      </a:r>
                      <a:r>
                        <a:rPr lang="fr" sz="1000">
                          <a:solidFill>
                            <a:schemeClr val="dk2"/>
                          </a:solidFill>
                          <a:latin typeface="Lato Light"/>
                          <a:ea typeface="Lato Light"/>
                          <a:cs typeface="Lato Light"/>
                          <a:sym typeface="Lato Light"/>
                        </a:rPr>
                        <a:t> avec des pics en août (13,3% des achats) et une baisse en septembre (5,4%)</a:t>
                      </a:r>
                      <a:endParaRPr i="1" sz="10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EXTRAIRE</a:t>
            </a:r>
            <a:r>
              <a:rPr lang="fr" sz="1600">
                <a:solidFill>
                  <a:schemeClr val="lt1"/>
                </a:solidFill>
              </a:rPr>
              <a:t> l’ESSENTIEL DE L’INFORMATION</a:t>
            </a:r>
            <a:endParaRPr sz="1600">
              <a:solidFill>
                <a:schemeClr val="lt1"/>
              </a:solidFill>
            </a:endParaRPr>
          </a:p>
        </p:txBody>
      </p:sp>
      <p:sp>
        <p:nvSpPr>
          <p:cNvPr id="103" name="Google Shape;103;p17"/>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04" name="Google Shape;104;p17"/>
          <p:cNvGraphicFramePr/>
          <p:nvPr/>
        </p:nvGraphicFramePr>
        <p:xfrm>
          <a:off x="185675" y="754300"/>
          <a:ext cx="3000000" cy="3000000"/>
        </p:xfrm>
        <a:graphic>
          <a:graphicData uri="http://schemas.openxmlformats.org/drawingml/2006/table">
            <a:tbl>
              <a:tblPr>
                <a:noFill/>
                <a:tableStyleId>{1A81CFD5-94A5-47AF-BD69-E530ED888AB9}</a:tableStyleId>
              </a:tblPr>
              <a:tblGrid>
                <a:gridCol w="8739300"/>
              </a:tblGrid>
              <a:tr h="420780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Résultats précis de l'ACP</a:t>
                      </a:r>
                      <a:endParaRPr i="1" sz="1100">
                        <a:solidFill>
                          <a:schemeClr val="dk2"/>
                        </a:solidFill>
                        <a:latin typeface="Lato"/>
                        <a:ea typeface="Lato"/>
                        <a:cs typeface="Lato"/>
                        <a:sym typeface="Lato"/>
                      </a:endParaRPr>
                    </a:p>
                    <a:p>
                      <a:pPr indent="-292100" lvl="0" marL="457200" marR="0" rtl="0" algn="l">
                        <a:lnSpc>
                          <a:spcPct val="115000"/>
                        </a:lnSpc>
                        <a:spcBef>
                          <a:spcPts val="1200"/>
                        </a:spcBef>
                        <a:spcAft>
                          <a:spcPts val="0"/>
                        </a:spcAft>
                        <a:buClr>
                          <a:schemeClr val="dk2"/>
                        </a:buClr>
                        <a:buSzPts val="1000"/>
                        <a:buFont typeface="Lato Light"/>
                        <a:buChar char="❏"/>
                      </a:pPr>
                      <a:r>
                        <a:rPr lang="fr" sz="1100">
                          <a:solidFill>
                            <a:schemeClr val="dk2"/>
                          </a:solidFill>
                          <a:latin typeface="Lato"/>
                          <a:ea typeface="Lato"/>
                          <a:cs typeface="Lato"/>
                          <a:sym typeface="Lato"/>
                        </a:rPr>
                        <a:t>14 composantes principales</a:t>
                      </a:r>
                      <a:r>
                        <a:rPr lang="fr" sz="1000">
                          <a:solidFill>
                            <a:schemeClr val="dk2"/>
                          </a:solidFill>
                          <a:latin typeface="Lato Light"/>
                          <a:ea typeface="Lato Light"/>
                          <a:cs typeface="Lato Light"/>
                          <a:sym typeface="Lato Light"/>
                        </a:rPr>
                        <a:t> nécessaires pour capturer 80% de la variance</a:t>
                      </a:r>
                      <a:endParaRPr sz="1000">
                        <a:solidFill>
                          <a:schemeClr val="dk2"/>
                        </a:solidFill>
                        <a:latin typeface="Lato Light"/>
                        <a:ea typeface="Lato Light"/>
                        <a:cs typeface="Lato Light"/>
                        <a:sym typeface="Lato Light"/>
                      </a:endParaRPr>
                    </a:p>
                    <a:p>
                      <a:pPr indent="-292100" lvl="0" marL="457200" marR="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Première composante : 12,74% de la variance expliquée</a:t>
                      </a:r>
                      <a:endParaRPr sz="1000">
                        <a:solidFill>
                          <a:schemeClr val="dk2"/>
                        </a:solidFill>
                        <a:latin typeface="Lato Light"/>
                        <a:ea typeface="Lato Light"/>
                        <a:cs typeface="Lato Light"/>
                        <a:sym typeface="Lato Light"/>
                      </a:endParaRPr>
                    </a:p>
                    <a:p>
                      <a:pPr indent="-292100" lvl="0" marL="457200" marR="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Deuxième composante : 12,20% de la variance expliquée</a:t>
                      </a:r>
                      <a:endParaRPr sz="1000">
                        <a:solidFill>
                          <a:schemeClr val="dk2"/>
                        </a:solidFill>
                        <a:latin typeface="Lato Light"/>
                        <a:ea typeface="Lato Light"/>
                        <a:cs typeface="Lato Light"/>
                        <a:sym typeface="Lato Light"/>
                      </a:endParaRPr>
                    </a:p>
                    <a:p>
                      <a:pPr indent="-292100" lvl="0" marL="457200" marR="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Les 6 premières composantes expliquent 56.24% de la variance totale</a:t>
                      </a:r>
                      <a:endParaRPr sz="1000">
                        <a:solidFill>
                          <a:schemeClr val="dk2"/>
                        </a:solidFill>
                        <a:latin typeface="Lato Light"/>
                        <a:ea typeface="Lato Light"/>
                        <a:cs typeface="Lato Light"/>
                        <a:sym typeface="Lato Light"/>
                      </a:endParaRPr>
                    </a:p>
                    <a:p>
                      <a:pPr indent="0" lvl="0" marL="0" marR="0" rtl="0" algn="l">
                        <a:lnSpc>
                          <a:spcPct val="115000"/>
                        </a:lnSpc>
                        <a:spcBef>
                          <a:spcPts val="1200"/>
                        </a:spcBef>
                        <a:spcAft>
                          <a:spcPts val="0"/>
                        </a:spcAft>
                        <a:buNone/>
                      </a:pPr>
                      <a:r>
                        <a:t/>
                      </a:r>
                      <a:endParaRPr sz="10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Clr>
                          <a:schemeClr val="dk2"/>
                        </a:buClr>
                        <a:buSzPts val="1100"/>
                        <a:buFont typeface="Arial"/>
                        <a:buNone/>
                      </a:pPr>
                      <a:r>
                        <a:t/>
                      </a:r>
                      <a:endParaRPr sz="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Clr>
                          <a:schemeClr val="dk2"/>
                        </a:buClr>
                        <a:buSzPts val="1100"/>
                        <a:buFont typeface="Arial"/>
                        <a:buNone/>
                      </a:pPr>
                      <a:r>
                        <a:rPr i="1" lang="fr" sz="900">
                          <a:solidFill>
                            <a:schemeClr val="lt2"/>
                          </a:solidFill>
                          <a:latin typeface="Lato Light"/>
                          <a:ea typeface="Lato Light"/>
                          <a:cs typeface="Lato Light"/>
                          <a:sym typeface="Lato Light"/>
                        </a:rPr>
                        <a:t>L'ACP permet de condenser l'information contenue dans les 31 variables originales en 14 dimensions, en préservant la diversité des comportements clients. Cette complexité indique une base client hétérogène avec peu de patterns dominants.</a:t>
                      </a:r>
                      <a:endParaRPr i="1" sz="900">
                        <a:solidFill>
                          <a:schemeClr val="lt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05" name="Google Shape;105;p17"/>
          <p:cNvPicPr preferRelativeResize="0"/>
          <p:nvPr/>
        </p:nvPicPr>
        <p:blipFill>
          <a:blip r:embed="rId3">
            <a:alphaModFix/>
          </a:blip>
          <a:stretch>
            <a:fillRect/>
          </a:stretch>
        </p:blipFill>
        <p:spPr>
          <a:xfrm>
            <a:off x="185675" y="2173175"/>
            <a:ext cx="4895695" cy="2417250"/>
          </a:xfrm>
          <a:prstGeom prst="rect">
            <a:avLst/>
          </a:prstGeom>
          <a:noFill/>
          <a:ln>
            <a:noFill/>
          </a:ln>
          <a:effectLst>
            <a:outerShdw blurRad="57150" rotWithShape="0" algn="bl" dir="5400000" dist="19050">
              <a:srgbClr val="000000">
                <a:alpha val="50000"/>
              </a:srgbClr>
            </a:outerShdw>
          </a:effectLst>
        </p:spPr>
      </p:pic>
      <p:sp>
        <p:nvSpPr>
          <p:cNvPr id="106" name="Google Shape;106;p17"/>
          <p:cNvSpPr txBox="1"/>
          <p:nvPr/>
        </p:nvSpPr>
        <p:spPr>
          <a:xfrm>
            <a:off x="5214575" y="2173175"/>
            <a:ext cx="3588600" cy="25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latin typeface="Lato"/>
                <a:ea typeface="Lato"/>
                <a:cs typeface="Lato"/>
                <a:sym typeface="Lato"/>
              </a:rPr>
              <a:t>Interprétation des composantes</a:t>
            </a:r>
            <a:endParaRPr sz="1100">
              <a:solidFill>
                <a:schemeClr val="dk2"/>
              </a:solidFill>
              <a:latin typeface="Lato Light"/>
              <a:ea typeface="Lato Light"/>
              <a:cs typeface="Lato Light"/>
              <a:sym typeface="Lato Light"/>
            </a:endParaRPr>
          </a:p>
          <a:p>
            <a:pPr indent="-292100" lvl="0" marL="457200" rtl="0" algn="l">
              <a:lnSpc>
                <a:spcPct val="115000"/>
              </a:lnSpc>
              <a:spcBef>
                <a:spcPts val="1200"/>
              </a:spcBef>
              <a:spcAft>
                <a:spcPts val="0"/>
              </a:spcAft>
              <a:buClr>
                <a:schemeClr val="dk2"/>
              </a:buClr>
              <a:buSzPts val="1000"/>
              <a:buFont typeface="Lato Light"/>
              <a:buChar char="❏"/>
            </a:pPr>
            <a:r>
              <a:rPr lang="fr" sz="1100">
                <a:solidFill>
                  <a:schemeClr val="dk2"/>
                </a:solidFill>
                <a:latin typeface="Lato Light"/>
                <a:ea typeface="Lato Light"/>
                <a:cs typeface="Lato Light"/>
                <a:sym typeface="Lato Light"/>
              </a:rPr>
              <a:t>Faible variance expliquée par chaque composante individuelle </a:t>
            </a:r>
            <a:r>
              <a:rPr lang="fr" sz="1000">
                <a:solidFill>
                  <a:schemeClr val="dk2"/>
                </a:solidFill>
                <a:latin typeface="Lato Light"/>
                <a:ea typeface="Lato Light"/>
                <a:cs typeface="Lato Light"/>
                <a:sym typeface="Lato Light"/>
              </a:rPr>
              <a:t>(&lt; 13%) </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100">
                <a:solidFill>
                  <a:schemeClr val="dk2"/>
                </a:solidFill>
                <a:latin typeface="Lato"/>
                <a:ea typeface="Lato"/>
                <a:cs typeface="Lato"/>
                <a:sym typeface="Lato"/>
              </a:rPr>
              <a:t>Diversité importante dans les comportements clients sans dimension dominante</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Distribution relativement équilibrée de l'information entre les composantes </a:t>
            </a:r>
            <a:endParaRPr sz="1000">
              <a:solidFill>
                <a:schemeClr val="dk2"/>
              </a:solidFill>
              <a:latin typeface="Lato Light"/>
              <a:ea typeface="Lato Light"/>
              <a:cs typeface="Lato Light"/>
              <a:sym typeface="Lato Light"/>
            </a:endParaRPr>
          </a:p>
          <a:p>
            <a:pPr indent="-292100" lvl="0" marL="457200" rtl="0" algn="l">
              <a:lnSpc>
                <a:spcPct val="115000"/>
              </a:lnSpc>
              <a:spcBef>
                <a:spcPts val="0"/>
              </a:spcBef>
              <a:spcAft>
                <a:spcPts val="0"/>
              </a:spcAft>
              <a:buClr>
                <a:schemeClr val="dk2"/>
              </a:buClr>
              <a:buSzPts val="1000"/>
              <a:buFont typeface="Lato Light"/>
              <a:buChar char="❏"/>
            </a:pPr>
            <a:r>
              <a:rPr lang="fr" sz="1000">
                <a:solidFill>
                  <a:schemeClr val="dk2"/>
                </a:solidFill>
                <a:latin typeface="Lato Light"/>
                <a:ea typeface="Lato Light"/>
                <a:cs typeface="Lato Light"/>
                <a:sym typeface="Lato Light"/>
              </a:rPr>
              <a:t>Nécessité de conserver un nombre élevé de composantes (14) pour préserver la diversité des comportements</a:t>
            </a:r>
            <a:endParaRPr sz="1100">
              <a:solidFill>
                <a:schemeClr val="dk2"/>
              </a:solidFill>
              <a:latin typeface="Lato Light"/>
              <a:ea typeface="Lato Light"/>
              <a:cs typeface="Lato Light"/>
              <a:sym typeface="Lato Light"/>
            </a:endParaRPr>
          </a:p>
          <a:p>
            <a:pPr indent="0" lvl="0" marL="457200" rtl="0" algn="l">
              <a:lnSpc>
                <a:spcPct val="115000"/>
              </a:lnSpc>
              <a:spcBef>
                <a:spcPts val="1200"/>
              </a:spcBef>
              <a:spcAft>
                <a:spcPts val="1200"/>
              </a:spcAft>
              <a:buNone/>
            </a:pPr>
            <a:r>
              <a:t/>
            </a:r>
            <a:endParaRPr sz="1000">
              <a:solidFill>
                <a:schemeClr val="dk2"/>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6 SEGMENTS POUR UN MEILLEUR </a:t>
            </a:r>
            <a:r>
              <a:rPr lang="fr" sz="1600">
                <a:solidFill>
                  <a:schemeClr val="lt1"/>
                </a:solidFill>
              </a:rPr>
              <a:t>ÉQUILIBRE</a:t>
            </a:r>
            <a:r>
              <a:rPr lang="fr" sz="1600">
                <a:solidFill>
                  <a:schemeClr val="lt1"/>
                </a:solidFill>
              </a:rPr>
              <a:t> </a:t>
            </a:r>
            <a:r>
              <a:rPr lang="fr" sz="1600">
                <a:solidFill>
                  <a:schemeClr val="lt1"/>
                </a:solidFill>
              </a:rPr>
              <a:t>PRÉCISION</a:t>
            </a:r>
            <a:r>
              <a:rPr lang="fr" sz="1600">
                <a:solidFill>
                  <a:schemeClr val="lt1"/>
                </a:solidFill>
              </a:rPr>
              <a:t> TECHNIQUE ET PERTINENCE </a:t>
            </a:r>
            <a:r>
              <a:rPr lang="fr" sz="1600">
                <a:solidFill>
                  <a:schemeClr val="lt1"/>
                </a:solidFill>
              </a:rPr>
              <a:t>MÉTIER</a:t>
            </a:r>
            <a:endParaRPr sz="1600">
              <a:solidFill>
                <a:schemeClr val="lt1"/>
              </a:solidFill>
            </a:endParaRPr>
          </a:p>
        </p:txBody>
      </p:sp>
      <p:sp>
        <p:nvSpPr>
          <p:cNvPr id="112" name="Google Shape;112;p18"/>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13" name="Google Shape;113;p18"/>
          <p:cNvGraphicFramePr/>
          <p:nvPr/>
        </p:nvGraphicFramePr>
        <p:xfrm>
          <a:off x="185650" y="754300"/>
          <a:ext cx="3000000" cy="3000000"/>
        </p:xfrm>
        <a:graphic>
          <a:graphicData uri="http://schemas.openxmlformats.org/drawingml/2006/table">
            <a:tbl>
              <a:tblPr>
                <a:noFill/>
                <a:tableStyleId>{1A81CFD5-94A5-47AF-BD69-E530ED888AB9}</a:tableStyleId>
              </a:tblPr>
              <a:tblGrid>
                <a:gridCol w="5065425"/>
              </a:tblGrid>
              <a:tr h="1090050">
                <a:tc>
                  <a:txBody>
                    <a:bodyPr/>
                    <a:lstStyle/>
                    <a:p>
                      <a:pPr indent="0" lvl="0" marL="0" rtl="0" algn="l">
                        <a:lnSpc>
                          <a:spcPct val="115000"/>
                        </a:lnSpc>
                        <a:spcBef>
                          <a:spcPts val="1200"/>
                        </a:spcBef>
                        <a:spcAft>
                          <a:spcPts val="0"/>
                        </a:spcAft>
                        <a:buClr>
                          <a:schemeClr val="dk2"/>
                        </a:buClr>
                        <a:buSzPts val="1100"/>
                        <a:buFont typeface="Arial"/>
                        <a:buNone/>
                      </a:pPr>
                      <a:r>
                        <a:rPr i="1" lang="fr" sz="1100">
                          <a:solidFill>
                            <a:schemeClr val="dk2"/>
                          </a:solidFill>
                          <a:latin typeface="Lato"/>
                          <a:ea typeface="Lato"/>
                          <a:cs typeface="Lato"/>
                          <a:sym typeface="Lato"/>
                        </a:rPr>
                        <a:t>Résultats quantitatifs</a:t>
                      </a:r>
                      <a:endParaRPr i="1"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Méthode Elbow score : point d'inflexion à k=7</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Scores de silhouette par nombre de clusters: </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k=4 : 0,137 </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k=5 : 0,153 </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k=6 : 0,152</a:t>
                      </a:r>
                      <a:endParaRPr sz="1100">
                        <a:solidFill>
                          <a:schemeClr val="dk2"/>
                        </a:solidFill>
                        <a:latin typeface="Lato Light"/>
                        <a:ea typeface="Lato Light"/>
                        <a:cs typeface="Lato Light"/>
                        <a:sym typeface="Lato Light"/>
                      </a:endParaRPr>
                    </a:p>
                    <a:p>
                      <a:pPr indent="-298450" lvl="1" marL="9144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k=7 : 0,127</a:t>
                      </a:r>
                      <a:endParaRPr i="1"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14" name="Google Shape;114;p18"/>
          <p:cNvPicPr preferRelativeResize="0"/>
          <p:nvPr/>
        </p:nvPicPr>
        <p:blipFill>
          <a:blip r:embed="rId3">
            <a:alphaModFix/>
          </a:blip>
          <a:stretch>
            <a:fillRect/>
          </a:stretch>
        </p:blipFill>
        <p:spPr>
          <a:xfrm>
            <a:off x="6009750" y="754300"/>
            <a:ext cx="2915226" cy="1921776"/>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4">
            <a:alphaModFix/>
          </a:blip>
          <a:stretch>
            <a:fillRect/>
          </a:stretch>
        </p:blipFill>
        <p:spPr>
          <a:xfrm>
            <a:off x="185675" y="2676075"/>
            <a:ext cx="3863369" cy="2292550"/>
          </a:xfrm>
          <a:prstGeom prst="rect">
            <a:avLst/>
          </a:prstGeom>
          <a:noFill/>
          <a:ln>
            <a:noFill/>
          </a:ln>
          <a:effectLst>
            <a:outerShdw blurRad="57150" rotWithShape="0" algn="bl" dir="5400000" dist="19050">
              <a:srgbClr val="000000">
                <a:alpha val="50000"/>
              </a:srgbClr>
            </a:outerShdw>
          </a:effectLst>
        </p:spPr>
      </p:pic>
      <p:graphicFrame>
        <p:nvGraphicFramePr>
          <p:cNvPr id="116" name="Google Shape;116;p18"/>
          <p:cNvGraphicFramePr/>
          <p:nvPr/>
        </p:nvGraphicFramePr>
        <p:xfrm>
          <a:off x="4272025" y="2940363"/>
          <a:ext cx="3000000" cy="3000000"/>
        </p:xfrm>
        <a:graphic>
          <a:graphicData uri="http://schemas.openxmlformats.org/drawingml/2006/table">
            <a:tbl>
              <a:tblPr>
                <a:noFill/>
                <a:tableStyleId>{1A81CFD5-94A5-47AF-BD69-E530ED888AB9}</a:tableStyleId>
              </a:tblPr>
              <a:tblGrid>
                <a:gridCol w="4652950"/>
              </a:tblGrid>
              <a:tr h="165965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J</a:t>
                      </a:r>
                      <a:r>
                        <a:rPr i="1" lang="fr" sz="1100">
                          <a:solidFill>
                            <a:schemeClr val="dk2"/>
                          </a:solidFill>
                          <a:latin typeface="Lato"/>
                          <a:ea typeface="Lato"/>
                          <a:cs typeface="Lato"/>
                          <a:sym typeface="Lato"/>
                        </a:rPr>
                        <a:t>ustification du choix</a:t>
                      </a:r>
                      <a:endParaRPr i="1"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k=6 offre une meilleure interprétabilité métier que k=7 (point d'inflexion)</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Distribution équilibrée des clients</a:t>
                      </a:r>
                      <a:r>
                        <a:rPr lang="fr" sz="1100">
                          <a:solidFill>
                            <a:schemeClr val="dk2"/>
                          </a:solidFill>
                          <a:latin typeface="Lato Light"/>
                          <a:ea typeface="Lato Light"/>
                          <a:cs typeface="Lato Light"/>
                          <a:sym typeface="Lato Light"/>
                        </a:rPr>
                        <a:t> (entre 3,11% et 38,84% par segment)</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Identification d'un micro-segment stratégique (clients très fréquents, 3,11%)</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K-MEANS AVEC 6 CLUSTERS : LA MEILLEURE SOLUTION EN TERMES </a:t>
            </a:r>
            <a:r>
              <a:rPr lang="fr" sz="1600">
                <a:solidFill>
                  <a:schemeClr val="lt1"/>
                </a:solidFill>
              </a:rPr>
              <a:t>D'ÉQUILIBRE</a:t>
            </a:r>
            <a:r>
              <a:rPr lang="fr" sz="1600">
                <a:solidFill>
                  <a:schemeClr val="lt1"/>
                </a:solidFill>
              </a:rPr>
              <a:t>, </a:t>
            </a:r>
            <a:r>
              <a:rPr lang="fr" sz="1600">
                <a:solidFill>
                  <a:schemeClr val="lt1"/>
                </a:solidFill>
              </a:rPr>
              <a:t>STABILITÉ </a:t>
            </a:r>
            <a:r>
              <a:rPr lang="fr" sz="1600">
                <a:solidFill>
                  <a:schemeClr val="lt1"/>
                </a:solidFill>
              </a:rPr>
              <a:t>ET </a:t>
            </a:r>
            <a:r>
              <a:rPr lang="fr" sz="1600">
                <a:solidFill>
                  <a:schemeClr val="lt1"/>
                </a:solidFill>
              </a:rPr>
              <a:t>INTERPRÉTABILITÉ</a:t>
            </a:r>
            <a:endParaRPr sz="1600">
              <a:solidFill>
                <a:schemeClr val="lt1"/>
              </a:solidFill>
            </a:endParaRPr>
          </a:p>
        </p:txBody>
      </p:sp>
      <p:sp>
        <p:nvSpPr>
          <p:cNvPr id="122" name="Google Shape;122;p19"/>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23" name="Google Shape;123;p19"/>
          <p:cNvGraphicFramePr/>
          <p:nvPr/>
        </p:nvGraphicFramePr>
        <p:xfrm>
          <a:off x="4638950" y="758563"/>
          <a:ext cx="3000000" cy="3000000"/>
        </p:xfrm>
        <a:graphic>
          <a:graphicData uri="http://schemas.openxmlformats.org/drawingml/2006/table">
            <a:tbl>
              <a:tblPr>
                <a:noFill/>
                <a:tableStyleId>{1A81CFD5-94A5-47AF-BD69-E530ED888AB9}</a:tableStyleId>
              </a:tblPr>
              <a:tblGrid>
                <a:gridCol w="4286025"/>
              </a:tblGrid>
              <a:tr h="165965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Comparaison des algorithmes</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K-means</a:t>
                      </a:r>
                      <a:r>
                        <a:rPr lang="fr" sz="1100">
                          <a:solidFill>
                            <a:schemeClr val="dk2"/>
                          </a:solidFill>
                          <a:latin typeface="Lato Light"/>
                          <a:ea typeface="Lato Light"/>
                          <a:cs typeface="Lato Light"/>
                          <a:sym typeface="Lato Light"/>
                        </a:rPr>
                        <a:t> : </a:t>
                      </a:r>
                      <a:r>
                        <a:rPr lang="fr" sz="1100">
                          <a:solidFill>
                            <a:schemeClr val="dk2"/>
                          </a:solidFill>
                          <a:latin typeface="Lato"/>
                          <a:ea typeface="Lato"/>
                          <a:cs typeface="Lato"/>
                          <a:sym typeface="Lato"/>
                        </a:rPr>
                        <a:t>distribution équilibrée</a:t>
                      </a:r>
                      <a:r>
                        <a:rPr lang="fr" sz="1100">
                          <a:solidFill>
                            <a:schemeClr val="dk2"/>
                          </a:solidFill>
                          <a:latin typeface="Lato Light"/>
                          <a:ea typeface="Lato Light"/>
                          <a:cs typeface="Lato Light"/>
                          <a:sym typeface="Lato Light"/>
                        </a:rPr>
                        <a:t>  </a:t>
                      </a:r>
                      <a:r>
                        <a:rPr lang="fr" sz="1100">
                          <a:solidFill>
                            <a:schemeClr val="dk2"/>
                          </a:solidFill>
                          <a:latin typeface="Lato"/>
                          <a:ea typeface="Lato"/>
                          <a:cs typeface="Lato"/>
                          <a:sym typeface="Lato"/>
                        </a:rPr>
                        <a:t>stabilité élevée</a:t>
                      </a:r>
                      <a:r>
                        <a:rPr lang="fr" sz="1100">
                          <a:solidFill>
                            <a:schemeClr val="dk2"/>
                          </a:solidFill>
                          <a:latin typeface="Lato Light"/>
                          <a:ea typeface="Lato Light"/>
                          <a:cs typeface="Lato Light"/>
                          <a:sym typeface="Lato Light"/>
                        </a:rPr>
                        <a:t> (ARI)</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Classification Ascendante Hiérarchique : déséquilibre notable segment dominant Vs non significatif</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DBSCAN : segment ultra-dominant, segmentation inefficace pour le marketing</a:t>
                      </a:r>
                      <a:endParaRPr sz="1100">
                        <a:solidFill>
                          <a:schemeClr val="dk2"/>
                        </a:solidFill>
                        <a:latin typeface="Lato Light"/>
                        <a:ea typeface="Lato Light"/>
                        <a:cs typeface="Lato Light"/>
                        <a:sym typeface="Lato Light"/>
                      </a:endParaRPr>
                    </a:p>
                    <a:p>
                      <a:pPr indent="0" lvl="0" marL="457200" rtl="0" algn="l">
                        <a:lnSpc>
                          <a:spcPct val="115000"/>
                        </a:lnSpc>
                        <a:spcBef>
                          <a:spcPts val="1200"/>
                        </a:spcBef>
                        <a:spcAft>
                          <a:spcPts val="0"/>
                        </a:spcAft>
                        <a:buNone/>
                      </a:pPr>
                      <a:r>
                        <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Avantages pour Olist</a:t>
                      </a:r>
                      <a:endParaRPr sz="1100">
                        <a:solidFill>
                          <a:schemeClr val="dk2"/>
                        </a:solidFill>
                        <a:latin typeface="Lato Light"/>
                        <a:ea typeface="Lato Light"/>
                        <a:cs typeface="Lato Light"/>
                        <a:sym typeface="Lato Light"/>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a:ea typeface="Lato"/>
                          <a:cs typeface="Lato"/>
                          <a:sym typeface="Lato"/>
                        </a:rPr>
                        <a:t>Scalabilité</a:t>
                      </a:r>
                      <a:r>
                        <a:rPr lang="fr" sz="1100">
                          <a:solidFill>
                            <a:schemeClr val="dk2"/>
                          </a:solidFill>
                          <a:latin typeface="Lato Light"/>
                          <a:ea typeface="Lato Light"/>
                          <a:cs typeface="Lato Light"/>
                          <a:sym typeface="Lato Light"/>
                        </a:rPr>
                        <a:t> pour gérer les futures croissances de la base client</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Facilité d'interprétation</a:t>
                      </a:r>
                      <a:r>
                        <a:rPr lang="fr" sz="1100">
                          <a:solidFill>
                            <a:schemeClr val="dk2"/>
                          </a:solidFill>
                          <a:latin typeface="Lato Light"/>
                          <a:ea typeface="Lato Light"/>
                          <a:cs typeface="Lato Light"/>
                          <a:sym typeface="Lato Light"/>
                        </a:rPr>
                        <a:t> des centroïdes pour l'équipe marketing</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Assignation directe de nouveaux clients</a:t>
                      </a:r>
                      <a:r>
                        <a:rPr lang="fr" sz="1100">
                          <a:solidFill>
                            <a:schemeClr val="dk2"/>
                          </a:solidFill>
                          <a:latin typeface="Lato Light"/>
                          <a:ea typeface="Lato Light"/>
                          <a:cs typeface="Lato Light"/>
                          <a:sym typeface="Lato Light"/>
                        </a:rPr>
                        <a:t> à des segments existants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a:ea typeface="Lato"/>
                          <a:cs typeface="Lato"/>
                          <a:sym typeface="Lato"/>
                        </a:rPr>
                        <a:t>Forte stabilité</a:t>
                      </a:r>
                      <a:r>
                        <a:rPr lang="fr" sz="1100">
                          <a:solidFill>
                            <a:schemeClr val="dk2"/>
                          </a:solidFill>
                          <a:latin typeface="Lato Light"/>
                          <a:ea typeface="Lato Light"/>
                          <a:cs typeface="Lato Light"/>
                          <a:sym typeface="Lato Light"/>
                        </a:rPr>
                        <a:t> face aux différentes initialisations (ARI)</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124" name="Google Shape;124;p19"/>
          <p:cNvGraphicFramePr/>
          <p:nvPr/>
        </p:nvGraphicFramePr>
        <p:xfrm>
          <a:off x="322775" y="991288"/>
          <a:ext cx="3000000" cy="3000000"/>
        </p:xfrm>
        <a:graphic>
          <a:graphicData uri="http://schemas.openxmlformats.org/drawingml/2006/table">
            <a:tbl>
              <a:tblPr>
                <a:noFill/>
                <a:tableStyleId>{6980EC9B-E2F9-4673-ABA9-A4AFC23D1E3C}</a:tableStyleId>
              </a:tblPr>
              <a:tblGrid>
                <a:gridCol w="723400"/>
                <a:gridCol w="1127300"/>
                <a:gridCol w="1127300"/>
                <a:gridCol w="1127300"/>
              </a:tblGrid>
              <a:tr h="204275">
                <a:tc>
                  <a:txBody>
                    <a:bodyPr/>
                    <a:lstStyle/>
                    <a:p>
                      <a:pPr indent="0" lvl="0" marL="0" rtl="0" algn="ctr">
                        <a:lnSpc>
                          <a:spcPct val="115000"/>
                        </a:lnSpc>
                        <a:spcBef>
                          <a:spcPts val="0"/>
                        </a:spcBef>
                        <a:spcAft>
                          <a:spcPts val="0"/>
                        </a:spcAft>
                        <a:buNone/>
                      </a:pPr>
                      <a:r>
                        <a:rPr b="1" lang="fr" sz="800">
                          <a:solidFill>
                            <a:srgbClr val="FFFFFF"/>
                          </a:solidFill>
                          <a:latin typeface="Lato"/>
                          <a:ea typeface="Lato"/>
                          <a:cs typeface="Lato"/>
                          <a:sym typeface="Lato"/>
                        </a:rPr>
                        <a:t>Critère</a:t>
                      </a:r>
                      <a:endParaRPr b="1" sz="800">
                        <a:solidFill>
                          <a:srgbClr val="FFFFFF"/>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fr" sz="800">
                          <a:solidFill>
                            <a:srgbClr val="FFFFFF"/>
                          </a:solidFill>
                          <a:latin typeface="Lato"/>
                          <a:ea typeface="Lato"/>
                          <a:cs typeface="Lato"/>
                          <a:sym typeface="Lato"/>
                        </a:rPr>
                        <a:t>K-means (6 clusters)</a:t>
                      </a:r>
                      <a:endParaRPr b="1" sz="800">
                        <a:solidFill>
                          <a:srgbClr val="FFFFFF"/>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fr" sz="800">
                          <a:solidFill>
                            <a:srgbClr val="FFFFFF"/>
                          </a:solidFill>
                          <a:latin typeface="Lato"/>
                          <a:ea typeface="Lato"/>
                          <a:cs typeface="Lato"/>
                          <a:sym typeface="Lato"/>
                        </a:rPr>
                        <a:t>CAH (Classification Hiérarchique)</a:t>
                      </a:r>
                      <a:endParaRPr b="1" sz="800">
                        <a:solidFill>
                          <a:srgbClr val="FFFFFF"/>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fr" sz="800">
                          <a:solidFill>
                            <a:srgbClr val="FFFFFF"/>
                          </a:solidFill>
                          <a:latin typeface="Lato"/>
                          <a:ea typeface="Lato"/>
                          <a:cs typeface="Lato"/>
                          <a:sym typeface="Lato"/>
                        </a:rPr>
                        <a:t>DBSCAN (Density-Based)</a:t>
                      </a:r>
                      <a:endParaRPr b="1" sz="800">
                        <a:solidFill>
                          <a:srgbClr val="FFFFFF"/>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6D7A8"/>
                    </a:solidFill>
                  </a:tcPr>
                </a:tc>
              </a:tr>
              <a:tr h="290725">
                <a:tc>
                  <a:txBody>
                    <a:bodyPr/>
                    <a:lstStyle/>
                    <a:p>
                      <a:pPr indent="0" lvl="0" marL="0" rtl="0" algn="ctr">
                        <a:lnSpc>
                          <a:spcPct val="115000"/>
                        </a:lnSpc>
                        <a:spcBef>
                          <a:spcPts val="0"/>
                        </a:spcBef>
                        <a:spcAft>
                          <a:spcPts val="0"/>
                        </a:spcAft>
                        <a:buNone/>
                      </a:pPr>
                      <a:r>
                        <a:rPr lang="fr" sz="800">
                          <a:latin typeface="Lato"/>
                          <a:ea typeface="Lato"/>
                          <a:cs typeface="Lato"/>
                          <a:sym typeface="Lato"/>
                        </a:rPr>
                        <a:t>Distribution des clients</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Équilibrée (entre 3,11% et 38,84% par segment)</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Déséquilibrée (segment dominant à 49,44%, un segment à 0,01%)</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FF0000"/>
                          </a:solidFill>
                          <a:latin typeface="Lato"/>
                          <a:ea typeface="Lato"/>
                          <a:cs typeface="Lato"/>
                          <a:sym typeface="Lato"/>
                        </a:rPr>
                        <a:t>Très déséquilibrée (segment dominant à 96,57%, micro-clusters non significatifs)</a:t>
                      </a:r>
                      <a:endParaRPr sz="800">
                        <a:solidFill>
                          <a:srgbClr val="FF0000"/>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90725">
                <a:tc>
                  <a:txBody>
                    <a:bodyPr/>
                    <a:lstStyle/>
                    <a:p>
                      <a:pPr indent="0" lvl="0" marL="0" rtl="0" algn="ctr">
                        <a:lnSpc>
                          <a:spcPct val="115000"/>
                        </a:lnSpc>
                        <a:spcBef>
                          <a:spcPts val="0"/>
                        </a:spcBef>
                        <a:spcAft>
                          <a:spcPts val="0"/>
                        </a:spcAft>
                        <a:buNone/>
                      </a:pPr>
                      <a:r>
                        <a:rPr lang="fr" sz="800">
                          <a:latin typeface="Lato"/>
                          <a:ea typeface="Lato"/>
                          <a:cs typeface="Lato"/>
                          <a:sym typeface="Lato"/>
                        </a:rPr>
                        <a:t>Qualité (score silhouette)</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Modérée (score silhouette: 0,152) - Bon compromis qualité/interprétabilité</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Moyenne (segments moins distincts, difficile à interpréter)</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Bonne identification des outliers mais non adaptée à notre cas</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90725">
                <a:tc>
                  <a:txBody>
                    <a:bodyPr/>
                    <a:lstStyle/>
                    <a:p>
                      <a:pPr indent="0" lvl="0" marL="0" rtl="0" algn="ctr">
                        <a:lnSpc>
                          <a:spcPct val="115000"/>
                        </a:lnSpc>
                        <a:spcBef>
                          <a:spcPts val="0"/>
                        </a:spcBef>
                        <a:spcAft>
                          <a:spcPts val="0"/>
                        </a:spcAft>
                        <a:buNone/>
                      </a:pPr>
                      <a:r>
                        <a:rPr lang="fr" sz="800">
                          <a:latin typeface="Lato"/>
                          <a:ea typeface="Lato"/>
                          <a:cs typeface="Lato"/>
                          <a:sym typeface="Lato"/>
                        </a:rPr>
                        <a:t>Stabilité</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Très stable (ARI moyen: 0,879), 80% des exécutions avec ARI &gt; 0,98</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Stable (déterministe, mais sensible aux outliers)</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FF0000"/>
                          </a:solidFill>
                          <a:latin typeface="Lato"/>
                          <a:ea typeface="Lato"/>
                          <a:cs typeface="Lato"/>
                          <a:sym typeface="Lato"/>
                        </a:rPr>
                        <a:t>Instable (très sensible au paramètre epsilon)</a:t>
                      </a:r>
                      <a:endParaRPr sz="800">
                        <a:solidFill>
                          <a:srgbClr val="FF0000"/>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04275">
                <a:tc>
                  <a:txBody>
                    <a:bodyPr/>
                    <a:lstStyle/>
                    <a:p>
                      <a:pPr indent="0" lvl="0" marL="0" rtl="0" algn="ctr">
                        <a:lnSpc>
                          <a:spcPct val="115000"/>
                        </a:lnSpc>
                        <a:spcBef>
                          <a:spcPts val="0"/>
                        </a:spcBef>
                        <a:spcAft>
                          <a:spcPts val="0"/>
                        </a:spcAft>
                        <a:buNone/>
                      </a:pPr>
                      <a:r>
                        <a:rPr lang="fr" sz="800">
                          <a:latin typeface="Lato"/>
                          <a:ea typeface="Lato"/>
                          <a:cs typeface="Lato"/>
                          <a:sym typeface="Lato"/>
                        </a:rPr>
                        <a:t>Performance</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Excellente (rapide, même sur grand jeu de données)</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FF0000"/>
                          </a:solidFill>
                          <a:latin typeface="Lato"/>
                          <a:ea typeface="Lato"/>
                          <a:cs typeface="Lato"/>
                          <a:sym typeface="Lato"/>
                        </a:rPr>
                        <a:t>Lente (complexité O(n²), non scalable)</a:t>
                      </a:r>
                      <a:endParaRPr sz="800">
                        <a:solidFill>
                          <a:srgbClr val="FF0000"/>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Moyenne (rapide avec index spatial, complexe à paramétrer)</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90725">
                <a:tc>
                  <a:txBody>
                    <a:bodyPr/>
                    <a:lstStyle/>
                    <a:p>
                      <a:pPr indent="0" lvl="0" marL="0" rtl="0" algn="ctr">
                        <a:lnSpc>
                          <a:spcPct val="115000"/>
                        </a:lnSpc>
                        <a:spcBef>
                          <a:spcPts val="0"/>
                        </a:spcBef>
                        <a:spcAft>
                          <a:spcPts val="0"/>
                        </a:spcAft>
                        <a:buNone/>
                      </a:pPr>
                      <a:r>
                        <a:rPr lang="fr" sz="800">
                          <a:latin typeface="Lato"/>
                          <a:ea typeface="Lato"/>
                          <a:cs typeface="Lato"/>
                          <a:sym typeface="Lato"/>
                        </a:rPr>
                        <a:t>Pertinence métier</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Très élevée (segments actionnables et interprétables)</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Modérée (structure arborescente peu adaptée au marketing)</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FF0000"/>
                          </a:solidFill>
                          <a:latin typeface="Lato"/>
                          <a:ea typeface="Lato"/>
                          <a:cs typeface="Lato"/>
                          <a:sym typeface="Lato"/>
                        </a:rPr>
                        <a:t>Faible (segment ultra-majoritaire non exploitable)</a:t>
                      </a:r>
                      <a:endParaRPr sz="800">
                        <a:solidFill>
                          <a:srgbClr val="FF0000"/>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90725">
                <a:tc>
                  <a:txBody>
                    <a:bodyPr/>
                    <a:lstStyle/>
                    <a:p>
                      <a:pPr indent="0" lvl="0" marL="0" rtl="0" algn="ctr">
                        <a:lnSpc>
                          <a:spcPct val="115000"/>
                        </a:lnSpc>
                        <a:spcBef>
                          <a:spcPts val="0"/>
                        </a:spcBef>
                        <a:spcAft>
                          <a:spcPts val="0"/>
                        </a:spcAft>
                        <a:buNone/>
                      </a:pPr>
                      <a:r>
                        <a:rPr lang="fr" sz="800">
                          <a:latin typeface="Lato"/>
                          <a:ea typeface="Lato"/>
                          <a:cs typeface="Lato"/>
                          <a:sym typeface="Lato"/>
                        </a:rPr>
                        <a:t>Facilité de mise à jour</a:t>
                      </a:r>
                      <a:endParaRPr sz="800">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rgbClr val="34A853"/>
                          </a:solidFill>
                          <a:latin typeface="Lato"/>
                          <a:ea typeface="Lato"/>
                          <a:cs typeface="Lato"/>
                          <a:sym typeface="Lato"/>
                        </a:rPr>
                        <a:t>Facile (nouveaux clients assignables aux segments existants)</a:t>
                      </a:r>
                      <a:endParaRPr sz="800">
                        <a:solidFill>
                          <a:srgbClr val="34A853"/>
                        </a:solidFill>
                        <a:latin typeface="Lato"/>
                        <a:ea typeface="Lato"/>
                        <a:cs typeface="Lato"/>
                        <a:sym typeface="Lato"/>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Difficile (recalcul complet à chaque mise à jour)</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latin typeface="Lato Light"/>
                          <a:ea typeface="Lato Light"/>
                          <a:cs typeface="Lato Light"/>
                          <a:sym typeface="Lato Light"/>
                        </a:rPr>
                        <a:t>Complexe (</a:t>
                      </a:r>
                      <a:r>
                        <a:rPr lang="fr" sz="800">
                          <a:latin typeface="Lato Light"/>
                          <a:ea typeface="Lato Light"/>
                          <a:cs typeface="Lato Light"/>
                          <a:sym typeface="Lato Light"/>
                        </a:rPr>
                        <a:t>paramétrage</a:t>
                      </a:r>
                      <a:r>
                        <a:rPr lang="fr" sz="800">
                          <a:latin typeface="Lato Light"/>
                          <a:ea typeface="Lato Light"/>
                          <a:cs typeface="Lato Light"/>
                          <a:sym typeface="Lato Light"/>
                        </a:rPr>
                        <a:t> nécessaire à chaque mise à jour)</a:t>
                      </a:r>
                      <a:endParaRPr sz="800">
                        <a:latin typeface="Lato Light"/>
                        <a:ea typeface="Lato Light"/>
                        <a:cs typeface="Lato Light"/>
                        <a:sym typeface="Lato Light"/>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2625">
                <a:tc gridSpan="4">
                  <a:txBody>
                    <a:bodyPr/>
                    <a:lstStyle/>
                    <a:p>
                      <a:pPr indent="0" lvl="0" marL="0" rtl="0" algn="l">
                        <a:lnSpc>
                          <a:spcPct val="115000"/>
                        </a:lnSpc>
                        <a:spcBef>
                          <a:spcPts val="0"/>
                        </a:spcBef>
                        <a:spcAft>
                          <a:spcPts val="0"/>
                        </a:spcAft>
                        <a:buClr>
                          <a:schemeClr val="dk2"/>
                        </a:buClr>
                        <a:buSzPts val="1100"/>
                        <a:buFont typeface="Arial"/>
                        <a:buNone/>
                      </a:pPr>
                      <a:r>
                        <a:rPr i="1" lang="fr" sz="800">
                          <a:solidFill>
                            <a:srgbClr val="666666"/>
                          </a:solidFill>
                          <a:latin typeface="Lato"/>
                          <a:ea typeface="Lato"/>
                          <a:cs typeface="Lato"/>
                          <a:sym typeface="Lato"/>
                        </a:rPr>
                        <a:t>Comparaison des algorithmes de clustering testés</a:t>
                      </a:r>
                      <a:endParaRPr sz="800"/>
                    </a:p>
                  </a:txBody>
                  <a:tcPr marT="19050" marB="19050" marR="28575" marL="28575" anchor="b">
                    <a:lnT cap="flat" cmpd="sng" w="9525">
                      <a:solidFill>
                        <a:srgbClr val="B7B7B7"/>
                      </a:solidFill>
                      <a:prstDash val="solid"/>
                      <a:round/>
                      <a:headEnd len="sm" w="sm" type="none"/>
                      <a:tailEnd len="sm" w="sm" type="none"/>
                    </a:lnT>
                  </a:tcPr>
                </a:tc>
                <a:tc hMerge="1"/>
                <a:tc hMerge="1"/>
                <a:tc hMerge="1"/>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UNE SEGMENTATION </a:t>
            </a:r>
            <a:r>
              <a:rPr lang="fr" sz="1600">
                <a:solidFill>
                  <a:schemeClr val="lt1"/>
                </a:solidFill>
              </a:rPr>
              <a:t>ÉQUILIBRÉE</a:t>
            </a:r>
            <a:r>
              <a:rPr lang="fr" sz="1600">
                <a:solidFill>
                  <a:schemeClr val="lt1"/>
                </a:solidFill>
              </a:rPr>
              <a:t> AVEC DES GROUPES DE TAILLE SIGNIFICATIVE POUR DES </a:t>
            </a:r>
            <a:r>
              <a:rPr lang="fr" sz="1600">
                <a:solidFill>
                  <a:schemeClr val="lt1"/>
                </a:solidFill>
              </a:rPr>
              <a:t>OPPORTUNITÉS</a:t>
            </a:r>
            <a:r>
              <a:rPr lang="fr" sz="1600">
                <a:solidFill>
                  <a:schemeClr val="lt1"/>
                </a:solidFill>
              </a:rPr>
              <a:t> MARKETING DISTINCTES</a:t>
            </a:r>
            <a:endParaRPr sz="1600">
              <a:solidFill>
                <a:schemeClr val="lt1"/>
              </a:solidFill>
            </a:endParaRPr>
          </a:p>
        </p:txBody>
      </p:sp>
      <p:sp>
        <p:nvSpPr>
          <p:cNvPr id="130" name="Google Shape;130;p20"/>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31" name="Google Shape;131;p20"/>
          <p:cNvGraphicFramePr/>
          <p:nvPr/>
        </p:nvGraphicFramePr>
        <p:xfrm>
          <a:off x="185650" y="754300"/>
          <a:ext cx="3000000" cy="3000000"/>
        </p:xfrm>
        <a:graphic>
          <a:graphicData uri="http://schemas.openxmlformats.org/drawingml/2006/table">
            <a:tbl>
              <a:tblPr>
                <a:noFill/>
                <a:tableStyleId>{1A81CFD5-94A5-47AF-BD69-E530ED888AB9}</a:tableStyleId>
              </a:tblPr>
              <a:tblGrid>
                <a:gridCol w="8739300"/>
              </a:tblGrid>
              <a:tr h="420780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Segments clients</a:t>
                      </a:r>
                      <a:endParaRPr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a:buChar char="❏"/>
                      </a:pPr>
                      <a:r>
                        <a:rPr lang="fr" sz="1100">
                          <a:solidFill>
                            <a:schemeClr val="dk2"/>
                          </a:solidFill>
                          <a:highlight>
                            <a:schemeClr val="lt1"/>
                          </a:highlight>
                          <a:latin typeface="Lato"/>
                          <a:ea typeface="Lato"/>
                          <a:cs typeface="Lato"/>
                          <a:sym typeface="Lato"/>
                        </a:rPr>
                        <a:t>Acheteurs premium : 38,84% (37 322) </a:t>
                      </a:r>
                      <a:endParaRPr sz="1100">
                        <a:solidFill>
                          <a:schemeClr val="dk2"/>
                        </a:solidFill>
                        <a:highlight>
                          <a:schemeClr val="lt1"/>
                        </a:highlight>
                        <a:latin typeface="Lato"/>
                        <a:ea typeface="Lato"/>
                        <a:cs typeface="Lato"/>
                        <a:sym typeface="Lato"/>
                      </a:endParaRPr>
                    </a:p>
                    <a:p>
                      <a:pPr indent="-298450" lvl="0" marL="457200" rtl="0" algn="l">
                        <a:lnSpc>
                          <a:spcPct val="115000"/>
                        </a:lnSpc>
                        <a:spcBef>
                          <a:spcPts val="0"/>
                        </a:spcBef>
                        <a:spcAft>
                          <a:spcPts val="0"/>
                        </a:spcAft>
                        <a:buClr>
                          <a:schemeClr val="dk2"/>
                        </a:buClr>
                        <a:buSzPts val="1100"/>
                        <a:buFont typeface="Lato"/>
                        <a:buChar char="❏"/>
                      </a:pPr>
                      <a:r>
                        <a:rPr lang="fr" sz="1100">
                          <a:solidFill>
                            <a:schemeClr val="dk2"/>
                          </a:solidFill>
                          <a:highlight>
                            <a:schemeClr val="lt1"/>
                          </a:highlight>
                          <a:latin typeface="Lato"/>
                          <a:ea typeface="Lato"/>
                          <a:cs typeface="Lato"/>
                          <a:sym typeface="Lato"/>
                        </a:rPr>
                        <a:t>Sensibles aux frais de livraison : 20,39% (19 594)</a:t>
                      </a:r>
                      <a:endParaRPr sz="1100">
                        <a:solidFill>
                          <a:schemeClr val="dk2"/>
                        </a:solidFill>
                        <a:highlight>
                          <a:schemeClr val="lt1"/>
                        </a:highlight>
                        <a:latin typeface="Lato"/>
                        <a:ea typeface="Lato"/>
                        <a:cs typeface="Lato"/>
                        <a:sym typeface="Lato"/>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highlight>
                            <a:schemeClr val="lt1"/>
                          </a:highlight>
                          <a:latin typeface="Lato Light"/>
                          <a:ea typeface="Lato Light"/>
                          <a:cs typeface="Lato Light"/>
                          <a:sym typeface="Lato Light"/>
                        </a:rPr>
                        <a:t>Clients de proximité : 18,22% (17 512) </a:t>
                      </a:r>
                      <a:endParaRPr sz="1100">
                        <a:solidFill>
                          <a:schemeClr val="dk2"/>
                        </a:solidFill>
                        <a:highlight>
                          <a:schemeClr val="lt1"/>
                        </a:highlight>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highlight>
                            <a:schemeClr val="lt1"/>
                          </a:highlight>
                          <a:latin typeface="Lato Light"/>
                          <a:ea typeface="Lato Light"/>
                          <a:cs typeface="Lato Light"/>
                          <a:sym typeface="Lato Light"/>
                        </a:rPr>
                        <a:t>Patients mais critiques : 11,29% (10 854 clients) </a:t>
                      </a:r>
                      <a:endParaRPr sz="1100">
                        <a:solidFill>
                          <a:schemeClr val="dk2"/>
                        </a:solidFill>
                        <a:highlight>
                          <a:schemeClr val="lt1"/>
                        </a:highlight>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highlight>
                            <a:schemeClr val="lt1"/>
                          </a:highlight>
                          <a:latin typeface="Lato Light"/>
                          <a:ea typeface="Lato Light"/>
                          <a:cs typeface="Lato Light"/>
                          <a:sym typeface="Lato Light"/>
                        </a:rPr>
                        <a:t>Multi-produits diurnes : 8,14% (7 823)</a:t>
                      </a:r>
                      <a:endParaRPr sz="1100">
                        <a:solidFill>
                          <a:schemeClr val="dk2"/>
                        </a:solidFill>
                        <a:highlight>
                          <a:schemeClr val="lt1"/>
                        </a:highlight>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highlight>
                            <a:schemeClr val="lt1"/>
                          </a:highlight>
                          <a:latin typeface="Lato Light"/>
                          <a:ea typeface="Lato Light"/>
                          <a:cs typeface="Lato Light"/>
                          <a:sym typeface="Lato Light"/>
                        </a:rPr>
                        <a:t>Clients fidèles multi-acheteurs : 3,11% (2 991) </a:t>
                      </a:r>
                      <a:endParaRPr sz="1100">
                        <a:solidFill>
                          <a:schemeClr val="dk2"/>
                        </a:solidFill>
                        <a:highlight>
                          <a:schemeClr val="lt1"/>
                        </a:highlight>
                        <a:latin typeface="Lato Light"/>
                        <a:ea typeface="Lato Light"/>
                        <a:cs typeface="Lato Light"/>
                        <a:sym typeface="Lato Light"/>
                      </a:endParaRPr>
                    </a:p>
                    <a:p>
                      <a:pPr indent="0" lvl="0" marL="0" rtl="0" algn="l">
                        <a:lnSpc>
                          <a:spcPct val="115000"/>
                        </a:lnSpc>
                        <a:spcBef>
                          <a:spcPts val="1200"/>
                        </a:spcBef>
                        <a:spcAft>
                          <a:spcPts val="0"/>
                        </a:spcAft>
                        <a:buNone/>
                      </a:pPr>
                      <a:r>
                        <a:t/>
                      </a:r>
                      <a:endParaRPr i="1" sz="1100">
                        <a:solidFill>
                          <a:schemeClr val="dk2"/>
                        </a:solidFill>
                        <a:latin typeface="Lato"/>
                        <a:ea typeface="Lato"/>
                        <a:cs typeface="Lato"/>
                        <a:sym typeface="Lato"/>
                      </a:endParaRPr>
                    </a:p>
                    <a:p>
                      <a:pPr indent="0" lvl="0" marL="0" rtl="0" algn="l">
                        <a:lnSpc>
                          <a:spcPct val="115000"/>
                        </a:lnSpc>
                        <a:spcBef>
                          <a:spcPts val="1200"/>
                        </a:spcBef>
                        <a:spcAft>
                          <a:spcPts val="0"/>
                        </a:spcAft>
                        <a:buNone/>
                      </a:pPr>
                      <a:r>
                        <a:t/>
                      </a:r>
                      <a:endParaRPr i="1" sz="1100">
                        <a:solidFill>
                          <a:schemeClr val="dk2"/>
                        </a:solidFill>
                        <a:latin typeface="Lato"/>
                        <a:ea typeface="Lato"/>
                        <a:cs typeface="Lato"/>
                        <a:sym typeface="Lato"/>
                      </a:endParaRPr>
                    </a:p>
                    <a:p>
                      <a:pPr indent="0" lvl="0" marL="457200" marR="0" rtl="0" algn="l">
                        <a:lnSpc>
                          <a:spcPct val="115000"/>
                        </a:lnSpc>
                        <a:spcBef>
                          <a:spcPts val="1200"/>
                        </a:spcBef>
                        <a:spcAft>
                          <a:spcPts val="0"/>
                        </a:spcAft>
                        <a:buNone/>
                      </a:pPr>
                      <a:r>
                        <a:t/>
                      </a:r>
                      <a:endParaRPr i="1" sz="1100">
                        <a:solidFill>
                          <a:schemeClr val="dk2"/>
                        </a:solidFill>
                        <a:latin typeface="Lato"/>
                        <a:ea typeface="Lato"/>
                        <a:cs typeface="Lato"/>
                        <a:sym typeface="Lato"/>
                      </a:endParaRPr>
                    </a:p>
                    <a:p>
                      <a:pPr indent="-298450" lvl="3" marL="1828800" marR="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 segment majoritaire (</a:t>
                      </a:r>
                      <a:r>
                        <a:rPr lang="fr" sz="1100">
                          <a:solidFill>
                            <a:schemeClr val="dk2"/>
                          </a:solidFill>
                          <a:highlight>
                            <a:schemeClr val="lt1"/>
                          </a:highlight>
                          <a:latin typeface="Lato"/>
                          <a:ea typeface="Lato"/>
                          <a:cs typeface="Lato"/>
                          <a:sym typeface="Lato"/>
                        </a:rPr>
                        <a:t>Acheteurs premium</a:t>
                      </a:r>
                      <a:r>
                        <a:rPr b="1" lang="fr" sz="1100">
                          <a:solidFill>
                            <a:schemeClr val="dk2"/>
                          </a:solidFill>
                          <a:latin typeface="Lato"/>
                          <a:ea typeface="Lato"/>
                          <a:cs typeface="Lato"/>
                          <a:sym typeface="Lato"/>
                        </a:rPr>
                        <a:t>)</a:t>
                      </a:r>
                      <a:r>
                        <a:rPr lang="fr" sz="1100">
                          <a:solidFill>
                            <a:schemeClr val="dk2"/>
                          </a:solidFill>
                          <a:latin typeface="Lato Light"/>
                          <a:ea typeface="Lato Light"/>
                          <a:cs typeface="Lato Light"/>
                          <a:sym typeface="Lato Light"/>
                        </a:rPr>
                        <a:t> représente une </a:t>
                      </a:r>
                      <a:r>
                        <a:rPr lang="fr" sz="1100">
                          <a:solidFill>
                            <a:schemeClr val="dk2"/>
                          </a:solidFill>
                          <a:highlight>
                            <a:schemeClr val="lt1"/>
                          </a:highlight>
                          <a:latin typeface="Lato"/>
                          <a:ea typeface="Lato"/>
                          <a:cs typeface="Lato"/>
                          <a:sym typeface="Lato"/>
                        </a:rPr>
                        <a:t>cible stratégique prioritaire</a:t>
                      </a:r>
                      <a:endParaRPr b="1" sz="1100">
                        <a:solidFill>
                          <a:schemeClr val="dk2"/>
                        </a:solidFill>
                        <a:latin typeface="Lato"/>
                        <a:ea typeface="Lato"/>
                        <a:cs typeface="Lato"/>
                        <a:sym typeface="Lato"/>
                      </a:endParaRPr>
                    </a:p>
                    <a:p>
                      <a:pPr indent="-298450" lvl="3" marL="18288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 segment</a:t>
                      </a:r>
                      <a:r>
                        <a:rPr lang="fr" sz="1100">
                          <a:solidFill>
                            <a:schemeClr val="dk2"/>
                          </a:solidFill>
                          <a:highlight>
                            <a:schemeClr val="lt1"/>
                          </a:highlight>
                          <a:latin typeface="Lato"/>
                          <a:ea typeface="Lato"/>
                          <a:cs typeface="Lato"/>
                          <a:sym typeface="Lato"/>
                        </a:rPr>
                        <a:t> Clients fidèles multi-acheteurs</a:t>
                      </a:r>
                      <a:r>
                        <a:rPr lang="fr" sz="1100">
                          <a:solidFill>
                            <a:schemeClr val="dk2"/>
                          </a:solidFill>
                          <a:latin typeface="Lato Light"/>
                          <a:ea typeface="Lato Light"/>
                          <a:cs typeface="Lato Light"/>
                          <a:sym typeface="Lato Light"/>
                        </a:rPr>
                        <a:t>, bien que petit, présente une </a:t>
                      </a:r>
                      <a:r>
                        <a:rPr lang="fr" sz="1100">
                          <a:solidFill>
                            <a:schemeClr val="dk2"/>
                          </a:solidFill>
                          <a:highlight>
                            <a:schemeClr val="lt1"/>
                          </a:highlight>
                          <a:latin typeface="Lato"/>
                          <a:ea typeface="Lato"/>
                          <a:cs typeface="Lato"/>
                          <a:sym typeface="Lato"/>
                        </a:rPr>
                        <a:t>fréquence d'achat 5,46 fois supérieure à la moyenne</a:t>
                      </a:r>
                      <a:endParaRPr b="1" sz="1100">
                        <a:solidFill>
                          <a:schemeClr val="dk2"/>
                        </a:solidFill>
                        <a:latin typeface="Lato"/>
                        <a:ea typeface="Lato"/>
                        <a:cs typeface="Lato"/>
                        <a:sym typeface="Lato"/>
                      </a:endParaRPr>
                    </a:p>
                    <a:p>
                      <a:pPr indent="-298450" lvl="3" marL="18288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77% des clients (segments 1, 2, 4 et 5) présentent une satisfaction supérieure à la moyenne</a:t>
                      </a:r>
                      <a:endParaRPr sz="1100">
                        <a:solidFill>
                          <a:schemeClr val="dk2"/>
                        </a:solidFill>
                        <a:latin typeface="Lato Light"/>
                        <a:ea typeface="Lato Light"/>
                        <a:cs typeface="Lato Light"/>
                        <a:sym typeface="Lato Light"/>
                      </a:endParaRPr>
                    </a:p>
                    <a:p>
                      <a:pPr indent="-298450" lvl="3" marL="1828800" marR="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Le segment </a:t>
                      </a:r>
                      <a:r>
                        <a:rPr lang="fr" sz="1100">
                          <a:solidFill>
                            <a:schemeClr val="dk2"/>
                          </a:solidFill>
                          <a:highlight>
                            <a:schemeClr val="lt1"/>
                          </a:highlight>
                          <a:latin typeface="Lato"/>
                          <a:ea typeface="Lato"/>
                          <a:cs typeface="Lato"/>
                          <a:sym typeface="Lato"/>
                        </a:rPr>
                        <a:t>Patients mais critiques</a:t>
                      </a:r>
                      <a:r>
                        <a:rPr lang="fr" sz="1100">
                          <a:solidFill>
                            <a:schemeClr val="dk2"/>
                          </a:solidFill>
                          <a:latin typeface="Lato Light"/>
                          <a:ea typeface="Lato Light"/>
                          <a:cs typeface="Lato Light"/>
                          <a:sym typeface="Lato Light"/>
                        </a:rPr>
                        <a:t> représente </a:t>
                      </a:r>
                      <a:r>
                        <a:rPr lang="fr" sz="1100">
                          <a:solidFill>
                            <a:schemeClr val="dk2"/>
                          </a:solidFill>
                          <a:highlight>
                            <a:schemeClr val="lt1"/>
                          </a:highlight>
                          <a:latin typeface="Lato"/>
                          <a:ea typeface="Lato"/>
                          <a:cs typeface="Lato"/>
                          <a:sym typeface="Lato"/>
                        </a:rPr>
                        <a:t>un risque d'attrition</a:t>
                      </a:r>
                      <a:r>
                        <a:rPr lang="fr" sz="1100">
                          <a:solidFill>
                            <a:schemeClr val="dk2"/>
                          </a:solidFill>
                          <a:latin typeface="Lato Light"/>
                          <a:ea typeface="Lato Light"/>
                          <a:cs typeface="Lato Light"/>
                          <a:sym typeface="Lato Light"/>
                        </a:rPr>
                        <a:t> à surveiller</a:t>
                      </a:r>
                      <a:endParaRPr sz="1100">
                        <a:solidFill>
                          <a:schemeClr val="dk2"/>
                        </a:solidFill>
                        <a:latin typeface="Lato Light"/>
                        <a:ea typeface="Lato Light"/>
                        <a:cs typeface="Lato Light"/>
                        <a:sym typeface="Lato Light"/>
                      </a:endParaRPr>
                    </a:p>
                  </a:txBody>
                  <a:tcPr marT="91425" marB="91425" marR="91425" marL="91425">
                    <a:lnL cap="flat" cmpd="sng" w="9525">
                      <a:solidFill>
                        <a:srgbClr val="FF0000">
                          <a:alpha val="0"/>
                        </a:srgbClr>
                      </a:solidFill>
                      <a:prstDash val="solid"/>
                      <a:round/>
                      <a:headEnd len="sm" w="sm" type="none"/>
                      <a:tailEnd len="sm" w="sm" type="none"/>
                    </a:lnL>
                    <a:lnR cap="flat" cmpd="sng" w="9525">
                      <a:solidFill>
                        <a:srgbClr val="FF0000">
                          <a:alpha val="0"/>
                        </a:srgbClr>
                      </a:solidFill>
                      <a:prstDash val="solid"/>
                      <a:round/>
                      <a:headEnd len="sm" w="sm" type="none"/>
                      <a:tailEnd len="sm" w="sm" type="none"/>
                    </a:lnR>
                    <a:lnT cap="flat" cmpd="sng" w="9525">
                      <a:solidFill>
                        <a:srgbClr val="FF0000">
                          <a:alpha val="0"/>
                        </a:srgbClr>
                      </a:solidFill>
                      <a:prstDash val="solid"/>
                      <a:round/>
                      <a:headEnd len="sm" w="sm" type="none"/>
                      <a:tailEnd len="sm" w="sm" type="none"/>
                    </a:lnT>
                    <a:lnB cap="flat" cmpd="sng" w="9525">
                      <a:solidFill>
                        <a:srgbClr val="FF0000">
                          <a:alpha val="0"/>
                        </a:srgbClr>
                      </a:solidFill>
                      <a:prstDash val="solid"/>
                      <a:round/>
                      <a:headEnd len="sm" w="sm" type="none"/>
                      <a:tailEnd len="sm" w="sm" type="none"/>
                    </a:lnB>
                  </a:tcPr>
                </a:tc>
              </a:tr>
            </a:tbl>
          </a:graphicData>
        </a:graphic>
      </p:graphicFrame>
      <p:pic>
        <p:nvPicPr>
          <p:cNvPr id="132" name="Google Shape;132;p20" title="Graphique"/>
          <p:cNvPicPr preferRelativeResize="0"/>
          <p:nvPr/>
        </p:nvPicPr>
        <p:blipFill rotWithShape="1">
          <a:blip r:embed="rId3">
            <a:alphaModFix/>
          </a:blip>
          <a:srcRect b="13644" l="0" r="0" t="0"/>
          <a:stretch/>
        </p:blipFill>
        <p:spPr>
          <a:xfrm>
            <a:off x="4105600" y="754300"/>
            <a:ext cx="4819375" cy="2569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00"/>
            </a:gs>
            <a:gs pos="16000">
              <a:srgbClr val="A8DC52"/>
            </a:gs>
            <a:gs pos="100000">
              <a:schemeClr val="accent4"/>
            </a:gs>
            <a:gs pos="100000">
              <a:srgbClr val="066DA1"/>
            </a:gs>
          </a:gsLst>
          <a:lin ang="16200038" scaled="0"/>
        </a:grad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185675" y="16350"/>
            <a:ext cx="8739300" cy="60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600">
                <a:solidFill>
                  <a:schemeClr val="lt1"/>
                </a:solidFill>
              </a:rPr>
              <a:t>UNE </a:t>
            </a:r>
            <a:r>
              <a:rPr lang="fr" sz="1600">
                <a:solidFill>
                  <a:schemeClr val="lt1"/>
                </a:solidFill>
              </a:rPr>
              <a:t>SÉPARATION</a:t>
            </a:r>
            <a:r>
              <a:rPr lang="fr" sz="1600">
                <a:solidFill>
                  <a:schemeClr val="lt1"/>
                </a:solidFill>
              </a:rPr>
              <a:t> </a:t>
            </a:r>
            <a:r>
              <a:rPr lang="fr" sz="1600">
                <a:solidFill>
                  <a:schemeClr val="lt1"/>
                </a:solidFill>
              </a:rPr>
              <a:t>CLAIRE</a:t>
            </a:r>
            <a:r>
              <a:rPr lang="fr" sz="1600">
                <a:solidFill>
                  <a:schemeClr val="lt1"/>
                </a:solidFill>
              </a:rPr>
              <a:t> DES SEGMENTS</a:t>
            </a:r>
            <a:endParaRPr sz="1600">
              <a:solidFill>
                <a:schemeClr val="lt1"/>
              </a:solidFill>
            </a:endParaRPr>
          </a:p>
        </p:txBody>
      </p:sp>
      <p:sp>
        <p:nvSpPr>
          <p:cNvPr id="138" name="Google Shape;138;p21"/>
          <p:cNvSpPr txBox="1"/>
          <p:nvPr>
            <p:ph idx="4294967295" type="body"/>
          </p:nvPr>
        </p:nvSpPr>
        <p:spPr>
          <a:xfrm>
            <a:off x="185675" y="754300"/>
            <a:ext cx="8739300" cy="4207800"/>
          </a:xfrm>
          <a:prstGeom prst="rect">
            <a:avLst/>
          </a:prstGeom>
          <a:solidFill>
            <a:schemeClr val="lt1"/>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1200"/>
              </a:spcBef>
              <a:spcAft>
                <a:spcPts val="1200"/>
              </a:spcAft>
              <a:buNone/>
            </a:pPr>
            <a:r>
              <a:rPr lang="fr" sz="1100">
                <a:latin typeface="Lato Light"/>
                <a:ea typeface="Lato Light"/>
                <a:cs typeface="Lato Light"/>
                <a:sym typeface="Lato Light"/>
              </a:rPr>
              <a:t> </a:t>
            </a:r>
            <a:endParaRPr sz="1100">
              <a:latin typeface="Lato Light"/>
              <a:ea typeface="Lato Light"/>
              <a:cs typeface="Lato Light"/>
              <a:sym typeface="Lato Light"/>
            </a:endParaRPr>
          </a:p>
        </p:txBody>
      </p:sp>
      <p:graphicFrame>
        <p:nvGraphicFramePr>
          <p:cNvPr id="139" name="Google Shape;139;p21"/>
          <p:cNvGraphicFramePr/>
          <p:nvPr/>
        </p:nvGraphicFramePr>
        <p:xfrm>
          <a:off x="5855525" y="1020788"/>
          <a:ext cx="3000000" cy="3000000"/>
        </p:xfrm>
        <a:graphic>
          <a:graphicData uri="http://schemas.openxmlformats.org/drawingml/2006/table">
            <a:tbl>
              <a:tblPr>
                <a:noFill/>
                <a:tableStyleId>{1A81CFD5-94A5-47AF-BD69-E530ED888AB9}</a:tableStyleId>
              </a:tblPr>
              <a:tblGrid>
                <a:gridCol w="3069450"/>
              </a:tblGrid>
              <a:tr h="1688700">
                <a:tc>
                  <a:txBody>
                    <a:bodyPr/>
                    <a:lstStyle/>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highlight>
                            <a:schemeClr val="lt1"/>
                          </a:highlight>
                          <a:latin typeface="Lato"/>
                          <a:ea typeface="Lato"/>
                          <a:cs typeface="Lato"/>
                          <a:sym typeface="Lato"/>
                        </a:rPr>
                        <a:t>Projection sur les 2 premières composantes principales</a:t>
                      </a:r>
                      <a:r>
                        <a:rPr lang="fr" sz="1100">
                          <a:solidFill>
                            <a:schemeClr val="dk2"/>
                          </a:solidFill>
                          <a:latin typeface="Lato Light"/>
                          <a:ea typeface="Lato Light"/>
                          <a:cs typeface="Lato Light"/>
                          <a:sym typeface="Lato Light"/>
                        </a:rPr>
                        <a:t> explique 25% de la variance totale</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Visualisation confirmant la </a:t>
                      </a:r>
                      <a:r>
                        <a:rPr lang="fr" sz="1100">
                          <a:solidFill>
                            <a:schemeClr val="dk2"/>
                          </a:solidFill>
                          <a:highlight>
                            <a:schemeClr val="lt1"/>
                          </a:highlight>
                          <a:latin typeface="Lato"/>
                          <a:ea typeface="Lato"/>
                          <a:cs typeface="Lato"/>
                          <a:sym typeface="Lato"/>
                        </a:rPr>
                        <a:t>séparation des clusters</a:t>
                      </a:r>
                      <a:r>
                        <a:rPr lang="fr" sz="1100">
                          <a:solidFill>
                            <a:schemeClr val="dk2"/>
                          </a:solidFill>
                          <a:latin typeface="Lato Light"/>
                          <a:ea typeface="Lato Light"/>
                          <a:cs typeface="Lato Light"/>
                          <a:sym typeface="Lato Light"/>
                        </a:rPr>
                        <a:t>, notamment pour les segments 2 (Clients fidèles multi-acheteurs) et 5 (Multi-produits diurnes)</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Des </a:t>
                      </a:r>
                      <a:r>
                        <a:rPr lang="fr" sz="1100">
                          <a:solidFill>
                            <a:schemeClr val="dk2"/>
                          </a:solidFill>
                          <a:highlight>
                            <a:schemeClr val="lt1"/>
                          </a:highlight>
                          <a:latin typeface="Lato"/>
                          <a:ea typeface="Lato"/>
                          <a:cs typeface="Lato"/>
                          <a:sym typeface="Lato"/>
                        </a:rPr>
                        <a:t>chevauchements entre les segments</a:t>
                      </a:r>
                      <a:r>
                        <a:rPr lang="fr" sz="1100">
                          <a:solidFill>
                            <a:schemeClr val="dk2"/>
                          </a:solidFill>
                          <a:latin typeface="Lato Light"/>
                          <a:ea typeface="Lato Light"/>
                          <a:cs typeface="Lato Light"/>
                          <a:sym typeface="Lato Light"/>
                        </a:rPr>
                        <a:t> 0, 1, 3 et 4 dus à la complexité des comportements clients</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140" name="Google Shape;140;p21"/>
          <p:cNvPicPr preferRelativeResize="0"/>
          <p:nvPr/>
        </p:nvPicPr>
        <p:blipFill>
          <a:blip r:embed="rId3">
            <a:alphaModFix/>
          </a:blip>
          <a:stretch>
            <a:fillRect/>
          </a:stretch>
        </p:blipFill>
        <p:spPr>
          <a:xfrm>
            <a:off x="185675" y="754300"/>
            <a:ext cx="5669851" cy="2811300"/>
          </a:xfrm>
          <a:prstGeom prst="rect">
            <a:avLst/>
          </a:prstGeom>
          <a:noFill/>
          <a:ln>
            <a:noFill/>
          </a:ln>
          <a:effectLst>
            <a:outerShdw blurRad="57150" rotWithShape="0" algn="bl" dir="5400000" dist="19050">
              <a:srgbClr val="000000">
                <a:alpha val="50000"/>
              </a:srgbClr>
            </a:outerShdw>
          </a:effectLst>
        </p:spPr>
      </p:pic>
      <p:graphicFrame>
        <p:nvGraphicFramePr>
          <p:cNvPr id="141" name="Google Shape;141;p21"/>
          <p:cNvGraphicFramePr/>
          <p:nvPr/>
        </p:nvGraphicFramePr>
        <p:xfrm>
          <a:off x="185675" y="3565600"/>
          <a:ext cx="3000000" cy="3000000"/>
        </p:xfrm>
        <a:graphic>
          <a:graphicData uri="http://schemas.openxmlformats.org/drawingml/2006/table">
            <a:tbl>
              <a:tblPr>
                <a:noFill/>
                <a:tableStyleId>{1A81CFD5-94A5-47AF-BD69-E530ED888AB9}</a:tableStyleId>
              </a:tblPr>
              <a:tblGrid>
                <a:gridCol w="8739300"/>
              </a:tblGrid>
              <a:tr h="1358100">
                <a:tc>
                  <a:txBody>
                    <a:bodyPr/>
                    <a:lstStyle/>
                    <a:p>
                      <a:pPr indent="0" lvl="0" marL="0" rtl="0" algn="l">
                        <a:lnSpc>
                          <a:spcPct val="115000"/>
                        </a:lnSpc>
                        <a:spcBef>
                          <a:spcPts val="1200"/>
                        </a:spcBef>
                        <a:spcAft>
                          <a:spcPts val="0"/>
                        </a:spcAft>
                        <a:buNone/>
                      </a:pPr>
                      <a:r>
                        <a:rPr i="1" lang="fr" sz="1100">
                          <a:solidFill>
                            <a:schemeClr val="dk2"/>
                          </a:solidFill>
                          <a:latin typeface="Lato"/>
                          <a:ea typeface="Lato"/>
                          <a:cs typeface="Lato"/>
                          <a:sym typeface="Lato"/>
                        </a:rPr>
                        <a:t>Validation quantitative</a:t>
                      </a:r>
                      <a:endParaRPr sz="11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Score de silhouette global de 0,152</a:t>
                      </a:r>
                      <a:endParaRPr sz="1100">
                        <a:solidFill>
                          <a:schemeClr val="dk2"/>
                        </a:solidFill>
                        <a:latin typeface="Lato Light"/>
                        <a:ea typeface="Lato Light"/>
                        <a:cs typeface="Lato Light"/>
                        <a:sym typeface="Lato Light"/>
                      </a:endParaRPr>
                    </a:p>
                    <a:p>
                      <a:pPr indent="-298450" lvl="0" marL="457200" rtl="0" algn="l">
                        <a:lnSpc>
                          <a:spcPct val="115000"/>
                        </a:lnSpc>
                        <a:spcBef>
                          <a:spcPts val="0"/>
                        </a:spcBef>
                        <a:spcAft>
                          <a:spcPts val="0"/>
                        </a:spcAft>
                        <a:buClr>
                          <a:schemeClr val="dk2"/>
                        </a:buClr>
                        <a:buSzPts val="1100"/>
                        <a:buFont typeface="Lato Light"/>
                        <a:buChar char="❏"/>
                      </a:pPr>
                      <a:r>
                        <a:rPr lang="fr" sz="1100">
                          <a:solidFill>
                            <a:schemeClr val="dk2"/>
                          </a:solidFill>
                          <a:latin typeface="Lato Light"/>
                          <a:ea typeface="Lato Light"/>
                          <a:cs typeface="Lato Light"/>
                          <a:sym typeface="Lato Light"/>
                        </a:rPr>
                        <a:t>Scores de silhouette par segment:</a:t>
                      </a:r>
                      <a:endParaRPr sz="1100">
                        <a:solidFill>
                          <a:schemeClr val="dk2"/>
                        </a:solidFill>
                        <a:latin typeface="Lato Light"/>
                        <a:ea typeface="Lato Light"/>
                        <a:cs typeface="Lato Light"/>
                        <a:sym typeface="Lato Light"/>
                      </a:endParaRPr>
                    </a:p>
                    <a:p>
                      <a:pPr indent="0" lvl="0" marL="0" rtl="0" algn="l">
                        <a:lnSpc>
                          <a:spcPct val="115000"/>
                        </a:lnSpc>
                        <a:spcBef>
                          <a:spcPts val="1200"/>
                        </a:spcBef>
                        <a:spcAft>
                          <a:spcPts val="1200"/>
                        </a:spcAft>
                        <a:buNone/>
                      </a:pPr>
                      <a:r>
                        <a:t/>
                      </a:r>
                      <a:endParaRPr sz="1100">
                        <a:solidFill>
                          <a:schemeClr val="dk2"/>
                        </a:solidFill>
                        <a:latin typeface="Lato Light"/>
                        <a:ea typeface="Lato Light"/>
                        <a:cs typeface="Lato Light"/>
                        <a:sym typeface="Lato 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142" name="Google Shape;142;p21"/>
          <p:cNvGraphicFramePr/>
          <p:nvPr/>
        </p:nvGraphicFramePr>
        <p:xfrm>
          <a:off x="185675" y="4364325"/>
          <a:ext cx="3000000" cy="3000000"/>
        </p:xfrm>
        <a:graphic>
          <a:graphicData uri="http://schemas.openxmlformats.org/drawingml/2006/table">
            <a:tbl>
              <a:tblPr>
                <a:noFill/>
                <a:tableStyleId>{1A81CFD5-94A5-47AF-BD69-E530ED888AB9}</a:tableStyleId>
              </a:tblPr>
              <a:tblGrid>
                <a:gridCol w="2913100"/>
                <a:gridCol w="2913100"/>
                <a:gridCol w="2913100"/>
              </a:tblGrid>
              <a:tr h="381000">
                <a:tc>
                  <a:txBody>
                    <a:bodyPr/>
                    <a:lstStyle/>
                    <a:p>
                      <a:pPr indent="0" lvl="0" marL="0" rtl="0" algn="l">
                        <a:lnSpc>
                          <a:spcPct val="100000"/>
                        </a:lnSpc>
                        <a:spcBef>
                          <a:spcPts val="0"/>
                        </a:spcBef>
                        <a:spcAft>
                          <a:spcPts val="0"/>
                        </a:spcAft>
                        <a:buNone/>
                      </a:pPr>
                      <a:r>
                        <a:rPr lang="fr" sz="1000">
                          <a:solidFill>
                            <a:schemeClr val="lt1"/>
                          </a:solidFill>
                          <a:highlight>
                            <a:srgbClr val="1155CC"/>
                          </a:highlight>
                          <a:latin typeface="Lato Light"/>
                          <a:ea typeface="Lato Light"/>
                          <a:cs typeface="Lato Light"/>
                          <a:sym typeface="Lato Light"/>
                        </a:rPr>
                        <a:t>Segment 0 (Patients mais critiques) : 0,14</a:t>
                      </a:r>
                      <a:endParaRPr sz="1000">
                        <a:solidFill>
                          <a:schemeClr val="lt1"/>
                        </a:solidFill>
                        <a:highlight>
                          <a:srgbClr val="1155CC"/>
                        </a:highlight>
                        <a:latin typeface="Lato Light"/>
                        <a:ea typeface="Lato Light"/>
                        <a:cs typeface="Lato Light"/>
                        <a:sym typeface="Lato Light"/>
                      </a:endParaRPr>
                    </a:p>
                    <a:p>
                      <a:pPr indent="0" lvl="0" marL="0" rtl="0" algn="l">
                        <a:lnSpc>
                          <a:spcPct val="100000"/>
                        </a:lnSpc>
                        <a:spcBef>
                          <a:spcPts val="0"/>
                        </a:spcBef>
                        <a:spcAft>
                          <a:spcPts val="0"/>
                        </a:spcAft>
                        <a:buNone/>
                      </a:pPr>
                      <a:r>
                        <a:rPr lang="fr" sz="1000">
                          <a:solidFill>
                            <a:schemeClr val="lt1"/>
                          </a:solidFill>
                          <a:highlight>
                            <a:srgbClr val="FF0000"/>
                          </a:highlight>
                          <a:latin typeface="Lato Light"/>
                          <a:ea typeface="Lato Light"/>
                          <a:cs typeface="Lato Light"/>
                          <a:sym typeface="Lato Light"/>
                        </a:rPr>
                        <a:t>Segment 1 (Clients de proximité) : 0,17   </a:t>
                      </a:r>
                      <a:endParaRPr sz="1000">
                        <a:solidFill>
                          <a:schemeClr val="lt1"/>
                        </a:solidFill>
                        <a:highlight>
                          <a:srgbClr val="FF0000"/>
                        </a:highligh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fr" sz="1000">
                          <a:solidFill>
                            <a:schemeClr val="lt1"/>
                          </a:solidFill>
                          <a:highlight>
                            <a:srgbClr val="A64D79"/>
                          </a:highlight>
                          <a:latin typeface="Lato Light"/>
                          <a:ea typeface="Lato Light"/>
                          <a:cs typeface="Lato Light"/>
                          <a:sym typeface="Lato Light"/>
                        </a:rPr>
                        <a:t>Segment 2 (Clients fidèles multi-acheteurs) : 0,31</a:t>
                      </a:r>
                      <a:endParaRPr sz="1000">
                        <a:solidFill>
                          <a:schemeClr val="lt1"/>
                        </a:solidFill>
                        <a:highlight>
                          <a:srgbClr val="A64D79"/>
                        </a:highlight>
                        <a:latin typeface="Lato Light"/>
                        <a:ea typeface="Lato Light"/>
                        <a:cs typeface="Lato Light"/>
                        <a:sym typeface="Lato Light"/>
                      </a:endParaRPr>
                    </a:p>
                    <a:p>
                      <a:pPr indent="0" lvl="0" marL="0" rtl="0" algn="l">
                        <a:lnSpc>
                          <a:spcPct val="100000"/>
                        </a:lnSpc>
                        <a:spcBef>
                          <a:spcPts val="0"/>
                        </a:spcBef>
                        <a:spcAft>
                          <a:spcPts val="0"/>
                        </a:spcAft>
                        <a:buNone/>
                      </a:pPr>
                      <a:r>
                        <a:rPr lang="fr" sz="1000">
                          <a:solidFill>
                            <a:schemeClr val="dk2"/>
                          </a:solidFill>
                          <a:highlight>
                            <a:srgbClr val="FFFF00"/>
                          </a:highlight>
                          <a:latin typeface="Lato Light"/>
                          <a:ea typeface="Lato Light"/>
                          <a:cs typeface="Lato Light"/>
                          <a:sym typeface="Lato Light"/>
                        </a:rPr>
                        <a:t>Segment 3 (Sensibles aux frais de livraison) : 0,16</a:t>
                      </a:r>
                      <a:endParaRPr sz="1000">
                        <a:solidFill>
                          <a:schemeClr val="dk2"/>
                        </a:solidFill>
                        <a:highlight>
                          <a:srgbClr val="FFFF00"/>
                        </a:highligh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fr" sz="1000">
                          <a:solidFill>
                            <a:schemeClr val="lt1"/>
                          </a:solidFill>
                          <a:highlight>
                            <a:schemeClr val="accent4"/>
                          </a:highlight>
                          <a:latin typeface="Lato Light"/>
                          <a:ea typeface="Lato Light"/>
                          <a:cs typeface="Lato Light"/>
                          <a:sym typeface="Lato Light"/>
                        </a:rPr>
                        <a:t>Segment 4 (Acheteurs premium) : 0,15</a:t>
                      </a:r>
                      <a:endParaRPr sz="1000">
                        <a:solidFill>
                          <a:schemeClr val="lt1"/>
                        </a:solidFill>
                        <a:highlight>
                          <a:schemeClr val="accent4"/>
                        </a:highlight>
                        <a:latin typeface="Lato Light"/>
                        <a:ea typeface="Lato Light"/>
                        <a:cs typeface="Lato Light"/>
                        <a:sym typeface="Lato Light"/>
                      </a:endParaRPr>
                    </a:p>
                    <a:p>
                      <a:pPr indent="0" lvl="0" marL="0" rtl="0" algn="l">
                        <a:lnSpc>
                          <a:spcPct val="100000"/>
                        </a:lnSpc>
                        <a:spcBef>
                          <a:spcPts val="0"/>
                        </a:spcBef>
                        <a:spcAft>
                          <a:spcPts val="0"/>
                        </a:spcAft>
                        <a:buNone/>
                      </a:pPr>
                      <a:r>
                        <a:rPr lang="fr" sz="1000">
                          <a:solidFill>
                            <a:schemeClr val="lt1"/>
                          </a:solidFill>
                          <a:highlight>
                            <a:schemeClr val="dk1"/>
                          </a:highlight>
                          <a:latin typeface="Lato Light"/>
                          <a:ea typeface="Lato Light"/>
                          <a:cs typeface="Lato Light"/>
                          <a:sym typeface="Lato Light"/>
                        </a:rPr>
                        <a:t>Segment 5 (Multi-produits diurnes) : 0,18</a:t>
                      </a:r>
                      <a:endParaRPr sz="1000">
                        <a:solidFill>
                          <a:schemeClr val="lt1"/>
                        </a:solidFill>
                        <a:highlight>
                          <a:schemeClr val="dk1"/>
                        </a:highligh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