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Roboto"/>
      <p:regular r:id="rId36"/>
      <p:bold r:id="rId37"/>
      <p:italic r:id="rId38"/>
      <p:boldItalic r:id="rId39"/>
    </p:embeddedFont>
    <p:embeddedFont>
      <p:font typeface="Lato"/>
      <p:regular r:id="rId40"/>
      <p:bold r:id="rId41"/>
      <p:italic r:id="rId42"/>
      <p:bold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B50728-BBE4-4A3D-9671-B866A5D04B76}">
  <a:tblStyle styleId="{C0B50728-BBE4-4A3D-9671-B866A5D04B76}"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Lato-regular.fntdata"/><Relationship Id="rId20" Type="http://schemas.openxmlformats.org/officeDocument/2006/relationships/slide" Target="slides/slide14.xml"/><Relationship Id="rId42" Type="http://schemas.openxmlformats.org/officeDocument/2006/relationships/font" Target="fonts/Lato-italic.fntdata"/><Relationship Id="rId41" Type="http://schemas.openxmlformats.org/officeDocument/2006/relationships/font" Target="fonts/Lato-bold.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Lato-bold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font" Target="fonts/Roboto-bold.fntdata"/><Relationship Id="rId14" Type="http://schemas.openxmlformats.org/officeDocument/2006/relationships/slide" Target="slides/slide8.xml"/><Relationship Id="rId36" Type="http://schemas.openxmlformats.org/officeDocument/2006/relationships/font" Target="fonts/Roboto-regular.fntdata"/><Relationship Id="rId17" Type="http://schemas.openxmlformats.org/officeDocument/2006/relationships/slide" Target="slides/slide11.xml"/><Relationship Id="rId39" Type="http://schemas.openxmlformats.org/officeDocument/2006/relationships/font" Target="fonts/Roboto-boldItalic.fntdata"/><Relationship Id="rId16" Type="http://schemas.openxmlformats.org/officeDocument/2006/relationships/slide" Target="slides/slide10.xml"/><Relationship Id="rId38" Type="http://schemas.openxmlformats.org/officeDocument/2006/relationships/font" Target="fonts/Roboto-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73f61ab8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73f61ab8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5f73f61ab8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5f73f61ab8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5f73f61ab8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35f73f61ab8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f73f61ab8_0_2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f73f61ab8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5f73f61ab8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5f73f61ab8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400"/>
              </a:spcAft>
              <a:buClr>
                <a:schemeClr val="dk1"/>
              </a:buClr>
              <a:buSzPts val="1100"/>
              <a:buFont typeface="Arial"/>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5f73f61ab8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5f73f61ab8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5f73f61ab8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5f73f61ab8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5f73f61ab8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5f73f61ab8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5f73f61ab8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35f73f61ab8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79472691c_0_1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679472691c_0_1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5f2e7391b7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5f2e7391b7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1aac23c97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61aac23c97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61aac23c9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61aac23c9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5f73f61ab8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5f73f61ab8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679472691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679472691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6df9888bb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66df9888bb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66df9888b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66df9888b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361aac23c97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361aac23c97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679472691c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679472691c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679472691c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679472691c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5f73f61ab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5f73f61ab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5f73f61ab8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5f73f61ab8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679472691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679472691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5f73f61ab8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5f73f61ab8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3679472691c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3679472691c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679472691c_0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679472691c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679472691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679472691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5f73f61ab8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35f73f61ab8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flipH="1">
            <a:off x="8246400" y="4245925"/>
            <a:ext cx="897600" cy="8976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8246400" y="4245875"/>
            <a:ext cx="897600" cy="897600"/>
          </a:xfrm>
          <a:prstGeom prst="round1Rect">
            <a:avLst>
              <a:gd fmla="val 16667" name="adj"/>
            </a:avLst>
          </a:prstGeom>
          <a:solidFill>
            <a:schemeClr val="lt1">
              <a:alpha val="6808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390525" y="1819275"/>
            <a:ext cx="8222100" cy="933600"/>
          </a:xfrm>
          <a:prstGeom prst="rect">
            <a:avLst/>
          </a:prstGeom>
        </p:spPr>
        <p:txBody>
          <a:bodyPr anchorCtr="0" anchor="b"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3" name="Google Shape;13;p2"/>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14" name="Google Shape;14;p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4"/>
        </a:solidFill>
      </p:bgPr>
    </p:bg>
    <p:spTree>
      <p:nvGrpSpPr>
        <p:cNvPr id="57" name="Shape 57"/>
        <p:cNvGrpSpPr/>
        <p:nvPr/>
      </p:nvGrpSpPr>
      <p:grpSpPr>
        <a:xfrm>
          <a:off x="0" y="0"/>
          <a:ext cx="0" cy="0"/>
          <a:chOff x="0" y="0"/>
          <a:chExt cx="0" cy="0"/>
        </a:xfrm>
      </p:grpSpPr>
      <p:sp>
        <p:nvSpPr>
          <p:cNvPr id="58" name="Google Shape;58;p11"/>
          <p:cNvSpPr txBox="1"/>
          <p:nvPr>
            <p:ph hasCustomPrompt="1" type="title"/>
          </p:nvPr>
        </p:nvSpPr>
        <p:spPr>
          <a:xfrm>
            <a:off x="475500" y="1258525"/>
            <a:ext cx="8222100" cy="19635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12000"/>
              <a:buNone/>
              <a:defRPr sz="12000">
                <a:solidFill>
                  <a:schemeClr val="dk2"/>
                </a:solidFill>
              </a:defRPr>
            </a:lvl1pPr>
            <a:lvl2pPr lvl="1" algn="ctr">
              <a:spcBef>
                <a:spcPts val="0"/>
              </a:spcBef>
              <a:spcAft>
                <a:spcPts val="0"/>
              </a:spcAft>
              <a:buClr>
                <a:schemeClr val="dk2"/>
              </a:buClr>
              <a:buSzPts val="12000"/>
              <a:buNone/>
              <a:defRPr sz="12000">
                <a:solidFill>
                  <a:schemeClr val="dk2"/>
                </a:solidFill>
              </a:defRPr>
            </a:lvl2pPr>
            <a:lvl3pPr lvl="2" algn="ctr">
              <a:spcBef>
                <a:spcPts val="0"/>
              </a:spcBef>
              <a:spcAft>
                <a:spcPts val="0"/>
              </a:spcAft>
              <a:buClr>
                <a:schemeClr val="dk2"/>
              </a:buClr>
              <a:buSzPts val="12000"/>
              <a:buNone/>
              <a:defRPr sz="12000">
                <a:solidFill>
                  <a:schemeClr val="dk2"/>
                </a:solidFill>
              </a:defRPr>
            </a:lvl3pPr>
            <a:lvl4pPr lvl="3" algn="ctr">
              <a:spcBef>
                <a:spcPts val="0"/>
              </a:spcBef>
              <a:spcAft>
                <a:spcPts val="0"/>
              </a:spcAft>
              <a:buClr>
                <a:schemeClr val="dk2"/>
              </a:buClr>
              <a:buSzPts val="12000"/>
              <a:buNone/>
              <a:defRPr sz="12000">
                <a:solidFill>
                  <a:schemeClr val="dk2"/>
                </a:solidFill>
              </a:defRPr>
            </a:lvl4pPr>
            <a:lvl5pPr lvl="4" algn="ctr">
              <a:spcBef>
                <a:spcPts val="0"/>
              </a:spcBef>
              <a:spcAft>
                <a:spcPts val="0"/>
              </a:spcAft>
              <a:buClr>
                <a:schemeClr val="dk2"/>
              </a:buClr>
              <a:buSzPts val="12000"/>
              <a:buNone/>
              <a:defRPr sz="12000">
                <a:solidFill>
                  <a:schemeClr val="dk2"/>
                </a:solidFill>
              </a:defRPr>
            </a:lvl5pPr>
            <a:lvl6pPr lvl="5" algn="ctr">
              <a:spcBef>
                <a:spcPts val="0"/>
              </a:spcBef>
              <a:spcAft>
                <a:spcPts val="0"/>
              </a:spcAft>
              <a:buClr>
                <a:schemeClr val="dk2"/>
              </a:buClr>
              <a:buSzPts val="12000"/>
              <a:buNone/>
              <a:defRPr sz="12000">
                <a:solidFill>
                  <a:schemeClr val="dk2"/>
                </a:solidFill>
              </a:defRPr>
            </a:lvl6pPr>
            <a:lvl7pPr lvl="6" algn="ctr">
              <a:spcBef>
                <a:spcPts val="0"/>
              </a:spcBef>
              <a:spcAft>
                <a:spcPts val="0"/>
              </a:spcAft>
              <a:buClr>
                <a:schemeClr val="dk2"/>
              </a:buClr>
              <a:buSzPts val="12000"/>
              <a:buNone/>
              <a:defRPr sz="12000">
                <a:solidFill>
                  <a:schemeClr val="dk2"/>
                </a:solidFill>
              </a:defRPr>
            </a:lvl7pPr>
            <a:lvl8pPr lvl="7" algn="ctr">
              <a:spcBef>
                <a:spcPts val="0"/>
              </a:spcBef>
              <a:spcAft>
                <a:spcPts val="0"/>
              </a:spcAft>
              <a:buClr>
                <a:schemeClr val="dk2"/>
              </a:buClr>
              <a:buSzPts val="12000"/>
              <a:buNone/>
              <a:defRPr sz="12000">
                <a:solidFill>
                  <a:schemeClr val="dk2"/>
                </a:solidFill>
              </a:defRPr>
            </a:lvl8pPr>
            <a:lvl9pPr lvl="8" algn="ctr">
              <a:spcBef>
                <a:spcPts val="0"/>
              </a:spcBef>
              <a:spcAft>
                <a:spcPts val="0"/>
              </a:spcAft>
              <a:buClr>
                <a:schemeClr val="dk2"/>
              </a:buClr>
              <a:buSzPts val="12000"/>
              <a:buNone/>
              <a:defRPr sz="12000">
                <a:solidFill>
                  <a:schemeClr val="dk2"/>
                </a:solidFill>
              </a:defRPr>
            </a:lvl9pPr>
          </a:lstStyle>
          <a:p>
            <a:r>
              <a:t>xx%</a:t>
            </a:r>
          </a:p>
        </p:txBody>
      </p:sp>
      <p:sp>
        <p:nvSpPr>
          <p:cNvPr id="59" name="Google Shape;59;p11"/>
          <p:cNvSpPr txBox="1"/>
          <p:nvPr>
            <p:ph idx="1" type="body"/>
          </p:nvPr>
        </p:nvSpPr>
        <p:spPr>
          <a:xfrm>
            <a:off x="475500" y="3304625"/>
            <a:ext cx="82221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60" name="Google Shape;60;p11"/>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4"/>
        </a:solidFill>
      </p:bgPr>
    </p:bg>
    <p:spTree>
      <p:nvGrpSpPr>
        <p:cNvPr id="61" name="Shape 61"/>
        <p:cNvGrpSpPr/>
        <p:nvPr/>
      </p:nvGrpSpPr>
      <p:grpSpPr>
        <a:xfrm>
          <a:off x="0" y="0"/>
          <a:ext cx="0" cy="0"/>
          <a:chOff x="0" y="0"/>
          <a:chExt cx="0" cy="0"/>
        </a:xfrm>
      </p:grpSpPr>
      <p:sp>
        <p:nvSpPr>
          <p:cNvPr id="62" name="Google Shape;62;p12"/>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460950" y="2065350"/>
            <a:ext cx="8222100" cy="10128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7" name="Google Shape;17;p3"/>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2" name="Google Shape;22;p4"/>
          <p:cNvSpPr txBox="1"/>
          <p:nvPr>
            <p:ph idx="1" type="body"/>
          </p:nvPr>
        </p:nvSpPr>
        <p:spPr>
          <a:xfrm>
            <a:off x="471900" y="1919075"/>
            <a:ext cx="8222100" cy="271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p:nvPr/>
        </p:nvSpPr>
        <p:spPr>
          <a:xfrm flipH="1" rot="10800000">
            <a:off x="0" y="1686000"/>
            <a:ext cx="9144000" cy="3457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5"/>
          <p:cNvSpPr/>
          <p:nvPr/>
        </p:nvSpPr>
        <p:spPr>
          <a:xfrm>
            <a:off x="0" y="168600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txBox="1"/>
          <p:nvPr>
            <p:ph type="title"/>
          </p:nvPr>
        </p:nvSpPr>
        <p:spPr>
          <a:xfrm>
            <a:off x="471900" y="738725"/>
            <a:ext cx="8222100" cy="767700"/>
          </a:xfrm>
          <a:prstGeom prst="rect">
            <a:avLst/>
          </a:prstGeom>
        </p:spPr>
        <p:txBody>
          <a:bodyPr anchorCtr="0" anchor="b" bIns="91425" lIns="91425" spcFirstLastPara="1" rIns="91425" wrap="square" tIns="91425">
            <a:normAutofit/>
          </a:bodyPr>
          <a:lstStyle>
            <a:lvl1pPr lvl="0">
              <a:spcBef>
                <a:spcPts val="0"/>
              </a:spcBef>
              <a:spcAft>
                <a:spcPts val="0"/>
              </a:spcAft>
              <a:buSzPts val="3200"/>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p:txBody>
      </p:sp>
      <p:sp>
        <p:nvSpPr>
          <p:cNvPr id="28" name="Google Shape;28;p5"/>
          <p:cNvSpPr txBox="1"/>
          <p:nvPr>
            <p:ph idx="1" type="body"/>
          </p:nvPr>
        </p:nvSpPr>
        <p:spPr>
          <a:xfrm>
            <a:off x="47190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694250" y="1919075"/>
            <a:ext cx="3999900" cy="271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p:nvPr/>
        </p:nvSpPr>
        <p:spPr>
          <a:xfrm flipH="1" rot="10800000">
            <a:off x="0" y="656400"/>
            <a:ext cx="9144000" cy="4487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p:nvPr/>
        </p:nvSpPr>
        <p:spPr>
          <a:xfrm>
            <a:off x="0" y="656350"/>
            <a:ext cx="91440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lvl1pPr lvl="0">
              <a:spcBef>
                <a:spcPts val="0"/>
              </a:spcBef>
              <a:spcAft>
                <a:spcPts val="0"/>
              </a:spcAft>
              <a:buSzPts val="1800"/>
              <a:buNone/>
              <a:defRPr sz="1800"/>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35" name="Google Shape;35;p6"/>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txBox="1"/>
          <p:nvPr/>
        </p:nvSpPr>
        <p:spPr>
          <a:xfrm flipH="1" rot="10800000">
            <a:off x="3276600" y="25"/>
            <a:ext cx="58674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7"/>
          <p:cNvSpPr txBox="1"/>
          <p:nvPr>
            <p:ph type="title"/>
          </p:nvPr>
        </p:nvSpPr>
        <p:spPr>
          <a:xfrm>
            <a:off x="226078" y="357800"/>
            <a:ext cx="2808000" cy="9534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0" name="Google Shape;40;p7"/>
          <p:cNvSpPr txBox="1"/>
          <p:nvPr>
            <p:ph idx="1" type="body"/>
          </p:nvPr>
        </p:nvSpPr>
        <p:spPr>
          <a:xfrm>
            <a:off x="226075" y="1465800"/>
            <a:ext cx="2808000" cy="3163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Clr>
                <a:schemeClr val="lt1"/>
              </a:buClr>
              <a:buSzPts val="1200"/>
              <a:buChar char="●"/>
              <a:defRPr sz="1200">
                <a:solidFill>
                  <a:schemeClr val="lt1"/>
                </a:solidFill>
              </a:defRPr>
            </a:lvl1pPr>
            <a:lvl2pPr indent="-304800" lvl="1" marL="914400">
              <a:spcBef>
                <a:spcPts val="0"/>
              </a:spcBef>
              <a:spcAft>
                <a:spcPts val="0"/>
              </a:spcAft>
              <a:buClr>
                <a:schemeClr val="lt1"/>
              </a:buClr>
              <a:buSzPts val="1200"/>
              <a:buChar char="○"/>
              <a:defRPr sz="1200">
                <a:solidFill>
                  <a:schemeClr val="lt1"/>
                </a:solidFill>
              </a:defRPr>
            </a:lvl2pPr>
            <a:lvl3pPr indent="-304800" lvl="2" marL="1371600">
              <a:spcBef>
                <a:spcPts val="0"/>
              </a:spcBef>
              <a:spcAft>
                <a:spcPts val="0"/>
              </a:spcAft>
              <a:buClr>
                <a:schemeClr val="lt1"/>
              </a:buClr>
              <a:buSzPts val="1200"/>
              <a:buChar char="■"/>
              <a:defRPr sz="1200">
                <a:solidFill>
                  <a:schemeClr val="lt1"/>
                </a:solidFill>
              </a:defRPr>
            </a:lvl3pPr>
            <a:lvl4pPr indent="-304800" lvl="3" marL="1828800">
              <a:spcBef>
                <a:spcPts val="0"/>
              </a:spcBef>
              <a:spcAft>
                <a:spcPts val="0"/>
              </a:spcAft>
              <a:buClr>
                <a:schemeClr val="lt1"/>
              </a:buClr>
              <a:buSzPts val="1200"/>
              <a:buChar char="●"/>
              <a:defRPr sz="1200">
                <a:solidFill>
                  <a:schemeClr val="lt1"/>
                </a:solidFill>
              </a:defRPr>
            </a:lvl4pPr>
            <a:lvl5pPr indent="-304800" lvl="4" marL="2286000">
              <a:spcBef>
                <a:spcPts val="0"/>
              </a:spcBef>
              <a:spcAft>
                <a:spcPts val="0"/>
              </a:spcAft>
              <a:buClr>
                <a:schemeClr val="lt1"/>
              </a:buClr>
              <a:buSzPts val="1200"/>
              <a:buChar char="○"/>
              <a:defRPr sz="1200">
                <a:solidFill>
                  <a:schemeClr val="lt1"/>
                </a:solidFill>
              </a:defRPr>
            </a:lvl5pPr>
            <a:lvl6pPr indent="-304800" lvl="5" marL="2743200">
              <a:spcBef>
                <a:spcPts val="0"/>
              </a:spcBef>
              <a:spcAft>
                <a:spcPts val="0"/>
              </a:spcAft>
              <a:buClr>
                <a:schemeClr val="lt1"/>
              </a:buClr>
              <a:buSzPts val="1200"/>
              <a:buChar char="■"/>
              <a:defRPr sz="1200">
                <a:solidFill>
                  <a:schemeClr val="lt1"/>
                </a:solidFill>
              </a:defRPr>
            </a:lvl6pPr>
            <a:lvl7pPr indent="-304800" lvl="6" marL="3200400">
              <a:spcBef>
                <a:spcPts val="0"/>
              </a:spcBef>
              <a:spcAft>
                <a:spcPts val="0"/>
              </a:spcAft>
              <a:buClr>
                <a:schemeClr val="lt1"/>
              </a:buClr>
              <a:buSzPts val="1200"/>
              <a:buChar char="●"/>
              <a:defRPr sz="1200">
                <a:solidFill>
                  <a:schemeClr val="lt1"/>
                </a:solidFill>
              </a:defRPr>
            </a:lvl7pPr>
            <a:lvl8pPr indent="-304800" lvl="7" marL="3657600">
              <a:spcBef>
                <a:spcPts val="0"/>
              </a:spcBef>
              <a:spcAft>
                <a:spcPts val="0"/>
              </a:spcAft>
              <a:buClr>
                <a:schemeClr val="lt1"/>
              </a:buClr>
              <a:buSzPts val="1200"/>
              <a:buChar char="○"/>
              <a:defRPr sz="1200">
                <a:solidFill>
                  <a:schemeClr val="lt1"/>
                </a:solidFill>
              </a:defRPr>
            </a:lvl8pPr>
            <a:lvl9pPr indent="-304800" lvl="8" marL="4114800">
              <a:spcBef>
                <a:spcPts val="0"/>
              </a:spcBef>
              <a:spcAft>
                <a:spcPts val="0"/>
              </a:spcAft>
              <a:buClr>
                <a:schemeClr val="lt1"/>
              </a:buClr>
              <a:buSzPts val="1200"/>
              <a:buChar char="■"/>
              <a:defRPr sz="1200">
                <a:solidFill>
                  <a:schemeClr val="lt1"/>
                </a:solidFill>
              </a:defRPr>
            </a:lvl9pPr>
          </a:lstStyle>
          <a:p/>
        </p:txBody>
      </p:sp>
      <p:sp>
        <p:nvSpPr>
          <p:cNvPr id="41" name="Google Shape;41;p7"/>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2" name="Shape 42"/>
        <p:cNvGrpSpPr/>
        <p:nvPr/>
      </p:nvGrpSpPr>
      <p:grpSpPr>
        <a:xfrm>
          <a:off x="0" y="0"/>
          <a:ext cx="0" cy="0"/>
          <a:chOff x="0" y="0"/>
          <a:chExt cx="0" cy="0"/>
        </a:xfrm>
      </p:grpSpPr>
      <p:sp>
        <p:nvSpPr>
          <p:cNvPr id="43" name="Google Shape;43;p8"/>
          <p:cNvSpPr txBox="1"/>
          <p:nvPr>
            <p:ph type="title"/>
          </p:nvPr>
        </p:nvSpPr>
        <p:spPr>
          <a:xfrm>
            <a:off x="490250" y="4882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4" name="Google Shape;44;p8"/>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9"/>
          <p:cNvSpPr/>
          <p:nvPr/>
        </p:nvSpPr>
        <p:spPr>
          <a:xfrm flipH="1">
            <a:off x="0" y="0"/>
            <a:ext cx="4572000" cy="5143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9"/>
          <p:cNvSpPr/>
          <p:nvPr/>
        </p:nvSpPr>
        <p:spPr>
          <a:xfrm rot="5400000">
            <a:off x="1946425" y="2517750"/>
            <a:ext cx="51429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dk2"/>
              </a:buClr>
              <a:buSzPts val="4200"/>
              <a:buNone/>
              <a:defRPr sz="4200">
                <a:solidFill>
                  <a:schemeClr val="dk2"/>
                </a:solidFill>
              </a:defRPr>
            </a:lvl1pPr>
            <a:lvl2pPr lvl="1" algn="ctr">
              <a:spcBef>
                <a:spcPts val="0"/>
              </a:spcBef>
              <a:spcAft>
                <a:spcPts val="0"/>
              </a:spcAft>
              <a:buClr>
                <a:schemeClr val="dk2"/>
              </a:buClr>
              <a:buSzPts val="4200"/>
              <a:buNone/>
              <a:defRPr sz="4200">
                <a:solidFill>
                  <a:schemeClr val="dk2"/>
                </a:solidFill>
              </a:defRPr>
            </a:lvl2pPr>
            <a:lvl3pPr lvl="2" algn="ctr">
              <a:spcBef>
                <a:spcPts val="0"/>
              </a:spcBef>
              <a:spcAft>
                <a:spcPts val="0"/>
              </a:spcAft>
              <a:buClr>
                <a:schemeClr val="dk2"/>
              </a:buClr>
              <a:buSzPts val="4200"/>
              <a:buNone/>
              <a:defRPr sz="4200">
                <a:solidFill>
                  <a:schemeClr val="dk2"/>
                </a:solidFill>
              </a:defRPr>
            </a:lvl3pPr>
            <a:lvl4pPr lvl="3" algn="ctr">
              <a:spcBef>
                <a:spcPts val="0"/>
              </a:spcBef>
              <a:spcAft>
                <a:spcPts val="0"/>
              </a:spcAft>
              <a:buClr>
                <a:schemeClr val="dk2"/>
              </a:buClr>
              <a:buSzPts val="4200"/>
              <a:buNone/>
              <a:defRPr sz="4200">
                <a:solidFill>
                  <a:schemeClr val="dk2"/>
                </a:solidFill>
              </a:defRPr>
            </a:lvl4pPr>
            <a:lvl5pPr lvl="4" algn="ctr">
              <a:spcBef>
                <a:spcPts val="0"/>
              </a:spcBef>
              <a:spcAft>
                <a:spcPts val="0"/>
              </a:spcAft>
              <a:buClr>
                <a:schemeClr val="dk2"/>
              </a:buClr>
              <a:buSzPts val="4200"/>
              <a:buNone/>
              <a:defRPr sz="4200">
                <a:solidFill>
                  <a:schemeClr val="dk2"/>
                </a:solidFill>
              </a:defRPr>
            </a:lvl5pPr>
            <a:lvl6pPr lvl="5" algn="ctr">
              <a:spcBef>
                <a:spcPts val="0"/>
              </a:spcBef>
              <a:spcAft>
                <a:spcPts val="0"/>
              </a:spcAft>
              <a:buClr>
                <a:schemeClr val="dk2"/>
              </a:buClr>
              <a:buSzPts val="4200"/>
              <a:buNone/>
              <a:defRPr sz="4200">
                <a:solidFill>
                  <a:schemeClr val="dk2"/>
                </a:solidFill>
              </a:defRPr>
            </a:lvl6pPr>
            <a:lvl7pPr lvl="6" algn="ctr">
              <a:spcBef>
                <a:spcPts val="0"/>
              </a:spcBef>
              <a:spcAft>
                <a:spcPts val="0"/>
              </a:spcAft>
              <a:buClr>
                <a:schemeClr val="dk2"/>
              </a:buClr>
              <a:buSzPts val="4200"/>
              <a:buNone/>
              <a:defRPr sz="4200">
                <a:solidFill>
                  <a:schemeClr val="dk2"/>
                </a:solidFill>
              </a:defRPr>
            </a:lvl7pPr>
            <a:lvl8pPr lvl="7" algn="ctr">
              <a:spcBef>
                <a:spcPts val="0"/>
              </a:spcBef>
              <a:spcAft>
                <a:spcPts val="0"/>
              </a:spcAft>
              <a:buClr>
                <a:schemeClr val="dk2"/>
              </a:buClr>
              <a:buSzPts val="4200"/>
              <a:buNone/>
              <a:defRPr sz="4200">
                <a:solidFill>
                  <a:schemeClr val="dk2"/>
                </a:solidFill>
              </a:defRPr>
            </a:lvl8pPr>
            <a:lvl9pPr lvl="8" algn="ctr">
              <a:spcBef>
                <a:spcPts val="0"/>
              </a:spcBef>
              <a:spcAft>
                <a:spcPts val="0"/>
              </a:spcAft>
              <a:buClr>
                <a:schemeClr val="dk2"/>
              </a:buClr>
              <a:buSzPts val="4200"/>
              <a:buNone/>
              <a:defRPr sz="4200">
                <a:solidFill>
                  <a:schemeClr val="dk2"/>
                </a:solidFill>
              </a:defRPr>
            </a:lvl9pPr>
          </a:lstStyle>
          <a:p/>
        </p:txBody>
      </p:sp>
      <p:sp>
        <p:nvSpPr>
          <p:cNvPr id="49" name="Google Shape;49;p9"/>
          <p:cNvSpPr txBox="1"/>
          <p:nvPr>
            <p:ph idx="1" type="subTitle"/>
          </p:nvPr>
        </p:nvSpPr>
        <p:spPr>
          <a:xfrm>
            <a:off x="265500" y="2779467"/>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51" name="Google Shape;51;p9"/>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0"/>
          <p:cNvSpPr txBox="1"/>
          <p:nvPr/>
        </p:nvSpPr>
        <p:spPr>
          <a:xfrm flipH="1" rot="10800000">
            <a:off x="0" y="0"/>
            <a:ext cx="9144000" cy="4695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0"/>
          <p:cNvSpPr/>
          <p:nvPr/>
        </p:nvSpPr>
        <p:spPr>
          <a:xfrm flipH="1" rot="10800000">
            <a:off x="0" y="4622725"/>
            <a:ext cx="9144000" cy="741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0"/>
          <p:cNvSpPr txBox="1"/>
          <p:nvPr>
            <p:ph idx="1" type="body"/>
          </p:nvPr>
        </p:nvSpPr>
        <p:spPr>
          <a:xfrm>
            <a:off x="57150" y="4696825"/>
            <a:ext cx="8382000" cy="44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200"/>
              <a:buNone/>
              <a:defRPr sz="1200">
                <a:solidFill>
                  <a:schemeClr val="lt1"/>
                </a:solidFill>
              </a:defRPr>
            </a:lvl1pPr>
          </a:lstStyle>
          <a:p/>
        </p:txBody>
      </p:sp>
      <p:sp>
        <p:nvSpPr>
          <p:cNvPr id="56" name="Google Shape;56;p10"/>
          <p:cNvSpPr txBox="1"/>
          <p:nvPr>
            <p:ph idx="12" type="sldNum"/>
          </p:nvPr>
        </p:nvSpPr>
        <p:spPr>
          <a:xfrm>
            <a:off x="8523541" y="4695623"/>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terial">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71900" y="738725"/>
            <a:ext cx="8222100" cy="7677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1pPr>
            <a:lvl2pPr lvl="1">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2pPr>
            <a:lvl3pPr lvl="2">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3pPr>
            <a:lvl4pPr lvl="3">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4pPr>
            <a:lvl5pPr lvl="4">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5pPr>
            <a:lvl6pPr lvl="5">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6pPr>
            <a:lvl7pPr lvl="6">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7pPr>
            <a:lvl8pPr lvl="7">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8pPr>
            <a:lvl9pPr lvl="8">
              <a:spcBef>
                <a:spcPts val="0"/>
              </a:spcBef>
              <a:spcAft>
                <a:spcPts val="0"/>
              </a:spcAft>
              <a:buClr>
                <a:schemeClr val="lt1"/>
              </a:buClr>
              <a:buSzPts val="3200"/>
              <a:buFont typeface="Roboto"/>
              <a:buNone/>
              <a:defRPr sz="3200">
                <a:solidFill>
                  <a:schemeClr val="lt1"/>
                </a:solidFill>
                <a:latin typeface="Roboto"/>
                <a:ea typeface="Roboto"/>
                <a:cs typeface="Roboto"/>
                <a:sym typeface="Roboto"/>
              </a:defRPr>
            </a:lvl9pPr>
          </a:lstStyle>
          <a:p/>
        </p:txBody>
      </p:sp>
      <p:sp>
        <p:nvSpPr>
          <p:cNvPr id="7" name="Google Shape;7;p1"/>
          <p:cNvSpPr txBox="1"/>
          <p:nvPr>
            <p:ph idx="1" type="body"/>
          </p:nvPr>
        </p:nvSpPr>
        <p:spPr>
          <a:xfrm>
            <a:off x="471900" y="1919075"/>
            <a:ext cx="8222100" cy="271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Roboto"/>
              <a:buChar char="●"/>
              <a:defRPr sz="1800">
                <a:solidFill>
                  <a:schemeClr val="lt2"/>
                </a:solidFill>
                <a:latin typeface="Roboto"/>
                <a:ea typeface="Roboto"/>
                <a:cs typeface="Roboto"/>
                <a:sym typeface="Roboto"/>
              </a:defRPr>
            </a:lvl1pPr>
            <a:lvl2pPr indent="-317500" lvl="1" marL="914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2pPr>
            <a:lvl3pPr indent="-317500" lvl="2" marL="1371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3pPr>
            <a:lvl4pPr indent="-317500" lvl="3" marL="1828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4pPr>
            <a:lvl5pPr indent="-317500" lvl="4" marL="22860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5pPr>
            <a:lvl6pPr indent="-317500" lvl="5" marL="27432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6pPr>
            <a:lvl7pPr indent="-317500" lvl="6" marL="32004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7pPr>
            <a:lvl8pPr indent="-317500" lvl="7" marL="36576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8pPr>
            <a:lvl9pPr indent="-317500" lvl="8" marL="4114800">
              <a:lnSpc>
                <a:spcPct val="115000"/>
              </a:lnSpc>
              <a:spcBef>
                <a:spcPts val="0"/>
              </a:spcBef>
              <a:spcAft>
                <a:spcPts val="0"/>
              </a:spcAft>
              <a:buClr>
                <a:schemeClr val="lt2"/>
              </a:buClr>
              <a:buSzPts val="1400"/>
              <a:buFont typeface="Roboto"/>
              <a:buChar char="■"/>
              <a:defRPr>
                <a:solidFill>
                  <a:schemeClr val="lt2"/>
                </a:solidFill>
                <a:latin typeface="Roboto"/>
                <a:ea typeface="Roboto"/>
                <a:cs typeface="Roboto"/>
                <a:sym typeface="Roboto"/>
              </a:defRPr>
            </a:lvl9pPr>
          </a:lstStyle>
          <a:p/>
        </p:txBody>
      </p:sp>
      <p:sp>
        <p:nvSpPr>
          <p:cNvPr id="8" name="Google Shape;8;p1"/>
          <p:cNvSpPr txBox="1"/>
          <p:nvPr>
            <p:ph idx="12" type="sldNum"/>
          </p:nvPr>
        </p:nvSpPr>
        <p:spPr>
          <a:xfrm>
            <a:off x="8523541" y="4695623"/>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Roboto"/>
                <a:ea typeface="Roboto"/>
                <a:cs typeface="Roboto"/>
                <a:sym typeface="Roboto"/>
              </a:defRPr>
            </a:lvl1pPr>
            <a:lvl2pPr lvl="1" algn="r">
              <a:buNone/>
              <a:defRPr sz="1000">
                <a:solidFill>
                  <a:schemeClr val="lt2"/>
                </a:solidFill>
                <a:latin typeface="Roboto"/>
                <a:ea typeface="Roboto"/>
                <a:cs typeface="Roboto"/>
                <a:sym typeface="Roboto"/>
              </a:defRPr>
            </a:lvl2pPr>
            <a:lvl3pPr lvl="2" algn="r">
              <a:buNone/>
              <a:defRPr sz="1000">
                <a:solidFill>
                  <a:schemeClr val="lt2"/>
                </a:solidFill>
                <a:latin typeface="Roboto"/>
                <a:ea typeface="Roboto"/>
                <a:cs typeface="Roboto"/>
                <a:sym typeface="Roboto"/>
              </a:defRPr>
            </a:lvl3pPr>
            <a:lvl4pPr lvl="3" algn="r">
              <a:buNone/>
              <a:defRPr sz="1000">
                <a:solidFill>
                  <a:schemeClr val="lt2"/>
                </a:solidFill>
                <a:latin typeface="Roboto"/>
                <a:ea typeface="Roboto"/>
                <a:cs typeface="Roboto"/>
                <a:sym typeface="Roboto"/>
              </a:defRPr>
            </a:lvl4pPr>
            <a:lvl5pPr lvl="4" algn="r">
              <a:buNone/>
              <a:defRPr sz="1000">
                <a:solidFill>
                  <a:schemeClr val="lt2"/>
                </a:solidFill>
                <a:latin typeface="Roboto"/>
                <a:ea typeface="Roboto"/>
                <a:cs typeface="Roboto"/>
                <a:sym typeface="Roboto"/>
              </a:defRPr>
            </a:lvl5pPr>
            <a:lvl6pPr lvl="5" algn="r">
              <a:buNone/>
              <a:defRPr sz="1000">
                <a:solidFill>
                  <a:schemeClr val="lt2"/>
                </a:solidFill>
                <a:latin typeface="Roboto"/>
                <a:ea typeface="Roboto"/>
                <a:cs typeface="Roboto"/>
                <a:sym typeface="Roboto"/>
              </a:defRPr>
            </a:lvl6pPr>
            <a:lvl7pPr lvl="6" algn="r">
              <a:buNone/>
              <a:defRPr sz="1000">
                <a:solidFill>
                  <a:schemeClr val="lt2"/>
                </a:solidFill>
                <a:latin typeface="Roboto"/>
                <a:ea typeface="Roboto"/>
                <a:cs typeface="Roboto"/>
                <a:sym typeface="Roboto"/>
              </a:defRPr>
            </a:lvl7pPr>
            <a:lvl8pPr lvl="7" algn="r">
              <a:buNone/>
              <a:defRPr sz="1000">
                <a:solidFill>
                  <a:schemeClr val="lt2"/>
                </a:solidFill>
                <a:latin typeface="Roboto"/>
                <a:ea typeface="Roboto"/>
                <a:cs typeface="Roboto"/>
                <a:sym typeface="Roboto"/>
              </a:defRPr>
            </a:lvl8pPr>
            <a:lvl9pPr lvl="8" algn="r">
              <a:buNone/>
              <a:defRPr sz="1000">
                <a:solidFill>
                  <a:schemeClr val="lt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f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github.com/bechetbrice/API-Credit-Scoring/blob/main/models/lightgbm_final_model_optimized.pkl" TargetMode="External"/><Relationship Id="rId4" Type="http://schemas.openxmlformats.org/officeDocument/2006/relationships/hyperlink" Target="https://github.com/bechetbrice/API-Credit-Scoring/blob/main/models/optimal_threshold_optimized.pkl" TargetMode="External"/><Relationship Id="rId5" Type="http://schemas.openxmlformats.org/officeDocument/2006/relationships/hyperlink" Target="https://github.com/bechetbrice/API-Credit-Scoring/blob/main/models/optimized_hyperparameters.json"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image" Target="../media/image3.png"/><Relationship Id="rId6" Type="http://schemas.openxmlformats.org/officeDocument/2006/relationships/image" Target="../media/image13.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3"/>
          <p:cNvSpPr txBox="1"/>
          <p:nvPr>
            <p:ph type="ctrTitle"/>
          </p:nvPr>
        </p:nvSpPr>
        <p:spPr>
          <a:xfrm>
            <a:off x="390525" y="1819275"/>
            <a:ext cx="8222100" cy="933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SzPts val="990"/>
              <a:buNone/>
            </a:pPr>
            <a:r>
              <a:rPr lang="fr" sz="4020"/>
              <a:t>Implémenter un modèle de scoring</a:t>
            </a:r>
            <a:endParaRPr sz="4020"/>
          </a:p>
        </p:txBody>
      </p:sp>
      <p:sp>
        <p:nvSpPr>
          <p:cNvPr id="68" name="Google Shape;68;p13"/>
          <p:cNvSpPr txBox="1"/>
          <p:nvPr>
            <p:ph idx="1" type="subTitle"/>
          </p:nvPr>
        </p:nvSpPr>
        <p:spPr>
          <a:xfrm>
            <a:off x="390525" y="2789130"/>
            <a:ext cx="8222100" cy="432900"/>
          </a:xfrm>
          <a:prstGeom prst="rect">
            <a:avLst/>
          </a:prstGeom>
        </p:spPr>
        <p:txBody>
          <a:bodyPr anchorCtr="0" anchor="t" bIns="91425" lIns="91425" spcFirstLastPara="1" rIns="91425" wrap="square" tIns="91425">
            <a:normAutofit fontScale="55000"/>
          </a:bodyPr>
          <a:lstStyle/>
          <a:p>
            <a:pPr indent="0" lvl="0" marL="0" rtl="0" algn="l">
              <a:spcBef>
                <a:spcPts val="0"/>
              </a:spcBef>
              <a:spcAft>
                <a:spcPts val="0"/>
              </a:spcAft>
              <a:buNone/>
            </a:pPr>
            <a:r>
              <a:rPr lang="fr"/>
              <a:t>Développer un algorithme de classification s'appuyant sur des sources de données variées pour automatiser la décision de crédit</a:t>
            </a:r>
            <a:endParaRPr/>
          </a:p>
        </p:txBody>
      </p:sp>
      <p:sp>
        <p:nvSpPr>
          <p:cNvPr id="69" name="Google Shape;69;p13"/>
          <p:cNvSpPr txBox="1"/>
          <p:nvPr/>
        </p:nvSpPr>
        <p:spPr>
          <a:xfrm>
            <a:off x="4034400" y="4774200"/>
            <a:ext cx="5109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fr" sz="1200">
                <a:solidFill>
                  <a:schemeClr val="lt1"/>
                </a:solidFill>
                <a:latin typeface="Lato"/>
                <a:ea typeface="Lato"/>
                <a:cs typeface="Lato"/>
                <a:sym typeface="Lato"/>
              </a:rPr>
              <a:t>Brice Béchet -  Juin 2025 - Master 2 Data Scientist - OpenClass</a:t>
            </a:r>
            <a:r>
              <a:rPr lang="fr" sz="1200">
                <a:solidFill>
                  <a:schemeClr val="lt2"/>
                </a:solidFill>
                <a:latin typeface="Lato"/>
                <a:ea typeface="Lato"/>
                <a:cs typeface="Lato"/>
                <a:sym typeface="Lato"/>
              </a:rPr>
              <a:t>Room</a:t>
            </a:r>
            <a:endParaRPr sz="1200">
              <a:solidFill>
                <a:schemeClr val="lt2"/>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Comparaison des </a:t>
            </a:r>
            <a:r>
              <a:rPr lang="fr"/>
              <a:t>résultats</a:t>
            </a:r>
            <a:r>
              <a:rPr lang="fr"/>
              <a:t> par méthodes : </a:t>
            </a:r>
            <a:r>
              <a:rPr lang="fr"/>
              <a:t>Class_weight</a:t>
            </a:r>
            <a:endParaRPr/>
          </a:p>
        </p:txBody>
      </p:sp>
      <p:sp>
        <p:nvSpPr>
          <p:cNvPr id="134" name="Google Shape;134;p22"/>
          <p:cNvSpPr txBox="1"/>
          <p:nvPr>
            <p:ph idx="4294967295" type="body"/>
          </p:nvPr>
        </p:nvSpPr>
        <p:spPr>
          <a:xfrm>
            <a:off x="471900" y="754225"/>
            <a:ext cx="4100100" cy="4186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Class_weight</a:t>
            </a:r>
            <a:r>
              <a:rPr lang="fr" sz="1000">
                <a:solidFill>
                  <a:schemeClr val="dk2"/>
                </a:solidFill>
                <a:latin typeface="Arial"/>
                <a:ea typeface="Arial"/>
                <a:cs typeface="Arial"/>
                <a:sym typeface="Arial"/>
              </a:rPr>
              <a:t> est une technique qui </a:t>
            </a:r>
            <a:r>
              <a:rPr b="1" lang="fr" sz="1000">
                <a:solidFill>
                  <a:schemeClr val="dk2"/>
                </a:solidFill>
                <a:latin typeface="Arial"/>
                <a:ea typeface="Arial"/>
                <a:cs typeface="Arial"/>
                <a:sym typeface="Arial"/>
              </a:rPr>
              <a:t>équilibre l'apprentissage d'un modèle face à des données déséquilibrées</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Le principe consiste à </a:t>
            </a:r>
            <a:r>
              <a:rPr b="1" lang="fr" sz="1000">
                <a:solidFill>
                  <a:schemeClr val="dk2"/>
                </a:solidFill>
                <a:latin typeface="Arial"/>
                <a:ea typeface="Arial"/>
                <a:cs typeface="Arial"/>
                <a:sym typeface="Arial"/>
              </a:rPr>
              <a:t>"punir" davantage les erreurs sur les cas rares que sur les cas fréquents</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Class Weight corrige le biais de prédire toujours </a:t>
            </a:r>
            <a:r>
              <a:rPr lang="fr" sz="1000">
                <a:solidFill>
                  <a:schemeClr val="dk2"/>
                </a:solidFill>
                <a:latin typeface="Arial"/>
                <a:ea typeface="Arial"/>
                <a:cs typeface="Arial"/>
                <a:sym typeface="Arial"/>
              </a:rPr>
              <a:t>"remboursement" si 90% des clients remboursent et 10% font défaut</a:t>
            </a:r>
            <a:r>
              <a:rPr lang="fr" sz="1000">
                <a:solidFill>
                  <a:schemeClr val="dk2"/>
                </a:solidFill>
                <a:latin typeface="Arial"/>
                <a:ea typeface="Arial"/>
                <a:cs typeface="Arial"/>
                <a:sym typeface="Arial"/>
              </a:rPr>
              <a:t> en rendant les </a:t>
            </a:r>
            <a:r>
              <a:rPr b="1" lang="fr" sz="1000">
                <a:solidFill>
                  <a:schemeClr val="dk2"/>
                </a:solidFill>
                <a:latin typeface="Arial"/>
                <a:ea typeface="Arial"/>
                <a:cs typeface="Arial"/>
                <a:sym typeface="Arial"/>
              </a:rPr>
              <a:t>erreurs sur les défauts plus coûteuses pour l'algorithme</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400"/>
              </a:spcBef>
              <a:spcAft>
                <a:spcPts val="400"/>
              </a:spcAft>
              <a:buNone/>
            </a:pPr>
            <a:r>
              <a:rPr lang="fr" sz="1000">
                <a:solidFill>
                  <a:schemeClr val="dk2"/>
                </a:solidFill>
                <a:latin typeface="Arial"/>
                <a:ea typeface="Arial"/>
                <a:cs typeface="Arial"/>
                <a:sym typeface="Arial"/>
              </a:rPr>
              <a:t>Manquer un client à risque devient alors plus pénalisant que refuser un bon client, ce qui force </a:t>
            </a:r>
            <a:r>
              <a:rPr b="1" lang="fr" sz="1000">
                <a:solidFill>
                  <a:schemeClr val="dk2"/>
                </a:solidFill>
                <a:latin typeface="Arial"/>
                <a:ea typeface="Arial"/>
                <a:cs typeface="Arial"/>
                <a:sym typeface="Arial"/>
              </a:rPr>
              <a:t>le modèle à porter attention aux situations rares mais critiques.</a:t>
            </a:r>
            <a:endParaRPr b="1" sz="1000">
              <a:solidFill>
                <a:schemeClr val="dk2"/>
              </a:solidFill>
              <a:latin typeface="Arial"/>
              <a:ea typeface="Arial"/>
              <a:cs typeface="Arial"/>
              <a:sym typeface="Arial"/>
            </a:endParaRPr>
          </a:p>
        </p:txBody>
      </p:sp>
      <p:graphicFrame>
        <p:nvGraphicFramePr>
          <p:cNvPr id="135" name="Google Shape;135;p22"/>
          <p:cNvGraphicFramePr/>
          <p:nvPr/>
        </p:nvGraphicFramePr>
        <p:xfrm>
          <a:off x="4572013" y="754225"/>
          <a:ext cx="3000000" cy="3000000"/>
        </p:xfrm>
        <a:graphic>
          <a:graphicData uri="http://schemas.openxmlformats.org/drawingml/2006/table">
            <a:tbl>
              <a:tblPr>
                <a:noFill/>
                <a:tableStyleId>{C0B50728-BBE4-4A3D-9671-B866A5D04B76}</a:tableStyleId>
              </a:tblPr>
              <a:tblGrid>
                <a:gridCol w="781900"/>
                <a:gridCol w="486375"/>
                <a:gridCol w="483950"/>
                <a:gridCol w="590375"/>
                <a:gridCol w="549200"/>
                <a:gridCol w="574500"/>
                <a:gridCol w="897425"/>
              </a:tblGrid>
              <a:tr h="262025">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419250">
                <a:tc>
                  <a:txBody>
                    <a:bodyPr/>
                    <a:lstStyle/>
                    <a:p>
                      <a:pPr indent="0" lvl="0" marL="0" rtl="0" algn="ctr">
                        <a:lnSpc>
                          <a:spcPct val="115000"/>
                        </a:lnSpc>
                        <a:spcBef>
                          <a:spcPts val="0"/>
                        </a:spcBef>
                        <a:spcAft>
                          <a:spcPts val="0"/>
                        </a:spcAft>
                        <a:buNone/>
                      </a:pPr>
                      <a:r>
                        <a:rPr lang="fr" sz="1000">
                          <a:solidFill>
                            <a:schemeClr val="accent2"/>
                          </a:solidFill>
                        </a:rPr>
                        <a:t>LightGBM + Class Weight</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0.491€</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0.785</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0.515</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67.6%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19.3%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TN:42459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FP:14078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FN:1609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TP:3356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97850">
                <a:tc>
                  <a:txBody>
                    <a:bodyPr/>
                    <a:lstStyle/>
                    <a:p>
                      <a:pPr indent="0" lvl="0" marL="0" rtl="0" algn="ctr">
                        <a:lnSpc>
                          <a:spcPct val="115000"/>
                        </a:lnSpc>
                        <a:spcBef>
                          <a:spcPts val="0"/>
                        </a:spcBef>
                        <a:spcAft>
                          <a:spcPts val="0"/>
                        </a:spcAft>
                        <a:buNone/>
                      </a:pPr>
                      <a:r>
                        <a:rPr lang="fr" sz="1000">
                          <a:solidFill>
                            <a:schemeClr val="dk2"/>
                          </a:solidFill>
                        </a:rPr>
                        <a:t>Random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Forest + Class Weight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0.539€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0.754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0.485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60.9%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18.0%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TN:42789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FP:13748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FN:1940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TP:3025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19250">
                <a:tc>
                  <a:txBody>
                    <a:bodyPr/>
                    <a:lstStyle/>
                    <a:p>
                      <a:pPr indent="0" lvl="0" marL="0" rtl="0" algn="ctr">
                        <a:lnSpc>
                          <a:spcPct val="115000"/>
                        </a:lnSpc>
                        <a:spcBef>
                          <a:spcPts val="0"/>
                        </a:spcBef>
                        <a:spcAft>
                          <a:spcPts val="0"/>
                        </a:spcAft>
                        <a:buNone/>
                      </a:pPr>
                      <a:r>
                        <a:rPr lang="fr" sz="1000">
                          <a:solidFill>
                            <a:schemeClr val="dk2"/>
                          </a:solidFill>
                        </a:rPr>
                        <a:t>Logistic + Class Weight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0.647€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0.661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56.9%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13.3%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TN:38157</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FP:18380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FN:2139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TP:2826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36" name="Google Shape;136;p22"/>
          <p:cNvSpPr txBox="1"/>
          <p:nvPr/>
        </p:nvSpPr>
        <p:spPr>
          <a:xfrm>
            <a:off x="4572000" y="3306925"/>
            <a:ext cx="4363800" cy="156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Légère amélioration coût </a:t>
            </a:r>
            <a:r>
              <a:rPr lang="fr" sz="1000">
                <a:solidFill>
                  <a:schemeClr val="dk2"/>
                </a:solidFill>
              </a:rPr>
              <a:t>: 0.4935€ → 0.4905€ (-0.6%)</a:t>
            </a:r>
            <a:endParaRPr sz="1000">
              <a:solidFill>
                <a:schemeClr val="dk2"/>
              </a:solidFill>
            </a:endParaRPr>
          </a:p>
          <a:p>
            <a:pPr indent="0" lvl="0" marL="0" rtl="0" algn="l">
              <a:spcBef>
                <a:spcPts val="0"/>
              </a:spcBef>
              <a:spcAft>
                <a:spcPts val="0"/>
              </a:spcAft>
              <a:buNone/>
            </a:pPr>
            <a:r>
              <a:rPr b="1" lang="fr" sz="1000">
                <a:solidFill>
                  <a:schemeClr val="dk2"/>
                </a:solidFill>
              </a:rPr>
              <a:t>Seuils beaucoup plus élevés </a:t>
            </a:r>
            <a:r>
              <a:rPr lang="fr" sz="1000">
                <a:solidFill>
                  <a:schemeClr val="dk2"/>
                </a:solidFill>
              </a:rPr>
              <a:t>: 0.089 → 0.515</a:t>
            </a:r>
            <a:endParaRPr sz="1000">
              <a:solidFill>
                <a:schemeClr val="dk2"/>
              </a:solidFill>
            </a:endParaRPr>
          </a:p>
          <a:p>
            <a:pPr indent="0" lvl="0" marL="0" rtl="0" algn="l">
              <a:spcBef>
                <a:spcPts val="0"/>
              </a:spcBef>
              <a:spcAft>
                <a:spcPts val="0"/>
              </a:spcAft>
              <a:buNone/>
            </a:pPr>
            <a:r>
              <a:rPr b="1" lang="fr" sz="1000">
                <a:solidFill>
                  <a:schemeClr val="dk2"/>
                </a:solidFill>
              </a:rPr>
              <a:t>Recall légèrement amélioré</a:t>
            </a:r>
            <a:r>
              <a:rPr lang="fr" sz="1000">
                <a:solidFill>
                  <a:schemeClr val="dk2"/>
                </a:solidFill>
              </a:rPr>
              <a:t> : 66.57% → 67.59% (+1.5%)</a:t>
            </a:r>
            <a:endParaRPr sz="1000">
              <a:solidFill>
                <a:schemeClr val="dk2"/>
              </a:solidFill>
            </a:endParaRPr>
          </a:p>
          <a:p>
            <a:pPr indent="0" lvl="0" marL="0" rtl="0" algn="l">
              <a:spcBef>
                <a:spcPts val="0"/>
              </a:spcBef>
              <a:spcAft>
                <a:spcPts val="0"/>
              </a:spcAft>
              <a:buNone/>
            </a:pPr>
            <a:r>
              <a:rPr b="1" lang="fr" sz="1000">
                <a:solidFill>
                  <a:schemeClr val="dk2"/>
                </a:solidFill>
              </a:rPr>
              <a:t>AUC stable</a:t>
            </a:r>
            <a:r>
              <a:rPr lang="fr" sz="1000">
                <a:solidFill>
                  <a:schemeClr val="dk2"/>
                </a:solidFill>
              </a:rPr>
              <a:t> : </a:t>
            </a:r>
            <a:r>
              <a:rPr lang="fr" sz="1000">
                <a:solidFill>
                  <a:schemeClr val="dk2"/>
                </a:solidFill>
              </a:rPr>
              <a:t>0.784 → 0.785</a:t>
            </a:r>
            <a:r>
              <a:rPr lang="fr" sz="1000">
                <a:solidFill>
                  <a:schemeClr val="dk2"/>
                </a:solidFill>
              </a:rPr>
              <a:t> conservée (pas de perte discriminative)</a:t>
            </a:r>
            <a:endParaRPr sz="1000">
              <a:solidFill>
                <a:schemeClr val="dk2"/>
              </a:solidFill>
            </a:endParaRPr>
          </a:p>
          <a:p>
            <a:pPr indent="0" lvl="0" marL="0" rtl="0" algn="l">
              <a:spcBef>
                <a:spcPts val="0"/>
              </a:spcBef>
              <a:spcAft>
                <a:spcPts val="0"/>
              </a:spcAft>
              <a:buNone/>
            </a:pPr>
            <a:r>
              <a:t/>
            </a:r>
            <a:endParaRPr b="1" sz="1000">
              <a:solidFill>
                <a:schemeClr val="dk2"/>
              </a:solidFill>
            </a:endParaRPr>
          </a:p>
          <a:p>
            <a:pPr indent="0" lvl="0" marL="0" rtl="0" algn="l">
              <a:spcBef>
                <a:spcPts val="0"/>
              </a:spcBef>
              <a:spcAft>
                <a:spcPts val="0"/>
              </a:spcAft>
              <a:buNone/>
            </a:pPr>
            <a:r>
              <a:rPr b="1" lang="fr" sz="1000">
                <a:solidFill>
                  <a:schemeClr val="dk2"/>
                </a:solidFill>
              </a:rPr>
              <a:t>Class Weight apporte une amélioration marginale</a:t>
            </a:r>
            <a:r>
              <a:rPr lang="fr" sz="1000">
                <a:solidFill>
                  <a:schemeClr val="dk2"/>
                </a:solidFill>
              </a:rPr>
              <a:t> (-0.6% coût) au prix d'une complexité supplémentaire. L'amélioration est si faible qu'elle ne justifie pas l'ajout de cette technique pour la production.</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Comparaison des résultats par méthodes : </a:t>
            </a:r>
            <a:r>
              <a:rPr lang="fr"/>
              <a:t>SMOTE</a:t>
            </a:r>
            <a:endParaRPr/>
          </a:p>
        </p:txBody>
      </p:sp>
      <p:sp>
        <p:nvSpPr>
          <p:cNvPr id="142" name="Google Shape;142;p23"/>
          <p:cNvSpPr txBox="1"/>
          <p:nvPr>
            <p:ph idx="4294967295" type="body"/>
          </p:nvPr>
        </p:nvSpPr>
        <p:spPr>
          <a:xfrm>
            <a:off x="471900" y="727025"/>
            <a:ext cx="4100100" cy="3968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SMOTE</a:t>
            </a:r>
            <a:r>
              <a:rPr lang="fr" sz="1000">
                <a:solidFill>
                  <a:schemeClr val="dk2"/>
                </a:solidFill>
                <a:latin typeface="Arial"/>
                <a:ea typeface="Arial"/>
                <a:cs typeface="Arial"/>
                <a:sym typeface="Arial"/>
              </a:rPr>
              <a:t> (Synthetic Minority Oversampling Technique) est une technique qui </a:t>
            </a:r>
            <a:r>
              <a:rPr b="1" lang="fr" sz="1000">
                <a:solidFill>
                  <a:schemeClr val="dk2"/>
                </a:solidFill>
                <a:latin typeface="Arial"/>
                <a:ea typeface="Arial"/>
                <a:cs typeface="Arial"/>
                <a:sym typeface="Arial"/>
              </a:rPr>
              <a:t>équilibre les données en créant artificiellement de nouveaux exemples de la classe minoritaire</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SMOTE génère des exemples synthétiques en</a:t>
            </a:r>
            <a:r>
              <a:rPr b="1" lang="fr" sz="1000">
                <a:solidFill>
                  <a:schemeClr val="dk2"/>
                </a:solidFill>
                <a:latin typeface="Arial"/>
                <a:ea typeface="Arial"/>
                <a:cs typeface="Arial"/>
                <a:sym typeface="Arial"/>
              </a:rPr>
              <a:t> interpolant entre les points similaires</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Pour chaque client en défaut, l'algorithme identifie </a:t>
            </a:r>
            <a:r>
              <a:rPr b="1" lang="fr" sz="1000">
                <a:solidFill>
                  <a:schemeClr val="dk2"/>
                </a:solidFill>
                <a:latin typeface="Arial"/>
                <a:ea typeface="Arial"/>
                <a:cs typeface="Arial"/>
                <a:sym typeface="Arial"/>
              </a:rPr>
              <a:t>ses voisins proches</a:t>
            </a:r>
            <a:r>
              <a:rPr lang="fr" sz="1000">
                <a:solidFill>
                  <a:schemeClr val="dk2"/>
                </a:solidFill>
                <a:latin typeface="Arial"/>
                <a:ea typeface="Arial"/>
                <a:cs typeface="Arial"/>
                <a:sym typeface="Arial"/>
              </a:rPr>
              <a:t> ayant également fait défaut, puis </a:t>
            </a:r>
            <a:r>
              <a:rPr b="1" lang="fr" sz="1000">
                <a:solidFill>
                  <a:schemeClr val="dk2"/>
                </a:solidFill>
                <a:latin typeface="Arial"/>
                <a:ea typeface="Arial"/>
                <a:cs typeface="Arial"/>
                <a:sym typeface="Arial"/>
              </a:rPr>
              <a:t>crée de nouveaux profils clients "virtuels" </a:t>
            </a:r>
            <a:r>
              <a:rPr lang="fr" sz="1000">
                <a:solidFill>
                  <a:schemeClr val="dk2"/>
                </a:solidFill>
                <a:latin typeface="Arial"/>
                <a:ea typeface="Arial"/>
                <a:cs typeface="Arial"/>
                <a:sym typeface="Arial"/>
              </a:rPr>
              <a:t>situés entre ces points. </a:t>
            </a:r>
            <a:endParaRPr sz="1000">
              <a:solidFill>
                <a:schemeClr val="dk2"/>
              </a:solidFill>
              <a:latin typeface="Arial"/>
              <a:ea typeface="Arial"/>
              <a:cs typeface="Arial"/>
              <a:sym typeface="Arial"/>
            </a:endParaRPr>
          </a:p>
          <a:p>
            <a:pPr indent="0" lvl="0" marL="0" rtl="0" algn="l">
              <a:spcBef>
                <a:spcPts val="1400"/>
              </a:spcBef>
              <a:spcAft>
                <a:spcPts val="400"/>
              </a:spcAft>
              <a:buNone/>
            </a:pPr>
            <a:r>
              <a:rPr lang="fr" sz="1000">
                <a:solidFill>
                  <a:schemeClr val="dk2"/>
                </a:solidFill>
                <a:latin typeface="Arial"/>
                <a:ea typeface="Arial"/>
                <a:cs typeface="Arial"/>
                <a:sym typeface="Arial"/>
              </a:rPr>
              <a:t>Cette approche enrichit le dataset avec des variations réalistes de la classe minoritaire, permettant au modèle d'apprendre des patterns plus diversifiés </a:t>
            </a:r>
            <a:r>
              <a:rPr b="1" lang="fr" sz="1000">
                <a:solidFill>
                  <a:schemeClr val="dk2"/>
                </a:solidFill>
                <a:latin typeface="Arial"/>
                <a:ea typeface="Arial"/>
                <a:cs typeface="Arial"/>
                <a:sym typeface="Arial"/>
              </a:rPr>
              <a:t>sans sur-apprendre les exemples originaux</a:t>
            </a:r>
            <a:r>
              <a:rPr lang="fr" sz="1000">
                <a:solidFill>
                  <a:schemeClr val="dk2"/>
                </a:solidFill>
                <a:latin typeface="Arial"/>
                <a:ea typeface="Arial"/>
                <a:cs typeface="Arial"/>
                <a:sym typeface="Arial"/>
              </a:rPr>
              <a:t>.</a:t>
            </a:r>
            <a:endParaRPr b="1" sz="1000">
              <a:solidFill>
                <a:schemeClr val="dk2"/>
              </a:solidFill>
              <a:latin typeface="Arial"/>
              <a:ea typeface="Arial"/>
              <a:cs typeface="Arial"/>
              <a:sym typeface="Arial"/>
            </a:endParaRPr>
          </a:p>
        </p:txBody>
      </p:sp>
      <p:graphicFrame>
        <p:nvGraphicFramePr>
          <p:cNvPr id="143" name="Google Shape;143;p23"/>
          <p:cNvGraphicFramePr/>
          <p:nvPr/>
        </p:nvGraphicFramePr>
        <p:xfrm>
          <a:off x="4566625" y="727013"/>
          <a:ext cx="3000000" cy="3000000"/>
        </p:xfrm>
        <a:graphic>
          <a:graphicData uri="http://schemas.openxmlformats.org/drawingml/2006/table">
            <a:tbl>
              <a:tblPr>
                <a:noFill/>
                <a:tableStyleId>{C0B50728-BBE4-4A3D-9671-B866A5D04B76}</a:tableStyleId>
              </a:tblPr>
              <a:tblGrid>
                <a:gridCol w="781900"/>
                <a:gridCol w="486375"/>
                <a:gridCol w="483950"/>
                <a:gridCol w="590375"/>
                <a:gridCol w="549200"/>
                <a:gridCol w="574500"/>
                <a:gridCol w="897425"/>
              </a:tblGrid>
              <a:tr h="233750">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444150">
                <a:tc>
                  <a:txBody>
                    <a:bodyPr/>
                    <a:lstStyle/>
                    <a:p>
                      <a:pPr indent="0" lvl="0" marL="0" rtl="0" algn="ctr">
                        <a:lnSpc>
                          <a:spcPct val="115000"/>
                        </a:lnSpc>
                        <a:spcBef>
                          <a:spcPts val="0"/>
                        </a:spcBef>
                        <a:spcAft>
                          <a:spcPts val="0"/>
                        </a:spcAft>
                        <a:buNone/>
                      </a:pPr>
                      <a:r>
                        <a:rPr lang="fr" sz="1000">
                          <a:solidFill>
                            <a:schemeClr val="accent2"/>
                          </a:solidFill>
                        </a:rPr>
                        <a:t>LightGBM + SMOTE</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0.522€</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0.761</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0.099</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65.7%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17.8%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TN:41482 FP:15055</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FN:1705 TP:3260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44150">
                <a:tc>
                  <a:txBody>
                    <a:bodyPr/>
                    <a:lstStyle/>
                    <a:p>
                      <a:pPr indent="0" lvl="0" marL="0" rtl="0" algn="ctr">
                        <a:lnSpc>
                          <a:spcPct val="115000"/>
                        </a:lnSpc>
                        <a:spcBef>
                          <a:spcPts val="0"/>
                        </a:spcBef>
                        <a:spcAft>
                          <a:spcPts val="0"/>
                        </a:spcAft>
                        <a:buNone/>
                      </a:pPr>
                      <a:r>
                        <a:rPr lang="fr" sz="1000">
                          <a:solidFill>
                            <a:schemeClr val="dk2"/>
                          </a:solidFill>
                        </a:rPr>
                        <a:t>Random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Forest + </a:t>
                      </a:r>
                      <a:r>
                        <a:rPr lang="fr" sz="1000">
                          <a:solidFill>
                            <a:schemeClr val="dk2"/>
                          </a:solidFill>
                        </a:rPr>
                        <a:t>SMOTE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0.601€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0.706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0.287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61.9%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14.5%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TN:38453 FP:18084</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FN:1890 TP:3075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44150">
                <a:tc>
                  <a:txBody>
                    <a:bodyPr/>
                    <a:lstStyle/>
                    <a:p>
                      <a:pPr indent="0" lvl="0" marL="0" marR="0" rtl="0" algn="ctr">
                        <a:lnSpc>
                          <a:spcPct val="115000"/>
                        </a:lnSpc>
                        <a:spcBef>
                          <a:spcPts val="0"/>
                        </a:spcBef>
                        <a:spcAft>
                          <a:spcPts val="0"/>
                        </a:spcAft>
                        <a:buNone/>
                      </a:pPr>
                      <a:r>
                        <a:rPr lang="fr" sz="1000">
                          <a:solidFill>
                            <a:schemeClr val="dk2"/>
                          </a:solidFill>
                        </a:rPr>
                        <a:t>Logistic + SMOTE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0.696€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0.624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47.0%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12.4%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TN:40024 FP:16513</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FN:2332</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TP:2333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44" name="Google Shape;144;p23"/>
          <p:cNvSpPr txBox="1"/>
          <p:nvPr/>
        </p:nvSpPr>
        <p:spPr>
          <a:xfrm>
            <a:off x="4572000" y="3279725"/>
            <a:ext cx="4353000" cy="14160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Dégradation </a:t>
            </a:r>
            <a:r>
              <a:rPr b="1" lang="fr" sz="1000">
                <a:solidFill>
                  <a:schemeClr val="dk2"/>
                </a:solidFill>
              </a:rPr>
              <a:t>du coût moyen</a:t>
            </a:r>
            <a:r>
              <a:rPr lang="fr" sz="1000">
                <a:solidFill>
                  <a:schemeClr val="dk2"/>
                </a:solidFill>
              </a:rPr>
              <a:t> : 0.494€ → 0.5220€ (+7.6%)</a:t>
            </a:r>
            <a:endParaRPr sz="1000">
              <a:solidFill>
                <a:schemeClr val="dk2"/>
              </a:solidFill>
            </a:endParaRPr>
          </a:p>
          <a:p>
            <a:pPr indent="0" lvl="0" marL="0" rtl="0" algn="l">
              <a:spcBef>
                <a:spcPts val="0"/>
              </a:spcBef>
              <a:spcAft>
                <a:spcPts val="0"/>
              </a:spcAft>
              <a:buNone/>
            </a:pPr>
            <a:r>
              <a:rPr b="1" lang="fr" sz="1000">
                <a:solidFill>
                  <a:schemeClr val="dk2"/>
                </a:solidFill>
              </a:rPr>
              <a:t>Dataset réduit</a:t>
            </a:r>
            <a:r>
              <a:rPr lang="fr" sz="1000">
                <a:solidFill>
                  <a:schemeClr val="dk2"/>
                </a:solidFill>
              </a:rPr>
              <a:t> : 246k → 50k échantillons (-80% données par contrainte RAM)</a:t>
            </a:r>
            <a:endParaRPr sz="1000">
              <a:solidFill>
                <a:schemeClr val="dk2"/>
              </a:solidFill>
            </a:endParaRPr>
          </a:p>
          <a:p>
            <a:pPr indent="0" lvl="0" marL="0" rtl="0" algn="l">
              <a:spcBef>
                <a:spcPts val="0"/>
              </a:spcBef>
              <a:spcAft>
                <a:spcPts val="0"/>
              </a:spcAft>
              <a:buNone/>
            </a:pPr>
            <a:r>
              <a:rPr b="1" lang="fr" sz="1000">
                <a:solidFill>
                  <a:schemeClr val="dk2"/>
                </a:solidFill>
              </a:rPr>
              <a:t>AUC dégradée</a:t>
            </a:r>
            <a:r>
              <a:rPr lang="fr" sz="1000">
                <a:solidFill>
                  <a:schemeClr val="dk2"/>
                </a:solidFill>
              </a:rPr>
              <a:t> : 0.783 → 0.758 (-3.2% performance discriminative)</a:t>
            </a:r>
            <a:endParaRPr sz="1000">
              <a:solidFill>
                <a:schemeClr val="dk2"/>
              </a:solidFill>
            </a:endParaRPr>
          </a:p>
          <a:p>
            <a:pPr indent="0" lvl="0" marL="0" rtl="0" algn="l">
              <a:spcBef>
                <a:spcPts val="0"/>
              </a:spcBef>
              <a:spcAft>
                <a:spcPts val="0"/>
              </a:spcAft>
              <a:buNone/>
            </a:pPr>
            <a:r>
              <a:rPr b="1" lang="fr" sz="1000">
                <a:solidFill>
                  <a:schemeClr val="dk2"/>
                </a:solidFill>
              </a:rPr>
              <a:t>Seuil cohérent</a:t>
            </a:r>
            <a:r>
              <a:rPr lang="fr" sz="1000">
                <a:solidFill>
                  <a:schemeClr val="dk2"/>
                </a:solidFill>
              </a:rPr>
              <a:t> : 0.089 → 0.099 (stratégie similaire maintenue)</a:t>
            </a:r>
            <a:endParaRPr sz="1000">
              <a:solidFill>
                <a:schemeClr val="dk2"/>
              </a:solidFill>
            </a:endParaRPr>
          </a:p>
          <a:p>
            <a:pPr indent="0" lvl="0" marL="0" rtl="0" algn="l">
              <a:spcBef>
                <a:spcPts val="0"/>
              </a:spcBef>
              <a:spcAft>
                <a:spcPts val="0"/>
              </a:spcAft>
              <a:buNone/>
            </a:pPr>
            <a:r>
              <a:rPr b="1" lang="fr" sz="1000">
                <a:solidFill>
                  <a:schemeClr val="dk2"/>
                </a:solidFill>
              </a:rPr>
              <a:t>SMOTE contre-productif</a:t>
            </a:r>
            <a:r>
              <a:rPr lang="fr" sz="1000">
                <a:solidFill>
                  <a:schemeClr val="dk2"/>
                </a:solidFill>
              </a:rPr>
              <a:t> : Sur-échantillonnage détériore les performances</a:t>
            </a:r>
            <a:endParaRPr sz="1000">
              <a:solidFill>
                <a:schemeClr val="dk2"/>
              </a:solidFill>
            </a:endParaRPr>
          </a:p>
          <a:p>
            <a:pPr indent="0" lvl="0" marL="0" rtl="0" algn="l">
              <a:spcBef>
                <a:spcPts val="0"/>
              </a:spcBef>
              <a:spcAft>
                <a:spcPts val="0"/>
              </a:spcAft>
              <a:buNone/>
            </a:pPr>
            <a:r>
              <a:t/>
            </a:r>
            <a:endParaRPr sz="1000">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Comparaison des résultats par méthodes : l’UnderSampling</a:t>
            </a:r>
            <a:endParaRPr/>
          </a:p>
        </p:txBody>
      </p:sp>
      <p:sp>
        <p:nvSpPr>
          <p:cNvPr id="150" name="Google Shape;150;p24"/>
          <p:cNvSpPr txBox="1"/>
          <p:nvPr>
            <p:ph idx="4294967295" type="body"/>
          </p:nvPr>
        </p:nvSpPr>
        <p:spPr>
          <a:xfrm>
            <a:off x="471900" y="740525"/>
            <a:ext cx="4100100" cy="41226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b="1" lang="fr" sz="1000">
                <a:solidFill>
                  <a:schemeClr val="dk2"/>
                </a:solidFill>
                <a:latin typeface="Arial"/>
                <a:ea typeface="Arial"/>
                <a:cs typeface="Arial"/>
                <a:sym typeface="Arial"/>
              </a:rPr>
              <a:t>UnderSampling</a:t>
            </a:r>
            <a:r>
              <a:rPr lang="fr" sz="1000">
                <a:solidFill>
                  <a:schemeClr val="dk2"/>
                </a:solidFill>
                <a:latin typeface="Arial"/>
                <a:ea typeface="Arial"/>
                <a:cs typeface="Arial"/>
                <a:sym typeface="Arial"/>
              </a:rPr>
              <a:t> est une technique qui </a:t>
            </a:r>
            <a:r>
              <a:rPr b="1" lang="fr" sz="1000">
                <a:solidFill>
                  <a:schemeClr val="dk2"/>
                </a:solidFill>
                <a:latin typeface="Arial"/>
                <a:ea typeface="Arial"/>
                <a:cs typeface="Arial"/>
                <a:sym typeface="Arial"/>
              </a:rPr>
              <a:t>équilibre les données en réduisant le nombre d'exemples de la classe majoritaire</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Cette méthode </a:t>
            </a:r>
            <a:r>
              <a:rPr b="1" lang="fr" sz="1000">
                <a:solidFill>
                  <a:schemeClr val="dk2"/>
                </a:solidFill>
                <a:latin typeface="Arial"/>
                <a:ea typeface="Arial"/>
                <a:cs typeface="Arial"/>
                <a:sym typeface="Arial"/>
              </a:rPr>
              <a:t>supprime aléatoirement une partie des cas fréquents pour égaliser les proportions</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Si 90% des clients remboursent, UnderSampling va éliminer une grande partie de ces "bons clients" pour obtenir un dataset équilibré 50/50. </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Cette approche </a:t>
            </a:r>
            <a:r>
              <a:rPr b="1" lang="fr" sz="1000">
                <a:solidFill>
                  <a:schemeClr val="dk2"/>
                </a:solidFill>
                <a:latin typeface="Arial"/>
                <a:ea typeface="Arial"/>
                <a:cs typeface="Arial"/>
                <a:sym typeface="Arial"/>
              </a:rPr>
              <a:t>sacrifie volontairement de l'information</a:t>
            </a:r>
            <a:r>
              <a:rPr lang="fr" sz="1000">
                <a:solidFill>
                  <a:schemeClr val="dk2"/>
                </a:solidFill>
                <a:latin typeface="Arial"/>
                <a:ea typeface="Arial"/>
                <a:cs typeface="Arial"/>
                <a:sym typeface="Arial"/>
              </a:rPr>
              <a:t> pour simplifier l'apprentissage, réduisant massivement la taille du dataset mais </a:t>
            </a:r>
            <a:r>
              <a:rPr b="1" lang="fr" sz="1000">
                <a:solidFill>
                  <a:schemeClr val="dk2"/>
                </a:solidFill>
                <a:latin typeface="Arial"/>
                <a:ea typeface="Arial"/>
                <a:cs typeface="Arial"/>
                <a:sym typeface="Arial"/>
              </a:rPr>
              <a:t>accélérant l'entraînement</a:t>
            </a:r>
            <a:r>
              <a:rPr lang="fr" sz="1000">
                <a:solidFill>
                  <a:schemeClr val="dk2"/>
                </a:solidFill>
                <a:latin typeface="Arial"/>
                <a:ea typeface="Arial"/>
                <a:cs typeface="Arial"/>
                <a:sym typeface="Arial"/>
              </a:rPr>
              <a:t> et forçant le modèle à </a:t>
            </a:r>
            <a:r>
              <a:rPr b="1" lang="fr" sz="1000">
                <a:solidFill>
                  <a:schemeClr val="dk2"/>
                </a:solidFill>
                <a:latin typeface="Arial"/>
                <a:ea typeface="Arial"/>
                <a:cs typeface="Arial"/>
                <a:sym typeface="Arial"/>
              </a:rPr>
              <a:t>traiter équitablement les deux classes</a:t>
            </a:r>
            <a:r>
              <a:rPr lang="fr" sz="1000">
                <a:solidFill>
                  <a:schemeClr val="dk2"/>
                </a:solidFill>
                <a:latin typeface="Arial"/>
                <a:ea typeface="Arial"/>
                <a:cs typeface="Arial"/>
                <a:sym typeface="Arial"/>
              </a:rPr>
              <a:t>.</a:t>
            </a:r>
            <a:endParaRPr sz="1000">
              <a:solidFill>
                <a:schemeClr val="dk2"/>
              </a:solidFill>
              <a:latin typeface="Arial"/>
              <a:ea typeface="Arial"/>
              <a:cs typeface="Arial"/>
              <a:sym typeface="Arial"/>
            </a:endParaRPr>
          </a:p>
          <a:p>
            <a:pPr indent="0" lvl="0" marL="0" rtl="0" algn="l">
              <a:spcBef>
                <a:spcPts val="1400"/>
              </a:spcBef>
              <a:spcAft>
                <a:spcPts val="400"/>
              </a:spcAft>
              <a:buNone/>
            </a:pPr>
            <a:r>
              <a:t/>
            </a:r>
            <a:endParaRPr b="1" sz="1000">
              <a:solidFill>
                <a:schemeClr val="dk2"/>
              </a:solidFill>
              <a:latin typeface="Arial"/>
              <a:ea typeface="Arial"/>
              <a:cs typeface="Arial"/>
              <a:sym typeface="Arial"/>
            </a:endParaRPr>
          </a:p>
        </p:txBody>
      </p:sp>
      <p:graphicFrame>
        <p:nvGraphicFramePr>
          <p:cNvPr id="151" name="Google Shape;151;p24"/>
          <p:cNvGraphicFramePr/>
          <p:nvPr/>
        </p:nvGraphicFramePr>
        <p:xfrm>
          <a:off x="4572000" y="740525"/>
          <a:ext cx="3000000" cy="3000000"/>
        </p:xfrm>
        <a:graphic>
          <a:graphicData uri="http://schemas.openxmlformats.org/drawingml/2006/table">
            <a:tbl>
              <a:tblPr>
                <a:noFill/>
                <a:tableStyleId>{C0B50728-BBE4-4A3D-9671-B866A5D04B76}</a:tableStyleId>
              </a:tblPr>
              <a:tblGrid>
                <a:gridCol w="781900"/>
                <a:gridCol w="486375"/>
                <a:gridCol w="483950"/>
                <a:gridCol w="590375"/>
                <a:gridCol w="549200"/>
                <a:gridCol w="574500"/>
                <a:gridCol w="897425"/>
              </a:tblGrid>
              <a:tr h="233750">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444150">
                <a:tc>
                  <a:txBody>
                    <a:bodyPr/>
                    <a:lstStyle/>
                    <a:p>
                      <a:pPr indent="0" lvl="0" marL="0" rtl="0" algn="ctr">
                        <a:lnSpc>
                          <a:spcPct val="115000"/>
                        </a:lnSpc>
                        <a:spcBef>
                          <a:spcPts val="0"/>
                        </a:spcBef>
                        <a:spcAft>
                          <a:spcPts val="0"/>
                        </a:spcAft>
                        <a:buNone/>
                      </a:pPr>
                      <a:r>
                        <a:rPr lang="fr" sz="1000">
                          <a:solidFill>
                            <a:schemeClr val="accent2"/>
                          </a:solidFill>
                        </a:rPr>
                        <a:t>LightGBM + UnderSam</a:t>
                      </a:r>
                      <a:endParaRPr sz="1000">
                        <a:solidFill>
                          <a:schemeClr val="accent2"/>
                        </a:solidFill>
                      </a:endParaRPr>
                    </a:p>
                    <a:p>
                      <a:pPr indent="0" lvl="0" marL="0" rtl="0" algn="ctr">
                        <a:lnSpc>
                          <a:spcPct val="115000"/>
                        </a:lnSpc>
                        <a:spcBef>
                          <a:spcPts val="0"/>
                        </a:spcBef>
                        <a:spcAft>
                          <a:spcPts val="0"/>
                        </a:spcAft>
                        <a:buNone/>
                      </a:pPr>
                      <a:r>
                        <a:rPr lang="fr" sz="1000">
                          <a:solidFill>
                            <a:schemeClr val="accent2"/>
                          </a:solidFill>
                        </a:rPr>
                        <a:t>pling</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0.495€</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0.781</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0.515</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69.9%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18.3%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TN:41089 FP:15448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FN:1497 TP:3468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44150">
                <a:tc>
                  <a:txBody>
                    <a:bodyPr/>
                    <a:lstStyle/>
                    <a:p>
                      <a:pPr indent="0" lvl="0" marL="0" rtl="0" algn="ctr">
                        <a:lnSpc>
                          <a:spcPct val="115000"/>
                        </a:lnSpc>
                        <a:spcBef>
                          <a:spcPts val="0"/>
                        </a:spcBef>
                        <a:spcAft>
                          <a:spcPts val="0"/>
                        </a:spcAft>
                        <a:buNone/>
                      </a:pPr>
                      <a:r>
                        <a:rPr lang="fr" sz="1000">
                          <a:solidFill>
                            <a:schemeClr val="dk2"/>
                          </a:solidFill>
                        </a:rPr>
                        <a:t>Random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Forest + UnderSam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pling</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0.528€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0.756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0.515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65.4</a:t>
                      </a:r>
                      <a:r>
                        <a:rPr lang="fr" sz="1000">
                          <a:solidFill>
                            <a:schemeClr val="dk2"/>
                          </a:solidFill>
                        </a:rPr>
                        <a: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17.5%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TN:41262 FP:15275</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FN:1718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TP:3247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44150">
                <a:tc>
                  <a:txBody>
                    <a:bodyPr/>
                    <a:lstStyle/>
                    <a:p>
                      <a:pPr indent="0" lvl="0" marL="0" rtl="0" algn="ctr">
                        <a:lnSpc>
                          <a:spcPct val="115000"/>
                        </a:lnSpc>
                        <a:spcBef>
                          <a:spcPts val="0"/>
                        </a:spcBef>
                        <a:spcAft>
                          <a:spcPts val="0"/>
                        </a:spcAft>
                        <a:buNone/>
                      </a:pPr>
                      <a:r>
                        <a:rPr lang="fr" sz="1000">
                          <a:solidFill>
                            <a:schemeClr val="dk2"/>
                          </a:solidFill>
                        </a:rPr>
                        <a:t>Logistic + UnderSam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pling</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0.670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0.645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53.3</a:t>
                      </a:r>
                      <a:r>
                        <a:rPr lang="fr" sz="1000">
                          <a:solidFill>
                            <a:schemeClr val="dk2"/>
                          </a:solidFill>
                        </a:rPr>
                        <a: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12.8%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TN:38517 FP:18020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FN:2318 TP:2647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52" name="Google Shape;152;p24"/>
          <p:cNvSpPr txBox="1"/>
          <p:nvPr/>
        </p:nvSpPr>
        <p:spPr>
          <a:xfrm>
            <a:off x="4561125" y="3293225"/>
            <a:ext cx="4363800" cy="1569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Légère d</a:t>
            </a:r>
            <a:r>
              <a:rPr b="1" lang="fr" sz="1000">
                <a:solidFill>
                  <a:schemeClr val="dk2"/>
                </a:solidFill>
              </a:rPr>
              <a:t>égradation du coût moyen </a:t>
            </a:r>
            <a:r>
              <a:rPr lang="fr" sz="1000">
                <a:solidFill>
                  <a:schemeClr val="dk2"/>
                </a:solidFill>
              </a:rPr>
              <a:t>: 0.494€ → 0.495€</a:t>
            </a:r>
            <a:endParaRPr sz="1000">
              <a:solidFill>
                <a:schemeClr val="dk2"/>
              </a:solidFill>
            </a:endParaRPr>
          </a:p>
          <a:p>
            <a:pPr indent="0" lvl="0" marL="0" rtl="0" algn="l">
              <a:spcBef>
                <a:spcPts val="0"/>
              </a:spcBef>
              <a:spcAft>
                <a:spcPts val="0"/>
              </a:spcAft>
              <a:buNone/>
            </a:pPr>
            <a:r>
              <a:rPr b="1" lang="fr" sz="1000">
                <a:solidFill>
                  <a:schemeClr val="dk2"/>
                </a:solidFill>
              </a:rPr>
              <a:t>Dataset réduit</a:t>
            </a:r>
            <a:r>
              <a:rPr lang="fr" sz="1000">
                <a:solidFill>
                  <a:schemeClr val="dk2"/>
                </a:solidFill>
              </a:rPr>
              <a:t> : 246k → 40k échantillons (-84% données)</a:t>
            </a:r>
            <a:endParaRPr sz="1000">
              <a:solidFill>
                <a:schemeClr val="dk2"/>
              </a:solidFill>
            </a:endParaRPr>
          </a:p>
          <a:p>
            <a:pPr indent="0" lvl="0" marL="0" rtl="0" algn="l">
              <a:spcBef>
                <a:spcPts val="0"/>
              </a:spcBef>
              <a:spcAft>
                <a:spcPts val="0"/>
              </a:spcAft>
              <a:buNone/>
            </a:pPr>
            <a:r>
              <a:rPr b="1" lang="fr" sz="1000">
                <a:solidFill>
                  <a:schemeClr val="dk2"/>
                </a:solidFill>
              </a:rPr>
              <a:t>AUC </a:t>
            </a:r>
            <a:r>
              <a:rPr b="1" lang="fr" sz="1000">
                <a:solidFill>
                  <a:schemeClr val="dk2"/>
                </a:solidFill>
              </a:rPr>
              <a:t>quasi-maintenue </a:t>
            </a:r>
            <a:r>
              <a:rPr lang="fr" sz="1000">
                <a:solidFill>
                  <a:schemeClr val="dk2"/>
                </a:solidFill>
              </a:rPr>
              <a:t>: 0.784 → 0.781</a:t>
            </a:r>
            <a:endParaRPr sz="1000">
              <a:solidFill>
                <a:schemeClr val="dk2"/>
              </a:solidFill>
            </a:endParaRPr>
          </a:p>
          <a:p>
            <a:pPr indent="0" lvl="0" marL="0" rtl="0" algn="l">
              <a:spcBef>
                <a:spcPts val="0"/>
              </a:spcBef>
              <a:spcAft>
                <a:spcPts val="0"/>
              </a:spcAft>
              <a:buNone/>
            </a:pPr>
            <a:r>
              <a:rPr b="1" lang="fr" sz="1000">
                <a:solidFill>
                  <a:schemeClr val="dk2"/>
                </a:solidFill>
              </a:rPr>
              <a:t>Seuil élevé</a:t>
            </a:r>
            <a:r>
              <a:rPr lang="fr" sz="1000">
                <a:solidFill>
                  <a:schemeClr val="dk2"/>
                </a:solidFill>
              </a:rPr>
              <a:t> : 0.089 → 0.515</a:t>
            </a:r>
            <a:endParaRPr sz="1000">
              <a:solidFill>
                <a:schemeClr val="dk2"/>
              </a:solidFill>
            </a:endParaRPr>
          </a:p>
          <a:p>
            <a:pPr indent="0" lvl="0" marL="0" rtl="0" algn="l">
              <a:spcBef>
                <a:spcPts val="0"/>
              </a:spcBef>
              <a:spcAft>
                <a:spcPts val="0"/>
              </a:spcAft>
              <a:buNone/>
            </a:pPr>
            <a:r>
              <a:rPr b="1" lang="fr" sz="1000">
                <a:solidFill>
                  <a:schemeClr val="dk2"/>
                </a:solidFill>
              </a:rPr>
              <a:t>Recall amélioré </a:t>
            </a:r>
            <a:r>
              <a:rPr lang="fr" sz="1000">
                <a:solidFill>
                  <a:schemeClr val="dk2"/>
                </a:solidFill>
              </a:rPr>
              <a:t>: 66.57% → 69.85%</a:t>
            </a:r>
            <a:endParaRPr sz="1000">
              <a:solidFill>
                <a:schemeClr val="dk2"/>
              </a:solidFill>
            </a:endParaRPr>
          </a:p>
          <a:p>
            <a:pPr indent="0" lvl="0" marL="0" rtl="0" algn="l">
              <a:spcBef>
                <a:spcPts val="0"/>
              </a:spcBef>
              <a:spcAft>
                <a:spcPts val="0"/>
              </a:spcAft>
              <a:buNone/>
            </a:pPr>
            <a:r>
              <a:t/>
            </a:r>
            <a:endParaRPr b="1" sz="1000">
              <a:solidFill>
                <a:schemeClr val="dk2"/>
              </a:solidFill>
            </a:endParaRPr>
          </a:p>
          <a:p>
            <a:pPr indent="0" lvl="0" marL="0" rtl="0" algn="l">
              <a:spcBef>
                <a:spcPts val="0"/>
              </a:spcBef>
              <a:spcAft>
                <a:spcPts val="0"/>
              </a:spcAft>
              <a:buNone/>
            </a:pPr>
            <a:r>
              <a:rPr b="1" lang="fr" sz="1000">
                <a:solidFill>
                  <a:schemeClr val="dk2"/>
                </a:solidFill>
              </a:rPr>
              <a:t>UnderSampling est un compromis intéressant</a:t>
            </a:r>
            <a:r>
              <a:rPr lang="fr" sz="1000">
                <a:solidFill>
                  <a:schemeClr val="dk2"/>
                </a:solidFill>
              </a:rPr>
              <a:t> : Impact minimal sur coût et gain significatif en efficacité computationnelle (-84% données) avec amélioration du recall (+4.9%).</a:t>
            </a:r>
            <a:endParaRPr b="1" sz="1000">
              <a:solidFill>
                <a:schemeClr val="dk2"/>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Synthèse des résultats avant optimisation des hyperparamètres</a:t>
            </a:r>
            <a:endParaRPr/>
          </a:p>
        </p:txBody>
      </p:sp>
      <p:sp>
        <p:nvSpPr>
          <p:cNvPr id="158" name="Google Shape;158;p25"/>
          <p:cNvSpPr txBox="1"/>
          <p:nvPr>
            <p:ph idx="4294967295" type="body"/>
          </p:nvPr>
        </p:nvSpPr>
        <p:spPr>
          <a:xfrm>
            <a:off x="426150" y="1001800"/>
            <a:ext cx="8170800" cy="376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lang="fr" sz="1000">
                <a:solidFill>
                  <a:schemeClr val="dk2"/>
                </a:solidFill>
                <a:latin typeface="Arial"/>
                <a:ea typeface="Arial"/>
                <a:cs typeface="Arial"/>
                <a:sym typeface="Arial"/>
              </a:rPr>
              <a:t>Parmi</a:t>
            </a:r>
            <a:r>
              <a:rPr lang="fr" sz="1000">
                <a:solidFill>
                  <a:schemeClr val="dk2"/>
                </a:solidFill>
                <a:latin typeface="Arial"/>
                <a:ea typeface="Arial"/>
                <a:cs typeface="Arial"/>
                <a:sym typeface="Arial"/>
              </a:rPr>
              <a:t> les 15 configurations testés,</a:t>
            </a:r>
            <a:r>
              <a:rPr b="1" lang="fr" sz="1000">
                <a:solidFill>
                  <a:schemeClr val="dk2"/>
                </a:solidFill>
                <a:latin typeface="Arial"/>
                <a:ea typeface="Arial"/>
                <a:cs typeface="Arial"/>
                <a:sym typeface="Arial"/>
              </a:rPr>
              <a:t> LightGBM Baseline a été </a:t>
            </a:r>
            <a:endParaRPr b="1" sz="1000">
              <a:solidFill>
                <a:schemeClr val="dk2"/>
              </a:solidFill>
              <a:latin typeface="Arial"/>
              <a:ea typeface="Arial"/>
              <a:cs typeface="Arial"/>
              <a:sym typeface="Arial"/>
            </a:endParaRPr>
          </a:p>
          <a:p>
            <a:pPr indent="0" lvl="0" marL="0" rtl="0" algn="l">
              <a:spcBef>
                <a:spcPts val="400"/>
              </a:spcBef>
              <a:spcAft>
                <a:spcPts val="0"/>
              </a:spcAft>
              <a:buNone/>
            </a:pPr>
            <a:r>
              <a:rPr b="1" lang="fr" sz="1000">
                <a:solidFill>
                  <a:schemeClr val="dk2"/>
                </a:solidFill>
                <a:latin typeface="Arial"/>
                <a:ea typeface="Arial"/>
                <a:cs typeface="Arial"/>
                <a:sym typeface="Arial"/>
              </a:rPr>
              <a:t>retenu.</a:t>
            </a:r>
            <a:endParaRPr b="1"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Le coût moyen (avg_cost) est de </a:t>
            </a:r>
            <a:r>
              <a:rPr b="1" lang="fr" sz="1000">
                <a:solidFill>
                  <a:schemeClr val="dk2"/>
                </a:solidFill>
                <a:latin typeface="Arial"/>
                <a:ea typeface="Arial"/>
                <a:cs typeface="Arial"/>
                <a:sym typeface="Arial"/>
              </a:rPr>
              <a:t>0.4935</a:t>
            </a:r>
            <a:r>
              <a:rPr lang="fr" sz="1000">
                <a:solidFill>
                  <a:schemeClr val="dk2"/>
                </a:solidFill>
                <a:latin typeface="Arial"/>
                <a:ea typeface="Arial"/>
                <a:cs typeface="Arial"/>
                <a:sym typeface="Arial"/>
              </a:rPr>
              <a:t> soit </a:t>
            </a:r>
            <a:endParaRPr sz="1000">
              <a:solidFill>
                <a:schemeClr val="dk2"/>
              </a:solidFill>
              <a:latin typeface="Arial"/>
              <a:ea typeface="Arial"/>
              <a:cs typeface="Arial"/>
              <a:sym typeface="Arial"/>
            </a:endParaRPr>
          </a:p>
          <a:p>
            <a:pPr indent="0" lvl="0" marL="0" rtl="0" algn="l">
              <a:spcBef>
                <a:spcPts val="400"/>
              </a:spcBef>
              <a:spcAft>
                <a:spcPts val="0"/>
              </a:spcAft>
              <a:buNone/>
            </a:pPr>
            <a:r>
              <a:rPr lang="fr" sz="1000">
                <a:solidFill>
                  <a:schemeClr val="dk2"/>
                </a:solidFill>
                <a:latin typeface="Arial"/>
                <a:ea typeface="Arial"/>
                <a:cs typeface="Arial"/>
                <a:sym typeface="Arial"/>
              </a:rPr>
              <a:t>(1 660 mauvais clients acceptés (FN) × 10€) </a:t>
            </a:r>
            <a:endParaRPr sz="1000">
              <a:solidFill>
                <a:schemeClr val="dk2"/>
              </a:solidFill>
              <a:latin typeface="Arial"/>
              <a:ea typeface="Arial"/>
              <a:cs typeface="Arial"/>
              <a:sym typeface="Arial"/>
            </a:endParaRPr>
          </a:p>
          <a:p>
            <a:pPr indent="0" lvl="0" marL="0" rtl="0" algn="l">
              <a:spcBef>
                <a:spcPts val="400"/>
              </a:spcBef>
              <a:spcAft>
                <a:spcPts val="0"/>
              </a:spcAft>
              <a:buNone/>
            </a:pPr>
            <a:r>
              <a:rPr lang="fr" sz="1000">
                <a:solidFill>
                  <a:schemeClr val="dk2"/>
                </a:solidFill>
                <a:latin typeface="Arial"/>
                <a:ea typeface="Arial"/>
                <a:cs typeface="Arial"/>
                <a:sym typeface="Arial"/>
              </a:rPr>
              <a:t>+ (13 749 bons clients refusés (FP) × 1€) =</a:t>
            </a:r>
            <a:r>
              <a:rPr b="1" lang="fr" sz="1000">
                <a:solidFill>
                  <a:schemeClr val="dk2"/>
                </a:solidFill>
                <a:latin typeface="Arial"/>
                <a:ea typeface="Arial"/>
                <a:cs typeface="Arial"/>
                <a:sym typeface="Arial"/>
              </a:rPr>
              <a:t> 30 349€ </a:t>
            </a:r>
            <a:r>
              <a:rPr lang="fr" sz="1000">
                <a:solidFill>
                  <a:schemeClr val="dk2"/>
                </a:solidFill>
                <a:latin typeface="Arial"/>
                <a:ea typeface="Arial"/>
                <a:cs typeface="Arial"/>
                <a:sym typeface="Arial"/>
              </a:rPr>
              <a:t>ou </a:t>
            </a:r>
            <a:r>
              <a:rPr lang="fr" sz="1000">
                <a:solidFill>
                  <a:schemeClr val="dk2"/>
                </a:solidFill>
                <a:latin typeface="Arial"/>
                <a:ea typeface="Arial"/>
                <a:cs typeface="Arial"/>
                <a:sym typeface="Arial"/>
              </a:rPr>
              <a:t>30 349 / </a:t>
            </a:r>
            <a:r>
              <a:rPr lang="fr" sz="1000">
                <a:solidFill>
                  <a:schemeClr val="dk2"/>
                </a:solidFill>
                <a:latin typeface="Arial"/>
                <a:ea typeface="Arial"/>
                <a:cs typeface="Arial"/>
                <a:sym typeface="Arial"/>
              </a:rPr>
              <a:t>61 502 clients = 0.4935€ par client</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Avec un </a:t>
            </a:r>
            <a:r>
              <a:rPr b="1" lang="fr" sz="1000">
                <a:solidFill>
                  <a:schemeClr val="dk2"/>
                </a:solidFill>
                <a:latin typeface="Arial"/>
                <a:ea typeface="Arial"/>
                <a:cs typeface="Arial"/>
                <a:sym typeface="Arial"/>
              </a:rPr>
              <a:t>seuil optimal de 0.0892</a:t>
            </a:r>
            <a:r>
              <a:rPr lang="fr" sz="1000">
                <a:solidFill>
                  <a:schemeClr val="dk2"/>
                </a:solidFill>
                <a:latin typeface="Arial"/>
                <a:ea typeface="Arial"/>
                <a:cs typeface="Arial"/>
                <a:sym typeface="Arial"/>
              </a:rPr>
              <a:t>, le modèle accepte </a:t>
            </a:r>
            <a:r>
              <a:rPr b="1" lang="fr" sz="1000">
                <a:solidFill>
                  <a:schemeClr val="dk2"/>
                </a:solidFill>
                <a:latin typeface="Arial"/>
                <a:ea typeface="Arial"/>
                <a:cs typeface="Arial"/>
                <a:sym typeface="Arial"/>
              </a:rPr>
              <a:t>71.8% des demandes</a:t>
            </a:r>
            <a:r>
              <a:rPr lang="fr" sz="1000">
                <a:solidFill>
                  <a:schemeClr val="dk2"/>
                </a:solidFill>
                <a:latin typeface="Arial"/>
                <a:ea typeface="Arial"/>
                <a:cs typeface="Arial"/>
                <a:sym typeface="Arial"/>
              </a:rPr>
              <a:t> et maintient une stratégie prudente anti-faux négatifs grâce au coût asymétrique intégré.</a:t>
            </a:r>
            <a:endParaRPr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Le recall de </a:t>
            </a:r>
            <a:r>
              <a:rPr b="1" lang="fr" sz="1000">
                <a:solidFill>
                  <a:schemeClr val="dk2"/>
                </a:solidFill>
                <a:latin typeface="Arial"/>
                <a:ea typeface="Arial"/>
                <a:cs typeface="Arial"/>
                <a:sym typeface="Arial"/>
              </a:rPr>
              <a:t>66.57% permet de détecter 2 défauts sur 3</a:t>
            </a:r>
            <a:r>
              <a:rPr lang="fr" sz="1000">
                <a:solidFill>
                  <a:schemeClr val="dk2"/>
                </a:solidFill>
                <a:latin typeface="Arial"/>
                <a:ea typeface="Arial"/>
                <a:cs typeface="Arial"/>
                <a:sym typeface="Arial"/>
              </a:rPr>
              <a:t>, générant 3 305 vraies alertes sur 4 965 défauts réels. Cette performance de détection préserve l'entreprise de pertes potentielles significatives.</a:t>
            </a:r>
            <a:endParaRPr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Pertes évitées</a:t>
            </a:r>
            <a:r>
              <a:rPr lang="fr" sz="1000">
                <a:solidFill>
                  <a:schemeClr val="dk2"/>
                </a:solidFill>
                <a:latin typeface="Arial"/>
                <a:ea typeface="Arial"/>
                <a:cs typeface="Arial"/>
                <a:sym typeface="Arial"/>
              </a:rPr>
              <a:t> : 3 305 défauts détectés × 10€ = </a:t>
            </a:r>
            <a:r>
              <a:rPr b="1" lang="fr" sz="1000">
                <a:solidFill>
                  <a:schemeClr val="dk2"/>
                </a:solidFill>
                <a:latin typeface="Arial"/>
                <a:ea typeface="Arial"/>
                <a:cs typeface="Arial"/>
                <a:sym typeface="Arial"/>
              </a:rPr>
              <a:t>33 050€</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Manque à gagner </a:t>
            </a:r>
            <a:r>
              <a:rPr lang="fr" sz="1000">
                <a:solidFill>
                  <a:schemeClr val="dk2"/>
                </a:solidFill>
                <a:latin typeface="Arial"/>
                <a:ea typeface="Arial"/>
                <a:cs typeface="Arial"/>
                <a:sym typeface="Arial"/>
              </a:rPr>
              <a:t>: 14 003 bons clients refusés × 1€ = </a:t>
            </a:r>
            <a:r>
              <a:rPr b="1" lang="fr" sz="1000">
                <a:solidFill>
                  <a:schemeClr val="dk2"/>
                </a:solidFill>
                <a:latin typeface="Arial"/>
                <a:ea typeface="Arial"/>
                <a:cs typeface="Arial"/>
                <a:sym typeface="Arial"/>
              </a:rPr>
              <a:t>14 003€</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Pertes subies</a:t>
            </a:r>
            <a:r>
              <a:rPr lang="fr" sz="1000">
                <a:solidFill>
                  <a:schemeClr val="dk2"/>
                </a:solidFill>
                <a:latin typeface="Arial"/>
                <a:ea typeface="Arial"/>
                <a:cs typeface="Arial"/>
                <a:sym typeface="Arial"/>
              </a:rPr>
              <a:t> : 1 660 défauts non détectés × 10€ = </a:t>
            </a:r>
            <a:r>
              <a:rPr b="1" lang="fr" sz="1000">
                <a:solidFill>
                  <a:schemeClr val="dk2"/>
                </a:solidFill>
                <a:latin typeface="Arial"/>
                <a:ea typeface="Arial"/>
                <a:cs typeface="Arial"/>
                <a:sym typeface="Arial"/>
              </a:rPr>
              <a:t>16 600€</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Impact net positif</a:t>
            </a:r>
            <a:r>
              <a:rPr lang="fr" sz="1000">
                <a:solidFill>
                  <a:schemeClr val="dk2"/>
                </a:solidFill>
                <a:latin typeface="Arial"/>
                <a:ea typeface="Arial"/>
                <a:cs typeface="Arial"/>
                <a:sym typeface="Arial"/>
              </a:rPr>
              <a:t> : 33 050€ - 14 003€ - 16 600€ = </a:t>
            </a:r>
            <a:r>
              <a:rPr b="1" lang="fr" sz="1000">
                <a:solidFill>
                  <a:schemeClr val="dk2"/>
                </a:solidFill>
                <a:latin typeface="Arial"/>
                <a:ea typeface="Arial"/>
                <a:cs typeface="Arial"/>
                <a:sym typeface="Arial"/>
              </a:rPr>
              <a:t>+2 447€ </a:t>
            </a:r>
            <a:endParaRPr b="1" sz="1000">
              <a:solidFill>
                <a:schemeClr val="dk2"/>
              </a:solidFill>
              <a:latin typeface="Arial"/>
              <a:ea typeface="Arial"/>
              <a:cs typeface="Arial"/>
              <a:sym typeface="Arial"/>
            </a:endParaRPr>
          </a:p>
          <a:p>
            <a:pPr indent="0" lvl="0" marL="0" rtl="0" algn="l">
              <a:spcBef>
                <a:spcPts val="1200"/>
              </a:spcBef>
              <a:spcAft>
                <a:spcPts val="1200"/>
              </a:spcAft>
              <a:buNone/>
            </a:pPr>
            <a:r>
              <a:rPr lang="fr" sz="1000">
                <a:solidFill>
                  <a:schemeClr val="dk2"/>
                </a:solidFill>
                <a:latin typeface="Arial"/>
                <a:ea typeface="Arial"/>
                <a:cs typeface="Arial"/>
                <a:sym typeface="Arial"/>
              </a:rPr>
              <a:t>L'</a:t>
            </a:r>
            <a:r>
              <a:rPr b="1" lang="fr" sz="1000">
                <a:solidFill>
                  <a:schemeClr val="dk2"/>
                </a:solidFill>
                <a:latin typeface="Arial"/>
                <a:ea typeface="Arial"/>
                <a:cs typeface="Arial"/>
                <a:sym typeface="Arial"/>
              </a:rPr>
              <a:t>AUC de 0.784 </a:t>
            </a:r>
            <a:r>
              <a:rPr lang="fr" sz="1000">
                <a:solidFill>
                  <a:schemeClr val="dk2"/>
                </a:solidFill>
                <a:latin typeface="Arial"/>
                <a:ea typeface="Arial"/>
                <a:cs typeface="Arial"/>
                <a:sym typeface="Arial"/>
              </a:rPr>
              <a:t>reste sous le seuil d'alerte d'overfitting (0.82)</a:t>
            </a:r>
            <a:endParaRPr sz="1000">
              <a:solidFill>
                <a:schemeClr val="dk2"/>
              </a:solidFill>
              <a:latin typeface="Arial"/>
              <a:ea typeface="Arial"/>
              <a:cs typeface="Arial"/>
              <a:sym typeface="Arial"/>
            </a:endParaRPr>
          </a:p>
        </p:txBody>
      </p:sp>
      <p:graphicFrame>
        <p:nvGraphicFramePr>
          <p:cNvPr id="159" name="Google Shape;159;p25"/>
          <p:cNvGraphicFramePr/>
          <p:nvPr/>
        </p:nvGraphicFramePr>
        <p:xfrm>
          <a:off x="4233175" y="1001800"/>
          <a:ext cx="3000000" cy="3000000"/>
        </p:xfrm>
        <a:graphic>
          <a:graphicData uri="http://schemas.openxmlformats.org/drawingml/2006/table">
            <a:tbl>
              <a:tblPr>
                <a:noFill/>
                <a:tableStyleId>{C0B50728-BBE4-4A3D-9671-B866A5D04B76}</a:tableStyleId>
              </a:tblPr>
              <a:tblGrid>
                <a:gridCol w="781925"/>
                <a:gridCol w="540275"/>
                <a:gridCol w="562975"/>
                <a:gridCol w="574275"/>
                <a:gridCol w="574300"/>
                <a:gridCol w="506275"/>
                <a:gridCol w="823750"/>
              </a:tblGrid>
              <a:tr h="323225">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614100">
                <a:tc>
                  <a:txBody>
                    <a:bodyPr/>
                    <a:lstStyle/>
                    <a:p>
                      <a:pPr indent="0" lvl="0" marL="0" rtl="0" algn="ctr">
                        <a:lnSpc>
                          <a:spcPct val="115000"/>
                        </a:lnSpc>
                        <a:spcBef>
                          <a:spcPts val="0"/>
                        </a:spcBef>
                        <a:spcAft>
                          <a:spcPts val="0"/>
                        </a:spcAft>
                        <a:buNone/>
                      </a:pPr>
                      <a:r>
                        <a:rPr lang="fr" sz="1000">
                          <a:solidFill>
                            <a:schemeClr val="accent2"/>
                          </a:solidFill>
                        </a:rPr>
                        <a:t>LightGBM</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0.4935€</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0.784</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0.089</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66.6%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19.4%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TN:42788 FP:13749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FN:1660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TP:3305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Optimisation des hyperparamètres</a:t>
            </a:r>
            <a:endParaRPr/>
          </a:p>
        </p:txBody>
      </p:sp>
      <p:sp>
        <p:nvSpPr>
          <p:cNvPr id="165" name="Google Shape;165;p26"/>
          <p:cNvSpPr txBox="1"/>
          <p:nvPr>
            <p:ph idx="4294967295" type="body"/>
          </p:nvPr>
        </p:nvSpPr>
        <p:spPr>
          <a:xfrm>
            <a:off x="436975" y="729225"/>
            <a:ext cx="8229300" cy="4153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RandomizedSearchCV </a:t>
            </a:r>
            <a:r>
              <a:rPr lang="fr" sz="1000">
                <a:solidFill>
                  <a:schemeClr val="dk2"/>
                </a:solidFill>
                <a:latin typeface="Arial"/>
                <a:ea typeface="Arial"/>
                <a:cs typeface="Arial"/>
                <a:sym typeface="Arial"/>
              </a:rPr>
              <a:t>est une technique d'</a:t>
            </a:r>
            <a:r>
              <a:rPr b="1" lang="fr" sz="1000">
                <a:solidFill>
                  <a:schemeClr val="dk2"/>
                </a:solidFill>
                <a:latin typeface="Arial"/>
                <a:ea typeface="Arial"/>
                <a:cs typeface="Arial"/>
                <a:sym typeface="Arial"/>
              </a:rPr>
              <a:t>optimisation automatique des hyperparamètres qui explore aléatoirement un espace de recherche défini pour identifier la meilleure configuration d'un modèle</a:t>
            </a:r>
            <a:r>
              <a:rPr lang="fr" sz="1000">
                <a:solidFill>
                  <a:schemeClr val="dk2"/>
                </a:solidFill>
                <a:latin typeface="Arial"/>
                <a:ea typeface="Arial"/>
                <a:cs typeface="Arial"/>
                <a:sym typeface="Arial"/>
              </a:rPr>
              <a:t>. Elle échantillonne un nombre fixe de configurations au hasard, rendant l'optimisation plus rapide sur de grands espaces de paramètres. Pour chaque configuration testée, l'algorithme utilise la validation croisée pour évaluer les performances et éviter l'overfitting.</a:t>
            </a:r>
            <a:endParaRPr b="1"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RandomizedSearchCV a optimisé les hyperparamètres sur le score métier</a:t>
            </a:r>
            <a:r>
              <a:rPr lang="fr" sz="1000">
                <a:solidFill>
                  <a:schemeClr val="dk2"/>
                </a:solidFill>
                <a:latin typeface="Arial"/>
                <a:ea typeface="Arial"/>
                <a:cs typeface="Arial"/>
                <a:sym typeface="Arial"/>
              </a:rPr>
              <a:t>, mais a produit un </a:t>
            </a:r>
            <a:r>
              <a:rPr b="1" lang="fr" sz="1000">
                <a:solidFill>
                  <a:schemeClr val="dk2"/>
                </a:solidFill>
                <a:latin typeface="Arial"/>
                <a:ea typeface="Arial"/>
                <a:cs typeface="Arial"/>
                <a:sym typeface="Arial"/>
              </a:rPr>
              <a:t>modèle en overfitting</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AUC = 0.8809 &gt; 0.82</a:t>
            </a:r>
            <a:r>
              <a:rPr lang="fr" sz="1000">
                <a:solidFill>
                  <a:schemeClr val="dk2"/>
                </a:solidFill>
                <a:latin typeface="Arial"/>
                <a:ea typeface="Arial"/>
                <a:cs typeface="Arial"/>
                <a:sym typeface="Arial"/>
              </a:rPr>
              <a:t> (seuil d'alerte)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Hyperparamètres trop agressifs pour la généralisation</a:t>
            </a:r>
            <a:endParaRPr sz="1000">
              <a:solidFill>
                <a:schemeClr val="dk2"/>
              </a:solidFill>
              <a:latin typeface="Arial"/>
              <a:ea typeface="Arial"/>
              <a:cs typeface="Arial"/>
              <a:sym typeface="Arial"/>
            </a:endParaRPr>
          </a:p>
          <a:p>
            <a:pPr indent="0" lvl="0" marL="0" rtl="0" algn="l">
              <a:spcBef>
                <a:spcPts val="1400"/>
              </a:spcBef>
              <a:spcAft>
                <a:spcPts val="0"/>
              </a:spcAft>
              <a:buNone/>
            </a:pPr>
            <a:r>
              <a:t/>
            </a:r>
            <a:endParaRPr sz="1000">
              <a:solidFill>
                <a:schemeClr val="dk2"/>
              </a:solidFill>
              <a:latin typeface="Arial"/>
              <a:ea typeface="Arial"/>
              <a:cs typeface="Arial"/>
              <a:sym typeface="Arial"/>
            </a:endParaRPr>
          </a:p>
          <a:p>
            <a:pPr indent="0" lvl="0" marL="0" rtl="0" algn="l">
              <a:spcBef>
                <a:spcPts val="1400"/>
              </a:spcBef>
              <a:spcAft>
                <a:spcPts val="0"/>
              </a:spcAft>
              <a:buNone/>
            </a:pPr>
            <a:r>
              <a:t/>
            </a:r>
            <a:endParaRPr sz="1000">
              <a:solidFill>
                <a:schemeClr val="dk2"/>
              </a:solidFill>
              <a:latin typeface="Arial"/>
              <a:ea typeface="Arial"/>
              <a:cs typeface="Arial"/>
              <a:sym typeface="Arial"/>
            </a:endParaRPr>
          </a:p>
          <a:p>
            <a:pPr indent="0" lvl="0" marL="0" rtl="0" algn="l">
              <a:spcBef>
                <a:spcPts val="1400"/>
              </a:spcBef>
              <a:spcAft>
                <a:spcPts val="400"/>
              </a:spcAft>
              <a:buNone/>
            </a:pPr>
            <a:r>
              <a:t/>
            </a:r>
            <a:endParaRPr sz="1000">
              <a:solidFill>
                <a:schemeClr val="dk2"/>
              </a:solidFill>
              <a:latin typeface="Arial"/>
              <a:ea typeface="Arial"/>
              <a:cs typeface="Arial"/>
              <a:sym typeface="Arial"/>
            </a:endParaRPr>
          </a:p>
        </p:txBody>
      </p:sp>
      <p:sp>
        <p:nvSpPr>
          <p:cNvPr id="166" name="Google Shape;166;p26"/>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167" name="Google Shape;167;p26"/>
          <p:cNvSpPr txBox="1"/>
          <p:nvPr/>
        </p:nvSpPr>
        <p:spPr>
          <a:xfrm>
            <a:off x="4299875" y="3009550"/>
            <a:ext cx="4100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highlight>
                <a:srgbClr val="FFFFFF"/>
              </a:highlight>
              <a:latin typeface="Courier New"/>
              <a:ea typeface="Courier New"/>
              <a:cs typeface="Courier New"/>
              <a:sym typeface="Courier New"/>
            </a:endParaRPr>
          </a:p>
        </p:txBody>
      </p:sp>
      <p:graphicFrame>
        <p:nvGraphicFramePr>
          <p:cNvPr id="168" name="Google Shape;168;p26"/>
          <p:cNvGraphicFramePr/>
          <p:nvPr/>
        </p:nvGraphicFramePr>
        <p:xfrm>
          <a:off x="963475" y="2446075"/>
          <a:ext cx="3000000" cy="3000000"/>
        </p:xfrm>
        <a:graphic>
          <a:graphicData uri="http://schemas.openxmlformats.org/drawingml/2006/table">
            <a:tbl>
              <a:tblPr>
                <a:noFill/>
                <a:tableStyleId>{C0B50728-BBE4-4A3D-9671-B866A5D04B76}</a:tableStyleId>
              </a:tblPr>
              <a:tblGrid>
                <a:gridCol w="1338175"/>
                <a:gridCol w="1167200"/>
                <a:gridCol w="1137675"/>
                <a:gridCol w="1049700"/>
                <a:gridCol w="2403400"/>
              </a:tblGrid>
              <a:tr h="186850">
                <a:tc>
                  <a:txBody>
                    <a:bodyPr/>
                    <a:lstStyle/>
                    <a:p>
                      <a:pPr indent="0" lvl="0" marL="0" rtl="0" algn="ctr">
                        <a:lnSpc>
                          <a:spcPct val="115000"/>
                        </a:lnSpc>
                        <a:spcBef>
                          <a:spcPts val="0"/>
                        </a:spcBef>
                        <a:spcAft>
                          <a:spcPts val="0"/>
                        </a:spcAft>
                        <a:buNone/>
                      </a:pPr>
                      <a:r>
                        <a:rPr lang="fr" sz="900">
                          <a:solidFill>
                            <a:schemeClr val="accent4"/>
                          </a:solidFill>
                        </a:rPr>
                        <a:t>Hyperparamètres</a:t>
                      </a:r>
                      <a:endParaRPr sz="9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LightGBM </a:t>
                      </a:r>
                      <a:endParaRPr sz="900">
                        <a:solidFill>
                          <a:schemeClr val="accent4"/>
                        </a:solidFill>
                      </a:endParaRPr>
                    </a:p>
                    <a:p>
                      <a:pPr indent="0" lvl="0" marL="0" rtl="0" algn="ctr">
                        <a:lnSpc>
                          <a:spcPct val="115000"/>
                        </a:lnSpc>
                        <a:spcBef>
                          <a:spcPts val="0"/>
                        </a:spcBef>
                        <a:spcAft>
                          <a:spcPts val="0"/>
                        </a:spcAft>
                        <a:buNone/>
                      </a:pPr>
                      <a:r>
                        <a:rPr lang="fr" sz="900">
                          <a:solidFill>
                            <a:schemeClr val="accent4"/>
                          </a:solidFill>
                        </a:rPr>
                        <a:t>Baseline</a:t>
                      </a:r>
                      <a:endParaRPr sz="9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RandomizedSearch (Overfitting)</a:t>
                      </a:r>
                      <a:endParaRPr sz="9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Régularisé</a:t>
                      </a:r>
                      <a:endParaRPr sz="900">
                        <a:solidFill>
                          <a:schemeClr val="accent4"/>
                        </a:solidFill>
                      </a:endParaRPr>
                    </a:p>
                    <a:p>
                      <a:pPr indent="0" lvl="0" marL="0" rtl="0" algn="ctr">
                        <a:lnSpc>
                          <a:spcPct val="115000"/>
                        </a:lnSpc>
                        <a:spcBef>
                          <a:spcPts val="0"/>
                        </a:spcBef>
                        <a:spcAft>
                          <a:spcPts val="0"/>
                        </a:spcAft>
                        <a:buNone/>
                      </a:pPr>
                      <a:r>
                        <a:rPr lang="fr" sz="900">
                          <a:solidFill>
                            <a:schemeClr val="accent4"/>
                          </a:solidFill>
                        </a:rPr>
                        <a:t>(Final)</a:t>
                      </a:r>
                      <a:endParaRPr sz="9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Impact</a:t>
                      </a:r>
                      <a:endParaRPr sz="9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196675">
                <a:tc>
                  <a:txBody>
                    <a:bodyPr/>
                    <a:lstStyle/>
                    <a:p>
                      <a:pPr indent="0" lvl="0" marL="0" rtl="0" algn="ctr">
                        <a:lnSpc>
                          <a:spcPct val="115000"/>
                        </a:lnSpc>
                        <a:spcBef>
                          <a:spcPts val="0"/>
                        </a:spcBef>
                        <a:spcAft>
                          <a:spcPts val="0"/>
                        </a:spcAft>
                        <a:buNone/>
                      </a:pPr>
                      <a:r>
                        <a:rPr lang="fr" sz="1000">
                          <a:solidFill>
                            <a:schemeClr val="dk2"/>
                          </a:solidFill>
                        </a:rPr>
                        <a:t>n_estimators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238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Moins d'arbres</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71850">
                <a:tc>
                  <a:txBody>
                    <a:bodyPr/>
                    <a:lstStyle/>
                    <a:p>
                      <a:pPr indent="0" lvl="0" marL="0" rtl="0" algn="ctr">
                        <a:lnSpc>
                          <a:spcPct val="115000"/>
                        </a:lnSpc>
                        <a:spcBef>
                          <a:spcPts val="0"/>
                        </a:spcBef>
                        <a:spcAft>
                          <a:spcPts val="0"/>
                        </a:spcAft>
                        <a:buNone/>
                      </a:pPr>
                      <a:r>
                        <a:rPr lang="fr" sz="1000">
                          <a:solidFill>
                            <a:schemeClr val="dk2"/>
                          </a:solidFill>
                        </a:rPr>
                        <a:t>learning_rate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0.1906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Apprentissage plus prudent → Stabilité</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96675">
                <a:tc>
                  <a:txBody>
                    <a:bodyPr/>
                    <a:lstStyle/>
                    <a:p>
                      <a:pPr indent="0" lvl="0" marL="0" rtl="0" algn="ctr">
                        <a:lnSpc>
                          <a:spcPct val="115000"/>
                        </a:lnSpc>
                        <a:spcBef>
                          <a:spcPts val="0"/>
                        </a:spcBef>
                        <a:spcAft>
                          <a:spcPts val="0"/>
                        </a:spcAft>
                        <a:buNone/>
                      </a:pPr>
                      <a:r>
                        <a:rPr lang="fr" sz="1000">
                          <a:solidFill>
                            <a:schemeClr val="dk2"/>
                          </a:solidFill>
                        </a:rPr>
                        <a:t>max_depth</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 </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(illimité)</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Contrôle overfitting → Généralisation</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96675">
                <a:tc>
                  <a:txBody>
                    <a:bodyPr/>
                    <a:lstStyle/>
                    <a:p>
                      <a:pPr indent="0" lvl="0" marL="0" rtl="0" algn="ctr">
                        <a:lnSpc>
                          <a:spcPct val="115000"/>
                        </a:lnSpc>
                        <a:spcBef>
                          <a:spcPts val="0"/>
                        </a:spcBef>
                        <a:spcAft>
                          <a:spcPts val="0"/>
                        </a:spcAft>
                        <a:buNone/>
                      </a:pPr>
                      <a:r>
                        <a:rPr lang="fr" sz="1000">
                          <a:solidFill>
                            <a:schemeClr val="dk2"/>
                          </a:solidFill>
                        </a:rPr>
                        <a:t>num_leaves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31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30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20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Arbres plus simples → Anti-overfitting</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71850">
                <a:tc>
                  <a:txBody>
                    <a:bodyPr/>
                    <a:lstStyle/>
                    <a:p>
                      <a:pPr indent="0" lvl="0" marL="0" rtl="0" algn="ctr">
                        <a:lnSpc>
                          <a:spcPct val="115000"/>
                        </a:lnSpc>
                        <a:spcBef>
                          <a:spcPts val="0"/>
                        </a:spcBef>
                        <a:spcAft>
                          <a:spcPts val="0"/>
                        </a:spcAft>
                        <a:buNone/>
                      </a:pPr>
                      <a:r>
                        <a:rPr lang="fr" sz="1000">
                          <a:solidFill>
                            <a:schemeClr val="dk2"/>
                          </a:solidFill>
                        </a:rPr>
                        <a:t>reg_alpha</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0.0156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Régularisation L1 forte</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71850">
                <a:tc>
                  <a:txBody>
                    <a:bodyPr/>
                    <a:lstStyle/>
                    <a:p>
                      <a:pPr indent="0" lvl="0" marL="0" rtl="0" algn="ctr">
                        <a:lnSpc>
                          <a:spcPct val="115000"/>
                        </a:lnSpc>
                        <a:spcBef>
                          <a:spcPts val="0"/>
                        </a:spcBef>
                        <a:spcAft>
                          <a:spcPts val="0"/>
                        </a:spcAft>
                        <a:buNone/>
                      </a:pPr>
                      <a:r>
                        <a:rPr lang="fr" sz="1000">
                          <a:solidFill>
                            <a:schemeClr val="dk2"/>
                          </a:solidFill>
                        </a:rPr>
                        <a:t>reg_lambda</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0.0156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Régularisation L2 forte</a:t>
                      </a:r>
                      <a:endParaRPr sz="1000">
                        <a:solidFill>
                          <a:schemeClr val="dk2"/>
                        </a:solidFill>
                      </a:endParaRPr>
                    </a:p>
                  </a:txBody>
                  <a:tcPr marT="19050" marB="19050" marR="91425" marL="9142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69" name="Google Shape;169;p26"/>
          <p:cNvSpPr txBox="1"/>
          <p:nvPr/>
        </p:nvSpPr>
        <p:spPr>
          <a:xfrm>
            <a:off x="436900" y="4304625"/>
            <a:ext cx="8229300" cy="646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Résultat de la régularisation : </a:t>
            </a:r>
            <a:endParaRPr b="1" sz="1000">
              <a:solidFill>
                <a:schemeClr val="dk2"/>
              </a:solidFill>
            </a:endParaRPr>
          </a:p>
          <a:p>
            <a:pPr indent="-292100" lvl="0" marL="457200" rtl="0" algn="l">
              <a:spcBef>
                <a:spcPts val="0"/>
              </a:spcBef>
              <a:spcAft>
                <a:spcPts val="0"/>
              </a:spcAft>
              <a:buClr>
                <a:schemeClr val="dk2"/>
              </a:buClr>
              <a:buSzPts val="1000"/>
              <a:buChar char="●"/>
            </a:pPr>
            <a:r>
              <a:rPr b="1" lang="fr" sz="1000">
                <a:solidFill>
                  <a:schemeClr val="dk2"/>
                </a:solidFill>
              </a:rPr>
              <a:t>AUC corrigée à 0.7941</a:t>
            </a:r>
            <a:r>
              <a:rPr lang="fr" sz="1000">
                <a:solidFill>
                  <a:schemeClr val="dk2"/>
                </a:solidFill>
              </a:rPr>
              <a:t> (&lt; 0.82 )</a:t>
            </a:r>
            <a:endParaRPr sz="1000">
              <a:solidFill>
                <a:schemeClr val="dk2"/>
              </a:solidFill>
            </a:endParaRPr>
          </a:p>
          <a:p>
            <a:pPr indent="-292100" lvl="0" marL="457200" rtl="0" algn="l">
              <a:spcBef>
                <a:spcPts val="0"/>
              </a:spcBef>
              <a:spcAft>
                <a:spcPts val="0"/>
              </a:spcAft>
              <a:buClr>
                <a:schemeClr val="dk2"/>
              </a:buClr>
              <a:buSzPts val="1000"/>
              <a:buChar char="●"/>
            </a:pPr>
            <a:r>
              <a:rPr lang="fr" sz="1000">
                <a:solidFill>
                  <a:schemeClr val="dk2"/>
                </a:solidFill>
              </a:rPr>
              <a:t>Coût métier : 0.479€/client</a:t>
            </a:r>
            <a:endParaRPr sz="1000">
              <a:solidFill>
                <a:schemeClr val="dk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7"/>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LightGBM Final Production - Performance régularisée</a:t>
            </a:r>
            <a:endParaRPr/>
          </a:p>
          <a:p>
            <a:pPr indent="0" lvl="0" marL="0" rtl="0" algn="l">
              <a:spcBef>
                <a:spcPts val="0"/>
              </a:spcBef>
              <a:spcAft>
                <a:spcPts val="0"/>
              </a:spcAft>
              <a:buNone/>
            </a:pPr>
            <a:r>
              <a:rPr lang="fr" sz="1577"/>
              <a:t>Coût métier : 0.479€/client et AUC : 0.794 (conforme seuil &lt; 0.82)</a:t>
            </a:r>
            <a:endParaRPr sz="1577"/>
          </a:p>
        </p:txBody>
      </p:sp>
      <p:sp>
        <p:nvSpPr>
          <p:cNvPr id="175" name="Google Shape;175;p27"/>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graphicFrame>
        <p:nvGraphicFramePr>
          <p:cNvPr id="176" name="Google Shape;176;p27"/>
          <p:cNvGraphicFramePr/>
          <p:nvPr/>
        </p:nvGraphicFramePr>
        <p:xfrm>
          <a:off x="4183950" y="742950"/>
          <a:ext cx="3000000" cy="3000000"/>
        </p:xfrm>
        <a:graphic>
          <a:graphicData uri="http://schemas.openxmlformats.org/drawingml/2006/table">
            <a:tbl>
              <a:tblPr>
                <a:noFill/>
                <a:tableStyleId>{C0B50728-BBE4-4A3D-9671-B866A5D04B76}</a:tableStyleId>
              </a:tblPr>
              <a:tblGrid>
                <a:gridCol w="870200"/>
                <a:gridCol w="537400"/>
                <a:gridCol w="466750"/>
                <a:gridCol w="588800"/>
                <a:gridCol w="563525"/>
                <a:gridCol w="581000"/>
                <a:gridCol w="869925"/>
              </a:tblGrid>
              <a:tr h="233750">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444150">
                <a:tc>
                  <a:txBody>
                    <a:bodyPr/>
                    <a:lstStyle/>
                    <a:p>
                      <a:pPr indent="0" lvl="0" marL="0" rtl="0" algn="ctr">
                        <a:lnSpc>
                          <a:spcPct val="115000"/>
                        </a:lnSpc>
                        <a:spcBef>
                          <a:spcPts val="0"/>
                        </a:spcBef>
                        <a:spcAft>
                          <a:spcPts val="0"/>
                        </a:spcAft>
                        <a:buNone/>
                      </a:pPr>
                      <a:r>
                        <a:rPr lang="fr" sz="1000">
                          <a:solidFill>
                            <a:schemeClr val="dk2"/>
                          </a:solidFill>
                        </a:rPr>
                        <a:t>LightGBM Final Production</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fr" sz="1000">
                          <a:solidFill>
                            <a:schemeClr val="dk2"/>
                          </a:solidFill>
                        </a:rPr>
                        <a:t>0.479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fr" sz="1000">
                          <a:solidFill>
                            <a:schemeClr val="dk2"/>
                          </a:solidFill>
                        </a:rPr>
                        <a:t>0.794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fr" sz="1000">
                          <a:solidFill>
                            <a:schemeClr val="dk2"/>
                          </a:solidFill>
                        </a:rPr>
                        <a:t>0.099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fr" sz="1000">
                          <a:solidFill>
                            <a:schemeClr val="dk2"/>
                          </a:solidFill>
                        </a:rPr>
                        <a:t>66.0%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fr" sz="1000">
                          <a:solidFill>
                            <a:schemeClr val="dk2"/>
                          </a:solidFill>
                        </a:rPr>
                        <a:t>20.7%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TN:41214 FP:15323 FN:1516 TP:3349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77" name="Google Shape;177;p27"/>
          <p:cNvSpPr txBox="1"/>
          <p:nvPr/>
        </p:nvSpPr>
        <p:spPr>
          <a:xfrm>
            <a:off x="409475" y="742950"/>
            <a:ext cx="3774300" cy="1885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fr" sz="1000">
                <a:solidFill>
                  <a:schemeClr val="dk2"/>
                </a:solidFill>
              </a:rPr>
              <a:t>Le modèle final atteint un </a:t>
            </a:r>
            <a:r>
              <a:rPr b="1" lang="fr" sz="1000">
                <a:solidFill>
                  <a:schemeClr val="dk2"/>
                </a:solidFill>
              </a:rPr>
              <a:t>coût moyen de 0.479€ par client</a:t>
            </a:r>
            <a:r>
              <a:rPr lang="fr" sz="1000">
                <a:solidFill>
                  <a:schemeClr val="dk2"/>
                </a:solidFill>
              </a:rPr>
              <a:t> avec des </a:t>
            </a:r>
            <a:r>
              <a:rPr b="1" lang="fr" sz="1000">
                <a:solidFill>
                  <a:schemeClr val="dk2"/>
                </a:solidFill>
              </a:rPr>
              <a:t>hyperparamètres régularisés</a:t>
            </a:r>
            <a:r>
              <a:rPr lang="fr" sz="1000">
                <a:solidFill>
                  <a:schemeClr val="dk2"/>
                </a:solidFill>
              </a:rPr>
              <a:t> pour éviter l'overfitting. Cette performance représente un excellent équilibre entre efficacité métier et robustesse en production.</a:t>
            </a:r>
            <a:endParaRPr sz="1000">
              <a:solidFill>
                <a:schemeClr val="dk2"/>
              </a:solidFill>
            </a:endParaRPr>
          </a:p>
          <a:p>
            <a:pPr indent="0" lvl="0" marL="0" rtl="0" algn="l">
              <a:lnSpc>
                <a:spcPct val="115000"/>
              </a:lnSpc>
              <a:spcBef>
                <a:spcPts val="1200"/>
              </a:spcBef>
              <a:spcAft>
                <a:spcPts val="0"/>
              </a:spcAft>
              <a:buNone/>
            </a:pPr>
            <a:r>
              <a:rPr lang="fr" sz="1000">
                <a:solidFill>
                  <a:schemeClr val="dk2"/>
                </a:solidFill>
              </a:rPr>
              <a:t>Avec un </a:t>
            </a:r>
            <a:r>
              <a:rPr b="1" lang="fr" sz="1000">
                <a:solidFill>
                  <a:schemeClr val="dk2"/>
                </a:solidFill>
              </a:rPr>
              <a:t>seuil optimal de 0.099</a:t>
            </a:r>
            <a:r>
              <a:rPr lang="fr" sz="1000">
                <a:solidFill>
                  <a:schemeClr val="dk2"/>
                </a:solidFill>
              </a:rPr>
              <a:t>, le modèle </a:t>
            </a:r>
            <a:r>
              <a:rPr b="1" lang="fr" sz="1000">
                <a:solidFill>
                  <a:schemeClr val="dk2"/>
                </a:solidFill>
              </a:rPr>
              <a:t>accepte 69.5% des demandes</a:t>
            </a:r>
            <a:r>
              <a:rPr lang="fr" sz="1000">
                <a:solidFill>
                  <a:schemeClr val="dk2"/>
                </a:solidFill>
              </a:rPr>
              <a:t> et maintient une stratégie prudente anti-faux négatifs.</a:t>
            </a:r>
            <a:endParaRPr sz="1000">
              <a:solidFill>
                <a:schemeClr val="dk2"/>
              </a:solidFill>
            </a:endParaRPr>
          </a:p>
          <a:p>
            <a:pPr indent="0" lvl="0" marL="0" rtl="0" algn="l">
              <a:lnSpc>
                <a:spcPct val="115000"/>
              </a:lnSpc>
              <a:spcBef>
                <a:spcPts val="1200"/>
              </a:spcBef>
              <a:spcAft>
                <a:spcPts val="1200"/>
              </a:spcAft>
              <a:buNone/>
            </a:pPr>
            <a:r>
              <a:t/>
            </a:r>
            <a:endParaRPr sz="1000">
              <a:solidFill>
                <a:schemeClr val="dk2"/>
              </a:solidFill>
            </a:endParaRPr>
          </a:p>
        </p:txBody>
      </p:sp>
      <p:sp>
        <p:nvSpPr>
          <p:cNvPr id="178" name="Google Shape;178;p27"/>
          <p:cNvSpPr txBox="1"/>
          <p:nvPr/>
        </p:nvSpPr>
        <p:spPr>
          <a:xfrm>
            <a:off x="409475" y="2392950"/>
            <a:ext cx="8252100" cy="22164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fr" sz="1000">
                <a:solidFill>
                  <a:schemeClr val="dk2"/>
                </a:solidFill>
              </a:rPr>
              <a:t>Le </a:t>
            </a:r>
            <a:r>
              <a:rPr b="1" lang="fr" sz="1000">
                <a:solidFill>
                  <a:schemeClr val="dk2"/>
                </a:solidFill>
              </a:rPr>
              <a:t>recall de 66.0%</a:t>
            </a:r>
            <a:r>
              <a:rPr lang="fr" sz="1000">
                <a:solidFill>
                  <a:schemeClr val="dk2"/>
                </a:solidFill>
              </a:rPr>
              <a:t> permet de détecter </a:t>
            </a:r>
            <a:r>
              <a:rPr b="1" lang="fr" sz="1000">
                <a:solidFill>
                  <a:schemeClr val="dk2"/>
                </a:solidFill>
              </a:rPr>
              <a:t>2 défauts sur 3</a:t>
            </a:r>
            <a:r>
              <a:rPr lang="fr" sz="1000">
                <a:solidFill>
                  <a:schemeClr val="dk2"/>
                </a:solidFill>
              </a:rPr>
              <a:t>, générant </a:t>
            </a:r>
            <a:r>
              <a:rPr b="1" lang="fr" sz="1000">
                <a:solidFill>
                  <a:schemeClr val="dk2"/>
                </a:solidFill>
              </a:rPr>
              <a:t>3 449 vraies alertes</a:t>
            </a:r>
            <a:r>
              <a:rPr lang="fr" sz="1000">
                <a:solidFill>
                  <a:schemeClr val="dk2"/>
                </a:solidFill>
              </a:rPr>
              <a:t> sur 4 965 défauts réels. Cette performance de détection préserve l'entreprise de </a:t>
            </a:r>
            <a:r>
              <a:rPr b="1" lang="fr" sz="1000">
                <a:solidFill>
                  <a:schemeClr val="dk2"/>
                </a:solidFill>
              </a:rPr>
              <a:t>pertes potentielles significatives</a:t>
            </a:r>
            <a:r>
              <a:rPr lang="fr" sz="1000">
                <a:solidFill>
                  <a:schemeClr val="dk2"/>
                </a:solidFill>
              </a:rPr>
              <a:t>.</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b="1" lang="fr" sz="1000">
                <a:solidFill>
                  <a:schemeClr val="dk2"/>
                </a:solidFill>
              </a:rPr>
              <a:t>Pertes évitées</a:t>
            </a:r>
            <a:r>
              <a:rPr lang="fr" sz="1000">
                <a:solidFill>
                  <a:schemeClr val="dk2"/>
                </a:solidFill>
              </a:rPr>
              <a:t> : 3 449 défauts détectés × 10€ = </a:t>
            </a:r>
            <a:r>
              <a:rPr b="1" lang="fr" sz="1000">
                <a:solidFill>
                  <a:schemeClr val="dk2"/>
                </a:solidFill>
              </a:rPr>
              <a:t>34 490€</a:t>
            </a:r>
            <a:endParaRPr b="1"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Manque à gagner</a:t>
            </a:r>
            <a:r>
              <a:rPr lang="fr" sz="1000">
                <a:solidFill>
                  <a:schemeClr val="dk2"/>
                </a:solidFill>
              </a:rPr>
              <a:t> : 15 323 bons clients refusés × 1€ = </a:t>
            </a:r>
            <a:r>
              <a:rPr b="1" lang="fr" sz="1000">
                <a:solidFill>
                  <a:schemeClr val="dk2"/>
                </a:solidFill>
              </a:rPr>
              <a:t>15 323€</a:t>
            </a:r>
            <a:endParaRPr b="1"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Pertes subies</a:t>
            </a:r>
            <a:r>
              <a:rPr lang="fr" sz="1000">
                <a:solidFill>
                  <a:schemeClr val="dk2"/>
                </a:solidFill>
              </a:rPr>
              <a:t> : 1 516 défauts non détectés × 10€ = </a:t>
            </a:r>
            <a:r>
              <a:rPr b="1" lang="fr" sz="1000">
                <a:solidFill>
                  <a:schemeClr val="dk2"/>
                </a:solidFill>
              </a:rPr>
              <a:t>15 160€</a:t>
            </a:r>
            <a:endParaRPr b="1"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Impact net positif</a:t>
            </a:r>
            <a:r>
              <a:rPr lang="fr" sz="1000">
                <a:solidFill>
                  <a:schemeClr val="dk2"/>
                </a:solidFill>
              </a:rPr>
              <a:t> : 34 490€ - 15 323€ - 15 160€ = </a:t>
            </a:r>
            <a:r>
              <a:rPr b="1" lang="fr" sz="1000">
                <a:solidFill>
                  <a:schemeClr val="dk2"/>
                </a:solidFill>
              </a:rPr>
              <a:t>+4 007€</a:t>
            </a:r>
            <a:r>
              <a:rPr lang="fr" sz="1000">
                <a:solidFill>
                  <a:schemeClr val="dk2"/>
                </a:solidFill>
              </a:rPr>
              <a:t> (Vs </a:t>
            </a:r>
            <a:r>
              <a:rPr lang="fr" sz="1000">
                <a:solidFill>
                  <a:schemeClr val="dk2"/>
                </a:solidFill>
              </a:rPr>
              <a:t>+2 447€ avant optimisation)</a:t>
            </a:r>
            <a:endParaRPr sz="1000">
              <a:solidFill>
                <a:schemeClr val="dk2"/>
              </a:solidFill>
            </a:endParaRPr>
          </a:p>
          <a:p>
            <a:pPr indent="0" lvl="0" marL="0" rtl="0" algn="l">
              <a:lnSpc>
                <a:spcPct val="115000"/>
              </a:lnSpc>
              <a:spcBef>
                <a:spcPts val="1200"/>
              </a:spcBef>
              <a:spcAft>
                <a:spcPts val="0"/>
              </a:spcAft>
              <a:buNone/>
            </a:pPr>
            <a:r>
              <a:t/>
            </a:r>
            <a:endParaRPr sz="1000">
              <a:solidFill>
                <a:schemeClr val="dk2"/>
              </a:solidFill>
            </a:endParaRPr>
          </a:p>
          <a:p>
            <a:pPr indent="0" lvl="0" marL="0" rtl="0" algn="l">
              <a:lnSpc>
                <a:spcPct val="115000"/>
              </a:lnSpc>
              <a:spcBef>
                <a:spcPts val="1200"/>
              </a:spcBef>
              <a:spcAft>
                <a:spcPts val="1200"/>
              </a:spcAft>
              <a:buNone/>
            </a:pPr>
            <a:r>
              <a:rPr lang="fr" sz="1000">
                <a:solidFill>
                  <a:schemeClr val="dk2"/>
                </a:solidFill>
              </a:rPr>
              <a:t>L'</a:t>
            </a:r>
            <a:r>
              <a:rPr b="1" lang="fr" sz="1000">
                <a:solidFill>
                  <a:schemeClr val="dk2"/>
                </a:solidFill>
              </a:rPr>
              <a:t>AUC de 0.794 </a:t>
            </a:r>
            <a:r>
              <a:rPr lang="fr" sz="1000">
                <a:solidFill>
                  <a:schemeClr val="dk2"/>
                </a:solidFill>
              </a:rPr>
              <a:t>confirme une </a:t>
            </a:r>
            <a:r>
              <a:rPr b="1" lang="fr" sz="1000">
                <a:solidFill>
                  <a:schemeClr val="dk2"/>
                </a:solidFill>
              </a:rPr>
              <a:t>bonne capacité discriminative</a:t>
            </a:r>
            <a:r>
              <a:rPr lang="fr" sz="1000">
                <a:solidFill>
                  <a:schemeClr val="dk2"/>
                </a:solidFill>
              </a:rPr>
              <a:t> et </a:t>
            </a:r>
            <a:r>
              <a:rPr b="1" lang="fr" sz="1000">
                <a:solidFill>
                  <a:schemeClr val="dk2"/>
                </a:solidFill>
              </a:rPr>
              <a:t>reste sous le seuil d'alerte d'overfitting (0.82)</a:t>
            </a:r>
            <a:r>
              <a:rPr lang="fr" sz="1000">
                <a:solidFill>
                  <a:schemeClr val="dk2"/>
                </a:solidFill>
              </a:rPr>
              <a:t>, c’est une garantie de </a:t>
            </a:r>
            <a:r>
              <a:rPr b="1" lang="fr" sz="1000">
                <a:solidFill>
                  <a:schemeClr val="dk2"/>
                </a:solidFill>
              </a:rPr>
              <a:t>performance stable en production sans sur-apprentissage sur les données d'entraînement.</a:t>
            </a:r>
            <a:r>
              <a:rPr lang="fr" sz="1000">
                <a:solidFill>
                  <a:schemeClr val="dk2"/>
                </a:solidFill>
              </a:rPr>
              <a:t>.</a:t>
            </a:r>
            <a:endParaRPr sz="1000">
              <a:solidFill>
                <a:schemeClr val="dk2"/>
              </a:solidFill>
            </a:endParaRPr>
          </a:p>
        </p:txBody>
      </p:sp>
      <p:sp>
        <p:nvSpPr>
          <p:cNvPr id="179" name="Google Shape;179;p27"/>
          <p:cNvSpPr txBox="1"/>
          <p:nvPr/>
        </p:nvSpPr>
        <p:spPr>
          <a:xfrm>
            <a:off x="4183950" y="1847850"/>
            <a:ext cx="4477500" cy="554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sz="240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2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Analyse de la feature importance globale</a:t>
            </a:r>
            <a:endParaRPr/>
          </a:p>
        </p:txBody>
      </p:sp>
      <p:sp>
        <p:nvSpPr>
          <p:cNvPr id="185" name="Google Shape;185;p28"/>
          <p:cNvSpPr txBox="1"/>
          <p:nvPr/>
        </p:nvSpPr>
        <p:spPr>
          <a:xfrm>
            <a:off x="3658750" y="850300"/>
            <a:ext cx="5266200" cy="3934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100"/>
              </a:spcBef>
              <a:spcAft>
                <a:spcPts val="0"/>
              </a:spcAft>
              <a:buNone/>
            </a:pPr>
            <a:r>
              <a:rPr lang="fr" sz="1000">
                <a:solidFill>
                  <a:schemeClr val="dk2"/>
                </a:solidFill>
              </a:rPr>
              <a:t>Les </a:t>
            </a:r>
            <a:r>
              <a:rPr b="1" lang="fr" sz="1000">
                <a:solidFill>
                  <a:schemeClr val="dk2"/>
                </a:solidFill>
              </a:rPr>
              <a:t>3 variables EXT_SOURCE </a:t>
            </a:r>
            <a:r>
              <a:rPr lang="fr" sz="1000">
                <a:solidFill>
                  <a:schemeClr val="dk2"/>
                </a:solidFill>
              </a:rPr>
              <a:t>monopolisent le haut du classement avec les plus fortes variabilité d'impact : elles ont un </a:t>
            </a:r>
            <a:r>
              <a:rPr b="1" lang="fr" sz="1000">
                <a:solidFill>
                  <a:schemeClr val="dk2"/>
                </a:solidFill>
              </a:rPr>
              <a:t>rôle central dans la prédiction du risque crédit</a:t>
            </a:r>
            <a:r>
              <a:rPr lang="fr" sz="1000">
                <a:solidFill>
                  <a:schemeClr val="dk2"/>
                </a:solidFill>
              </a:rPr>
              <a:t>.</a:t>
            </a:r>
            <a:endParaRPr sz="1000">
              <a:solidFill>
                <a:schemeClr val="dk2"/>
              </a:solidFill>
            </a:endParaRPr>
          </a:p>
          <a:p>
            <a:pPr indent="0" lvl="0" marL="0" rtl="0" algn="l">
              <a:lnSpc>
                <a:spcPct val="115000"/>
              </a:lnSpc>
              <a:spcBef>
                <a:spcPts val="1100"/>
              </a:spcBef>
              <a:spcAft>
                <a:spcPts val="0"/>
              </a:spcAft>
              <a:buNone/>
            </a:pPr>
            <a:r>
              <a:rPr lang="fr" sz="1000">
                <a:solidFill>
                  <a:schemeClr val="dk2"/>
                </a:solidFill>
              </a:rPr>
              <a:t>Points rouges (valeurs élevées) : Systématiquement à gauche pour EXT_SOURCE = </a:t>
            </a:r>
            <a:r>
              <a:rPr b="1" lang="fr" sz="1000">
                <a:solidFill>
                  <a:schemeClr val="dk2"/>
                </a:solidFill>
              </a:rPr>
              <a:t>scores élevés réduisent le risque</a:t>
            </a:r>
            <a:endParaRPr b="1" sz="1000">
              <a:solidFill>
                <a:schemeClr val="dk2"/>
              </a:solidFill>
            </a:endParaRPr>
          </a:p>
          <a:p>
            <a:pPr indent="0" lvl="0" marL="0" rtl="0" algn="l">
              <a:lnSpc>
                <a:spcPct val="115000"/>
              </a:lnSpc>
              <a:spcBef>
                <a:spcPts val="1100"/>
              </a:spcBef>
              <a:spcAft>
                <a:spcPts val="0"/>
              </a:spcAft>
              <a:buNone/>
            </a:pPr>
            <a:r>
              <a:rPr lang="fr" sz="1000">
                <a:solidFill>
                  <a:schemeClr val="dk2"/>
                </a:solidFill>
              </a:rPr>
              <a:t>Points bleus (valeurs faibles) : Systématiquement à droite pour EXT_SOURCE = </a:t>
            </a:r>
            <a:r>
              <a:rPr b="1" lang="fr" sz="1000">
                <a:solidFill>
                  <a:schemeClr val="dk2"/>
                </a:solidFill>
              </a:rPr>
              <a:t>scores faibles augmentent le risque</a:t>
            </a:r>
            <a:endParaRPr b="1" sz="1000">
              <a:solidFill>
                <a:schemeClr val="dk2"/>
              </a:solidFill>
            </a:endParaRPr>
          </a:p>
          <a:p>
            <a:pPr indent="0" lvl="0" marL="0" rtl="0" algn="l">
              <a:lnSpc>
                <a:spcPct val="115000"/>
              </a:lnSpc>
              <a:spcBef>
                <a:spcPts val="1100"/>
              </a:spcBef>
              <a:spcAft>
                <a:spcPts val="0"/>
              </a:spcAft>
              <a:buNone/>
            </a:pPr>
            <a:r>
              <a:rPr lang="fr" sz="1000">
                <a:solidFill>
                  <a:schemeClr val="dk2"/>
                </a:solidFill>
              </a:rPr>
              <a:t>DAYS_EMPLOYED, INSTAL_DPD_MEAN, PAYMENT_RATE confirment l'importance de l'historique professionnel et du comportement de paiement dans la prédiction du risque.</a:t>
            </a:r>
            <a:endParaRPr sz="1000">
              <a:solidFill>
                <a:schemeClr val="dk2"/>
              </a:solidFill>
            </a:endParaRPr>
          </a:p>
          <a:p>
            <a:pPr indent="0" lvl="0" marL="0" rtl="0" algn="l">
              <a:lnSpc>
                <a:spcPct val="115000"/>
              </a:lnSpc>
              <a:spcBef>
                <a:spcPts val="1100"/>
              </a:spcBef>
              <a:spcAft>
                <a:spcPts val="0"/>
              </a:spcAft>
              <a:buNone/>
            </a:pPr>
            <a:r>
              <a:t/>
            </a:r>
            <a:endParaRPr i="1" sz="800">
              <a:solidFill>
                <a:schemeClr val="dk2"/>
              </a:solidFill>
            </a:endParaRPr>
          </a:p>
          <a:p>
            <a:pPr indent="0" lvl="0" marL="0" rtl="0" algn="l">
              <a:lnSpc>
                <a:spcPct val="115000"/>
              </a:lnSpc>
              <a:spcBef>
                <a:spcPts val="0"/>
              </a:spcBef>
              <a:spcAft>
                <a:spcPts val="0"/>
              </a:spcAft>
              <a:buNone/>
            </a:pPr>
            <a:r>
              <a:rPr i="1" lang="fr" sz="900">
                <a:solidFill>
                  <a:schemeClr val="dk2"/>
                </a:solidFill>
              </a:rPr>
              <a:t>Axes et structure</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Axe Y : Variables classées par importance (EXT_SOURCE_2 en haut = plus importante)</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Axe X : Impact SHAP sur la prédiction (-1.5 à +1.5)</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Chaque point = un client avec sa valeur pour cette variable</a:t>
            </a:r>
            <a:endParaRPr i="1" sz="900">
              <a:solidFill>
                <a:schemeClr val="dk2"/>
              </a:solidFill>
            </a:endParaRPr>
          </a:p>
          <a:p>
            <a:pPr indent="0" lvl="0" marL="0" rtl="0" algn="l">
              <a:lnSpc>
                <a:spcPct val="115000"/>
              </a:lnSpc>
              <a:spcBef>
                <a:spcPts val="0"/>
              </a:spcBef>
              <a:spcAft>
                <a:spcPts val="0"/>
              </a:spcAft>
              <a:buNone/>
            </a:pPr>
            <a:r>
              <a:rPr i="1" lang="fr" sz="900">
                <a:solidFill>
                  <a:schemeClr val="dk2"/>
                </a:solidFill>
              </a:rPr>
              <a:t>Interprétation des couleurs</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Rouge : Valeur élevée de la variable pour ce client</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Bleu : Valeur faible de la variable pour ce client</a:t>
            </a:r>
            <a:endParaRPr i="1" sz="900">
              <a:solidFill>
                <a:schemeClr val="dk2"/>
              </a:solidFill>
            </a:endParaRPr>
          </a:p>
          <a:p>
            <a:pPr indent="0" lvl="0" marL="0" rtl="0" algn="l">
              <a:lnSpc>
                <a:spcPct val="115000"/>
              </a:lnSpc>
              <a:spcBef>
                <a:spcPts val="0"/>
              </a:spcBef>
              <a:spcAft>
                <a:spcPts val="0"/>
              </a:spcAft>
              <a:buNone/>
            </a:pPr>
            <a:r>
              <a:rPr i="1" lang="fr" sz="900">
                <a:solidFill>
                  <a:schemeClr val="dk2"/>
                </a:solidFill>
              </a:rPr>
              <a:t>Lecture de l'impact</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Gauche (négatif) : Réduit le risque de défaut → Client plus sûr</a:t>
            </a:r>
            <a:endParaRPr i="1" sz="900">
              <a:solidFill>
                <a:schemeClr val="dk2"/>
              </a:solidFill>
            </a:endParaRPr>
          </a:p>
          <a:p>
            <a:pPr indent="-285750" lvl="0" marL="457200" rtl="0" algn="l">
              <a:lnSpc>
                <a:spcPct val="115000"/>
              </a:lnSpc>
              <a:spcBef>
                <a:spcPts val="0"/>
              </a:spcBef>
              <a:spcAft>
                <a:spcPts val="0"/>
              </a:spcAft>
              <a:buClr>
                <a:schemeClr val="dk2"/>
              </a:buClr>
              <a:buSzPts val="900"/>
              <a:buFont typeface="Arial"/>
              <a:buChar char="●"/>
            </a:pPr>
            <a:r>
              <a:rPr i="1" lang="fr" sz="900">
                <a:solidFill>
                  <a:schemeClr val="dk2"/>
                </a:solidFill>
              </a:rPr>
              <a:t>Droite (positif) : Augmente le risque de défaut → Client plus risqué</a:t>
            </a:r>
            <a:endParaRPr i="1" sz="900">
              <a:solidFill>
                <a:schemeClr val="dk2"/>
              </a:solidFill>
            </a:endParaRPr>
          </a:p>
          <a:p>
            <a:pPr indent="0" lvl="0" marL="0" rtl="0" algn="l">
              <a:lnSpc>
                <a:spcPct val="115000"/>
              </a:lnSpc>
              <a:spcBef>
                <a:spcPts val="0"/>
              </a:spcBef>
              <a:spcAft>
                <a:spcPts val="0"/>
              </a:spcAft>
              <a:buNone/>
            </a:pPr>
            <a:r>
              <a:t/>
            </a:r>
            <a:endParaRPr i="1" sz="100">
              <a:solidFill>
                <a:schemeClr val="dk2"/>
              </a:solidFill>
            </a:endParaRPr>
          </a:p>
        </p:txBody>
      </p:sp>
      <p:pic>
        <p:nvPicPr>
          <p:cNvPr id="186" name="Google Shape;186;p28"/>
          <p:cNvPicPr preferRelativeResize="0"/>
          <p:nvPr/>
        </p:nvPicPr>
        <p:blipFill>
          <a:blip r:embed="rId3">
            <a:alphaModFix/>
          </a:blip>
          <a:stretch>
            <a:fillRect/>
          </a:stretch>
        </p:blipFill>
        <p:spPr>
          <a:xfrm>
            <a:off x="98250" y="850300"/>
            <a:ext cx="3560500" cy="391583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9"/>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Analyse de la feature importance locale</a:t>
            </a:r>
            <a:r>
              <a:rPr lang="fr"/>
              <a:t> : exemple d’un client à haut risque </a:t>
            </a:r>
            <a:endParaRPr/>
          </a:p>
          <a:p>
            <a:pPr indent="0" lvl="0" marL="0" rtl="0" algn="l">
              <a:spcBef>
                <a:spcPts val="0"/>
              </a:spcBef>
              <a:spcAft>
                <a:spcPts val="0"/>
              </a:spcAft>
              <a:buNone/>
            </a:pPr>
            <a:r>
              <a:rPr lang="fr" sz="1577"/>
              <a:t>ID: 243023 - Probabilité 72.46% donc REFUS</a:t>
            </a:r>
            <a:endParaRPr sz="1577"/>
          </a:p>
        </p:txBody>
      </p:sp>
      <p:sp>
        <p:nvSpPr>
          <p:cNvPr id="192" name="Google Shape;192;p29"/>
          <p:cNvSpPr txBox="1"/>
          <p:nvPr>
            <p:ph idx="4294967295" type="body"/>
          </p:nvPr>
        </p:nvSpPr>
        <p:spPr>
          <a:xfrm>
            <a:off x="471900" y="771400"/>
            <a:ext cx="4456200" cy="41781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i="1" lang="fr" sz="1000">
                <a:solidFill>
                  <a:schemeClr val="dk2"/>
                </a:solidFill>
                <a:latin typeface="Arial"/>
                <a:ea typeface="Arial"/>
                <a:cs typeface="Arial"/>
                <a:sym typeface="Arial"/>
              </a:rPr>
              <a:t>Facteurs aggravants</a:t>
            </a:r>
            <a:endParaRPr i="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EXT_SOURCE_3</a:t>
            </a:r>
            <a:r>
              <a:rPr b="1" lang="fr" sz="1000">
                <a:solidFill>
                  <a:schemeClr val="dk2"/>
                </a:solidFill>
                <a:latin typeface="Arial"/>
                <a:ea typeface="Arial"/>
                <a:cs typeface="Arial"/>
                <a:sym typeface="Arial"/>
              </a:rPr>
              <a:t> (0.055)</a:t>
            </a:r>
            <a:r>
              <a:rPr lang="fr" sz="1000">
                <a:solidFill>
                  <a:schemeClr val="dk2"/>
                </a:solidFill>
                <a:latin typeface="Arial"/>
                <a:ea typeface="Arial"/>
                <a:cs typeface="Arial"/>
                <a:sym typeface="Arial"/>
              </a:rPr>
              <a:t> : Score externe </a:t>
            </a:r>
            <a:r>
              <a:rPr lang="fr" sz="1000">
                <a:solidFill>
                  <a:schemeClr val="dk2"/>
                </a:solidFill>
                <a:latin typeface="Arial"/>
                <a:ea typeface="Arial"/>
                <a:cs typeface="Arial"/>
                <a:sym typeface="Arial"/>
              </a:rPr>
              <a:t>très </a:t>
            </a:r>
            <a:r>
              <a:rPr lang="fr" sz="1000">
                <a:solidFill>
                  <a:schemeClr val="dk2"/>
                </a:solidFill>
                <a:latin typeface="Arial"/>
                <a:ea typeface="Arial"/>
                <a:cs typeface="Arial"/>
                <a:sym typeface="Arial"/>
              </a:rPr>
              <a:t>faible→ </a:t>
            </a:r>
            <a:r>
              <a:rPr b="1" lang="fr" sz="1000">
                <a:solidFill>
                  <a:schemeClr val="dk2"/>
                </a:solidFill>
                <a:latin typeface="Arial"/>
                <a:ea typeface="Arial"/>
                <a:cs typeface="Arial"/>
                <a:sym typeface="Arial"/>
              </a:rPr>
              <a:t>+0.96</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EXT_SOURCE_2</a:t>
            </a:r>
            <a:r>
              <a:rPr b="1" lang="fr" sz="1000">
                <a:solidFill>
                  <a:schemeClr val="dk2"/>
                </a:solidFill>
                <a:latin typeface="Arial"/>
                <a:ea typeface="Arial"/>
                <a:cs typeface="Arial"/>
                <a:sym typeface="Arial"/>
              </a:rPr>
              <a:t> (0.061)</a:t>
            </a:r>
            <a:r>
              <a:rPr lang="fr" sz="1000">
                <a:solidFill>
                  <a:schemeClr val="dk2"/>
                </a:solidFill>
                <a:latin typeface="Arial"/>
                <a:ea typeface="Arial"/>
                <a:cs typeface="Arial"/>
                <a:sym typeface="Arial"/>
              </a:rPr>
              <a:t> : Score externe très faible → </a:t>
            </a:r>
            <a:r>
              <a:rPr b="1" lang="fr" sz="1000">
                <a:solidFill>
                  <a:schemeClr val="dk2"/>
                </a:solidFill>
                <a:latin typeface="Arial"/>
                <a:ea typeface="Arial"/>
                <a:cs typeface="Arial"/>
                <a:sym typeface="Arial"/>
              </a:rPr>
              <a:t>+0.87</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INSTAL_DPD_MEAN</a:t>
            </a:r>
            <a:r>
              <a:rPr b="1" lang="fr" sz="1000">
                <a:solidFill>
                  <a:schemeClr val="dk2"/>
                </a:solidFill>
                <a:latin typeface="Arial"/>
                <a:ea typeface="Arial"/>
                <a:cs typeface="Arial"/>
                <a:sym typeface="Arial"/>
              </a:rPr>
              <a:t> (4.812)</a:t>
            </a:r>
            <a:r>
              <a:rPr lang="fr" sz="1000">
                <a:solidFill>
                  <a:schemeClr val="dk2"/>
                </a:solidFill>
                <a:latin typeface="Arial"/>
                <a:ea typeface="Arial"/>
                <a:cs typeface="Arial"/>
                <a:sym typeface="Arial"/>
              </a:rPr>
              <a:t> : Historique de retards haut → </a:t>
            </a:r>
            <a:r>
              <a:rPr b="1" lang="fr" sz="1000">
                <a:solidFill>
                  <a:schemeClr val="dk2"/>
                </a:solidFill>
                <a:latin typeface="Arial"/>
                <a:ea typeface="Arial"/>
                <a:cs typeface="Arial"/>
                <a:sym typeface="Arial"/>
              </a:rPr>
              <a:t>+0.18</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EXT_SOURCE_1</a:t>
            </a:r>
            <a:r>
              <a:rPr b="1" lang="fr" sz="1000">
                <a:solidFill>
                  <a:schemeClr val="dk2"/>
                </a:solidFill>
                <a:latin typeface="Arial"/>
                <a:ea typeface="Arial"/>
                <a:cs typeface="Arial"/>
                <a:sym typeface="Arial"/>
              </a:rPr>
              <a:t> (nan)</a:t>
            </a:r>
            <a:r>
              <a:rPr lang="fr" sz="1000">
                <a:solidFill>
                  <a:schemeClr val="dk2"/>
                </a:solidFill>
                <a:latin typeface="Arial"/>
                <a:ea typeface="Arial"/>
                <a:cs typeface="Arial"/>
                <a:sym typeface="Arial"/>
              </a:rPr>
              <a:t> : Score externe manquant → </a:t>
            </a:r>
            <a:r>
              <a:rPr b="1" lang="fr" sz="1000">
                <a:solidFill>
                  <a:schemeClr val="dk2"/>
                </a:solidFill>
                <a:latin typeface="Arial"/>
                <a:ea typeface="Arial"/>
                <a:cs typeface="Arial"/>
                <a:sym typeface="Arial"/>
              </a:rPr>
              <a:t>+0.12</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DAYS_EMPLOYED </a:t>
            </a:r>
            <a:r>
              <a:rPr b="1" lang="fr" sz="1000">
                <a:solidFill>
                  <a:schemeClr val="dk2"/>
                </a:solidFill>
                <a:latin typeface="Arial"/>
                <a:ea typeface="Arial"/>
                <a:cs typeface="Arial"/>
                <a:sym typeface="Arial"/>
              </a:rPr>
              <a:t>(-1212)</a:t>
            </a:r>
            <a:r>
              <a:rPr lang="fr" sz="1000">
                <a:solidFill>
                  <a:schemeClr val="dk2"/>
                </a:solidFill>
                <a:latin typeface="Arial"/>
                <a:ea typeface="Arial"/>
                <a:cs typeface="Arial"/>
                <a:sym typeface="Arial"/>
              </a:rPr>
              <a:t> : Emploi récent (3.3 ans) → </a:t>
            </a:r>
            <a:r>
              <a:rPr b="1" lang="fr" sz="1000">
                <a:solidFill>
                  <a:schemeClr val="dk2"/>
                </a:solidFill>
                <a:latin typeface="Arial"/>
                <a:ea typeface="Arial"/>
                <a:cs typeface="Arial"/>
                <a:sym typeface="Arial"/>
              </a:rPr>
              <a:t>+0.11</a:t>
            </a:r>
            <a:endParaRPr b="1"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L’</a:t>
            </a:r>
            <a:r>
              <a:rPr b="1" lang="fr" sz="1000">
                <a:solidFill>
                  <a:schemeClr val="dk2"/>
                </a:solidFill>
                <a:latin typeface="Arial"/>
                <a:ea typeface="Arial"/>
                <a:cs typeface="Arial"/>
                <a:sym typeface="Arial"/>
              </a:rPr>
              <a:t>accumulation de signaux négatifs </a:t>
            </a:r>
            <a:r>
              <a:rPr lang="fr" sz="1000">
                <a:solidFill>
                  <a:schemeClr val="dk2"/>
                </a:solidFill>
                <a:latin typeface="Arial"/>
                <a:ea typeface="Arial"/>
                <a:cs typeface="Arial"/>
                <a:sym typeface="Arial"/>
              </a:rPr>
              <a:t>mène</a:t>
            </a:r>
            <a:r>
              <a:rPr lang="fr" sz="1000">
                <a:solidFill>
                  <a:schemeClr val="dk2"/>
                </a:solidFill>
                <a:latin typeface="Arial"/>
                <a:ea typeface="Arial"/>
                <a:cs typeface="Arial"/>
                <a:sym typeface="Arial"/>
              </a:rPr>
              <a:t> à </a:t>
            </a:r>
            <a:r>
              <a:rPr b="1" lang="fr" sz="1000">
                <a:solidFill>
                  <a:schemeClr val="dk2"/>
                </a:solidFill>
                <a:latin typeface="Arial"/>
                <a:ea typeface="Arial"/>
                <a:cs typeface="Arial"/>
                <a:sym typeface="Arial"/>
              </a:rPr>
              <a:t>f(x) = +0.968</a:t>
            </a:r>
            <a:endParaRPr b="1" sz="1000">
              <a:solidFill>
                <a:schemeClr val="dk2"/>
              </a:solidFill>
              <a:latin typeface="Arial"/>
              <a:ea typeface="Arial"/>
              <a:cs typeface="Arial"/>
              <a:sym typeface="Arial"/>
            </a:endParaRPr>
          </a:p>
          <a:p>
            <a:pPr indent="0" lvl="0" marL="0" rtl="0" algn="l">
              <a:spcBef>
                <a:spcPts val="1200"/>
              </a:spcBef>
              <a:spcAft>
                <a:spcPts val="0"/>
              </a:spcAft>
              <a:buNone/>
            </a:pPr>
            <a:r>
              <a:rPr i="1" lang="fr" sz="800">
                <a:solidFill>
                  <a:schemeClr val="dk2"/>
                </a:solidFill>
                <a:latin typeface="Arial"/>
                <a:ea typeface="Arial"/>
                <a:cs typeface="Arial"/>
                <a:sym typeface="Arial"/>
              </a:rPr>
              <a:t>Pour mémoire :</a:t>
            </a:r>
            <a:endParaRPr i="1" sz="800">
              <a:solidFill>
                <a:schemeClr val="dk2"/>
              </a:solidFill>
              <a:latin typeface="Arial"/>
              <a:ea typeface="Arial"/>
              <a:cs typeface="Arial"/>
              <a:sym typeface="Arial"/>
            </a:endParaRPr>
          </a:p>
          <a:p>
            <a:pPr indent="-279400" lvl="0" marL="457200" rtl="0" algn="l">
              <a:spcBef>
                <a:spcPts val="1200"/>
              </a:spcBef>
              <a:spcAft>
                <a:spcPts val="0"/>
              </a:spcAft>
              <a:buClr>
                <a:schemeClr val="dk2"/>
              </a:buClr>
              <a:buSzPts val="800"/>
              <a:buFont typeface="Arial"/>
              <a:buChar char="●"/>
            </a:pPr>
            <a:r>
              <a:rPr i="1" lang="fr" sz="800">
                <a:solidFill>
                  <a:schemeClr val="dk2"/>
                </a:solidFill>
                <a:latin typeface="Arial"/>
                <a:ea typeface="Arial"/>
                <a:cs typeface="Arial"/>
                <a:sym typeface="Arial"/>
              </a:rPr>
              <a:t>f(x) dans SHAP est la sortie du modèle avant transformation en probabilité</a:t>
            </a:r>
            <a:endParaRPr i="1" sz="800">
              <a:solidFill>
                <a:schemeClr val="dk2"/>
              </a:solidFill>
              <a:latin typeface="Arial"/>
              <a:ea typeface="Arial"/>
              <a:cs typeface="Arial"/>
              <a:sym typeface="Arial"/>
            </a:endParaRPr>
          </a:p>
          <a:p>
            <a:pPr indent="-279400" lvl="0" marL="457200" rtl="0" algn="l">
              <a:spcBef>
                <a:spcPts val="0"/>
              </a:spcBef>
              <a:spcAft>
                <a:spcPts val="0"/>
              </a:spcAft>
              <a:buClr>
                <a:schemeClr val="dk2"/>
              </a:buClr>
              <a:buSzPts val="800"/>
              <a:buFont typeface="Arial"/>
              <a:buChar char="●"/>
            </a:pPr>
            <a:r>
              <a:rPr i="1" lang="fr" sz="800">
                <a:solidFill>
                  <a:schemeClr val="dk2"/>
                </a:solidFill>
                <a:latin typeface="Arial"/>
                <a:ea typeface="Arial"/>
                <a:cs typeface="Arial"/>
                <a:sym typeface="Arial"/>
              </a:rPr>
              <a:t>La valeur de référence est E[f(x)] = -2.764 (moyenne du modèle sur l'ensemble des données)</a:t>
            </a:r>
            <a:endParaRPr i="1" sz="800">
              <a:solidFill>
                <a:schemeClr val="dk2"/>
              </a:solidFill>
              <a:latin typeface="Arial"/>
              <a:ea typeface="Arial"/>
              <a:cs typeface="Arial"/>
              <a:sym typeface="Arial"/>
            </a:endParaRPr>
          </a:p>
          <a:p>
            <a:pPr indent="-279400" lvl="0" marL="457200" rtl="0" algn="l">
              <a:spcBef>
                <a:spcPts val="0"/>
              </a:spcBef>
              <a:spcAft>
                <a:spcPts val="0"/>
              </a:spcAft>
              <a:buClr>
                <a:schemeClr val="dk2"/>
              </a:buClr>
              <a:buSzPts val="800"/>
              <a:buFont typeface="Arial"/>
              <a:buChar char="●"/>
            </a:pPr>
            <a:r>
              <a:rPr i="1" lang="fr" sz="800">
                <a:solidFill>
                  <a:schemeClr val="dk2"/>
                </a:solidFill>
                <a:latin typeface="Arial"/>
                <a:ea typeface="Arial"/>
                <a:cs typeface="Arial"/>
                <a:sym typeface="Arial"/>
              </a:rPr>
              <a:t>f(x) se transforme en probabilité via fonction sigmoïde : Probabilité = 1 / (1 + exp(-f(x)))</a:t>
            </a:r>
            <a:endParaRPr i="1" sz="8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Ce client à haut risque : </a:t>
            </a:r>
            <a:r>
              <a:rPr b="1" lang="fr" sz="1000">
                <a:solidFill>
                  <a:schemeClr val="dk2"/>
                </a:solidFill>
                <a:latin typeface="Arial"/>
                <a:ea typeface="Arial"/>
                <a:cs typeface="Arial"/>
                <a:sym typeface="Arial"/>
              </a:rPr>
              <a:t>f(x) = +0.968</a:t>
            </a:r>
            <a:r>
              <a:rPr lang="fr" sz="1000">
                <a:solidFill>
                  <a:schemeClr val="dk2"/>
                </a:solidFill>
                <a:latin typeface="Arial"/>
                <a:ea typeface="Arial"/>
                <a:cs typeface="Arial"/>
                <a:sym typeface="Arial"/>
              </a:rPr>
              <a:t> donne une </a:t>
            </a:r>
            <a:r>
              <a:rPr b="1" lang="fr" sz="1000">
                <a:solidFill>
                  <a:schemeClr val="dk2"/>
                </a:solidFill>
                <a:latin typeface="Arial"/>
                <a:ea typeface="Arial"/>
                <a:cs typeface="Arial"/>
                <a:sym typeface="Arial"/>
              </a:rPr>
              <a:t>probabilité de 72.46%</a:t>
            </a:r>
            <a:r>
              <a:rPr lang="fr" sz="1000">
                <a:solidFill>
                  <a:schemeClr val="dk2"/>
                </a:solidFill>
                <a:latin typeface="Arial"/>
                <a:ea typeface="Arial"/>
                <a:cs typeface="Arial"/>
                <a:sym typeface="Arial"/>
              </a:rPr>
              <a:t> d'être en défaut de paiement.</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Le risque est déterminé par comparaison de la probabilité au seuil optimal </a:t>
            </a:r>
            <a:r>
              <a:rPr b="1" lang="fr" sz="1000">
                <a:solidFill>
                  <a:schemeClr val="dk2"/>
                </a:solidFill>
                <a:latin typeface="Arial"/>
                <a:ea typeface="Arial"/>
                <a:cs typeface="Arial"/>
                <a:sym typeface="Arial"/>
              </a:rPr>
              <a:t>(0.0991)</a:t>
            </a:r>
            <a:r>
              <a:rPr lang="fr" sz="1000">
                <a:solidFill>
                  <a:schemeClr val="dk2"/>
                </a:solidFill>
                <a:latin typeface="Arial"/>
                <a:ea typeface="Arial"/>
                <a:cs typeface="Arial"/>
                <a:sym typeface="Arial"/>
              </a:rPr>
              <a:t> : </a:t>
            </a:r>
            <a:r>
              <a:rPr b="1" lang="fr" sz="1000">
                <a:solidFill>
                  <a:schemeClr val="dk2"/>
                </a:solidFill>
                <a:latin typeface="Arial"/>
                <a:ea typeface="Arial"/>
                <a:cs typeface="Arial"/>
                <a:sym typeface="Arial"/>
              </a:rPr>
              <a:t>0.7246 ≥ 0.0991</a:t>
            </a:r>
            <a:r>
              <a:rPr lang="fr" sz="1000">
                <a:solidFill>
                  <a:schemeClr val="dk2"/>
                </a:solidFill>
                <a:latin typeface="Arial"/>
                <a:ea typeface="Arial"/>
                <a:cs typeface="Arial"/>
                <a:sym typeface="Arial"/>
              </a:rPr>
              <a:t> alors </a:t>
            </a:r>
            <a:r>
              <a:rPr b="1" lang="fr" sz="1000">
                <a:solidFill>
                  <a:schemeClr val="dk2"/>
                </a:solidFill>
                <a:latin typeface="Arial"/>
                <a:ea typeface="Arial"/>
                <a:cs typeface="Arial"/>
                <a:sym typeface="Arial"/>
              </a:rPr>
              <a:t>le CRÉDIT est </a:t>
            </a:r>
            <a:r>
              <a:rPr b="1" lang="fr" sz="1000">
                <a:solidFill>
                  <a:schemeClr val="accent3"/>
                </a:solidFill>
                <a:latin typeface="Arial"/>
                <a:ea typeface="Arial"/>
                <a:cs typeface="Arial"/>
                <a:sym typeface="Arial"/>
              </a:rPr>
              <a:t>REFUSÉ</a:t>
            </a:r>
            <a:r>
              <a:rPr lang="fr" sz="1000">
                <a:solidFill>
                  <a:schemeClr val="dk2"/>
                </a:solidFill>
                <a:latin typeface="Arial"/>
                <a:ea typeface="Arial"/>
                <a:cs typeface="Arial"/>
                <a:sym typeface="Arial"/>
              </a:rPr>
              <a:t>.</a:t>
            </a:r>
            <a:endParaRPr sz="10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p:txBody>
      </p:sp>
      <p:sp>
        <p:nvSpPr>
          <p:cNvPr id="193" name="Google Shape;193;p29"/>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pic>
        <p:nvPicPr>
          <p:cNvPr id="194" name="Google Shape;194;p29"/>
          <p:cNvPicPr preferRelativeResize="0"/>
          <p:nvPr/>
        </p:nvPicPr>
        <p:blipFill>
          <a:blip r:embed="rId3">
            <a:alphaModFix/>
          </a:blip>
          <a:stretch>
            <a:fillRect/>
          </a:stretch>
        </p:blipFill>
        <p:spPr>
          <a:xfrm>
            <a:off x="4928100" y="771450"/>
            <a:ext cx="3996749" cy="3190376"/>
          </a:xfrm>
          <a:prstGeom prst="rect">
            <a:avLst/>
          </a:prstGeom>
          <a:noFill/>
          <a:ln>
            <a:noFill/>
          </a:ln>
          <a:effectLst>
            <a:outerShdw blurRad="57150" rotWithShape="0" algn="bl" dir="5400000" dist="19050">
              <a:srgbClr val="000000">
                <a:alpha val="50000"/>
              </a:srgbClr>
            </a:outerShdw>
          </a:effectLst>
        </p:spPr>
      </p:pic>
      <p:sp>
        <p:nvSpPr>
          <p:cNvPr id="195" name="Google Shape;195;p29"/>
          <p:cNvSpPr txBox="1"/>
          <p:nvPr/>
        </p:nvSpPr>
        <p:spPr>
          <a:xfrm>
            <a:off x="4928100" y="3961825"/>
            <a:ext cx="3996900" cy="86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fr" sz="1000">
                <a:solidFill>
                  <a:schemeClr val="dk2"/>
                </a:solidFill>
              </a:rPr>
              <a:t>Cette analyse SHAP permet au chargé d'études de </a:t>
            </a:r>
            <a:r>
              <a:rPr b="1" lang="fr" sz="1000">
                <a:solidFill>
                  <a:schemeClr val="dk2"/>
                </a:solidFill>
              </a:rPr>
              <a:t>justifier factuellement</a:t>
            </a:r>
            <a:r>
              <a:rPr lang="fr" sz="1000">
                <a:solidFill>
                  <a:schemeClr val="dk2"/>
                </a:solidFill>
              </a:rPr>
              <a:t> la décision de refus en s'appuyant sur les </a:t>
            </a:r>
            <a:r>
              <a:rPr b="1" lang="fr" sz="1000">
                <a:solidFill>
                  <a:schemeClr val="dk2"/>
                </a:solidFill>
              </a:rPr>
              <a:t>s</a:t>
            </a:r>
            <a:r>
              <a:rPr b="1" lang="fr" sz="1000">
                <a:solidFill>
                  <a:schemeClr val="dk2"/>
                </a:solidFill>
              </a:rPr>
              <a:t>cores externes défaillants</a:t>
            </a:r>
            <a:r>
              <a:rPr lang="fr" sz="1000">
                <a:solidFill>
                  <a:schemeClr val="dk2"/>
                </a:solidFill>
              </a:rPr>
              <a:t> (principale cause), l’</a:t>
            </a:r>
            <a:r>
              <a:rPr b="1" lang="fr" sz="1000">
                <a:solidFill>
                  <a:schemeClr val="dk2"/>
                </a:solidFill>
              </a:rPr>
              <a:t>h</a:t>
            </a:r>
            <a:r>
              <a:rPr b="1" lang="fr" sz="1000">
                <a:solidFill>
                  <a:schemeClr val="dk2"/>
                </a:solidFill>
              </a:rPr>
              <a:t>istorique de retards</a:t>
            </a:r>
            <a:r>
              <a:rPr lang="fr" sz="1000">
                <a:solidFill>
                  <a:schemeClr val="dk2"/>
                </a:solidFill>
              </a:rPr>
              <a:t> de paiement ou encore l’</a:t>
            </a:r>
            <a:r>
              <a:rPr b="1" lang="fr" sz="1000">
                <a:solidFill>
                  <a:schemeClr val="dk2"/>
                </a:solidFill>
              </a:rPr>
              <a:t>e</a:t>
            </a:r>
            <a:r>
              <a:rPr b="1" lang="fr" sz="1000">
                <a:solidFill>
                  <a:schemeClr val="dk2"/>
                </a:solidFill>
              </a:rPr>
              <a:t>mploi récent</a:t>
            </a:r>
            <a:r>
              <a:rPr lang="fr" sz="1000">
                <a:solidFill>
                  <a:schemeClr val="dk2"/>
                </a:solidFill>
              </a:rPr>
              <a:t> (facteur de risque mineur)</a:t>
            </a:r>
            <a:endParaRPr sz="100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Analyse de la feature importance locale : exemple d’un client à faible risque</a:t>
            </a:r>
            <a:endParaRPr/>
          </a:p>
          <a:p>
            <a:pPr indent="0" lvl="0" marL="0" rtl="0" algn="l">
              <a:spcBef>
                <a:spcPts val="0"/>
              </a:spcBef>
              <a:spcAft>
                <a:spcPts val="0"/>
              </a:spcAft>
              <a:buNone/>
            </a:pPr>
            <a:r>
              <a:rPr lang="fr" sz="1577"/>
              <a:t>ID: 288878 - Probabilité 0.52% donc ACCORD</a:t>
            </a:r>
            <a:endParaRPr sz="1577"/>
          </a:p>
        </p:txBody>
      </p:sp>
      <p:sp>
        <p:nvSpPr>
          <p:cNvPr id="201" name="Google Shape;201;p30"/>
          <p:cNvSpPr txBox="1"/>
          <p:nvPr>
            <p:ph idx="4294967295" type="body"/>
          </p:nvPr>
        </p:nvSpPr>
        <p:spPr>
          <a:xfrm>
            <a:off x="4237325" y="789400"/>
            <a:ext cx="4687500" cy="40329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0"/>
              </a:spcBef>
              <a:spcAft>
                <a:spcPts val="0"/>
              </a:spcAft>
              <a:buNone/>
            </a:pPr>
            <a:r>
              <a:rPr i="1" lang="fr" sz="1000">
                <a:solidFill>
                  <a:schemeClr val="dk2"/>
                </a:solidFill>
                <a:latin typeface="Arial"/>
                <a:ea typeface="Arial"/>
                <a:cs typeface="Arial"/>
                <a:sym typeface="Arial"/>
              </a:rPr>
              <a:t>Facteurs protecteurs :</a:t>
            </a:r>
            <a:endParaRPr i="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EXT_SOURCE_2 </a:t>
            </a:r>
            <a:r>
              <a:rPr b="1" lang="fr" sz="1000">
                <a:solidFill>
                  <a:schemeClr val="dk2"/>
                </a:solidFill>
                <a:latin typeface="Arial"/>
                <a:ea typeface="Arial"/>
                <a:cs typeface="Arial"/>
                <a:sym typeface="Arial"/>
              </a:rPr>
              <a:t>(0.78)</a:t>
            </a:r>
            <a:r>
              <a:rPr lang="fr" sz="1000">
                <a:solidFill>
                  <a:schemeClr val="dk2"/>
                </a:solidFill>
                <a:latin typeface="Arial"/>
                <a:ea typeface="Arial"/>
                <a:cs typeface="Arial"/>
                <a:sym typeface="Arial"/>
              </a:rPr>
              <a:t> : Excellent score externe → </a:t>
            </a:r>
            <a:r>
              <a:rPr b="1" lang="fr" sz="1000">
                <a:solidFill>
                  <a:schemeClr val="dk2"/>
                </a:solidFill>
                <a:latin typeface="Arial"/>
                <a:ea typeface="Arial"/>
                <a:cs typeface="Arial"/>
                <a:sym typeface="Arial"/>
              </a:rPr>
              <a:t>-0.56</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EXT_SOURCE_1</a:t>
            </a:r>
            <a:r>
              <a:rPr b="1" lang="fr" sz="1000">
                <a:solidFill>
                  <a:schemeClr val="dk2"/>
                </a:solidFill>
                <a:latin typeface="Arial"/>
                <a:ea typeface="Arial"/>
                <a:cs typeface="Arial"/>
                <a:sym typeface="Arial"/>
              </a:rPr>
              <a:t> (0.897)</a:t>
            </a:r>
            <a:r>
              <a:rPr lang="fr" sz="1000">
                <a:solidFill>
                  <a:schemeClr val="dk2"/>
                </a:solidFill>
                <a:latin typeface="Arial"/>
                <a:ea typeface="Arial"/>
                <a:cs typeface="Arial"/>
                <a:sym typeface="Arial"/>
              </a:rPr>
              <a:t> : Très bon score externe → </a:t>
            </a:r>
            <a:r>
              <a:rPr b="1" lang="fr" sz="1000">
                <a:solidFill>
                  <a:schemeClr val="dk2"/>
                </a:solidFill>
                <a:latin typeface="Arial"/>
                <a:ea typeface="Arial"/>
                <a:cs typeface="Arial"/>
                <a:sym typeface="Arial"/>
              </a:rPr>
              <a:t>-0.32</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EXT_SOURCE_3 </a:t>
            </a:r>
            <a:r>
              <a:rPr b="1" lang="fr" sz="1000">
                <a:solidFill>
                  <a:schemeClr val="dk2"/>
                </a:solidFill>
                <a:latin typeface="Arial"/>
                <a:ea typeface="Arial"/>
                <a:cs typeface="Arial"/>
                <a:sym typeface="Arial"/>
              </a:rPr>
              <a:t>(0.688)</a:t>
            </a:r>
            <a:r>
              <a:rPr lang="fr" sz="1000">
                <a:solidFill>
                  <a:schemeClr val="dk2"/>
                </a:solidFill>
                <a:latin typeface="Arial"/>
                <a:ea typeface="Arial"/>
                <a:cs typeface="Arial"/>
                <a:sym typeface="Arial"/>
              </a:rPr>
              <a:t> : Bon score externe → </a:t>
            </a:r>
            <a:r>
              <a:rPr b="1" lang="fr" sz="1000">
                <a:solidFill>
                  <a:schemeClr val="dk2"/>
                </a:solidFill>
                <a:latin typeface="Arial"/>
                <a:ea typeface="Arial"/>
                <a:cs typeface="Arial"/>
                <a:sym typeface="Arial"/>
              </a:rPr>
              <a:t>-0.27</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900">
                <a:solidFill>
                  <a:schemeClr val="dk2"/>
                </a:solidFill>
                <a:latin typeface="Arial"/>
                <a:ea typeface="Arial"/>
                <a:cs typeface="Arial"/>
                <a:sym typeface="Arial"/>
              </a:rPr>
              <a:t>INSTAL_DPD_MEAN</a:t>
            </a:r>
            <a:r>
              <a:rPr b="1" lang="fr" sz="1000">
                <a:solidFill>
                  <a:schemeClr val="dk2"/>
                </a:solidFill>
                <a:latin typeface="Arial"/>
                <a:ea typeface="Arial"/>
                <a:cs typeface="Arial"/>
                <a:sym typeface="Arial"/>
              </a:rPr>
              <a:t> (0)</a:t>
            </a:r>
            <a:r>
              <a:rPr lang="fr" sz="1000">
                <a:solidFill>
                  <a:schemeClr val="dk2"/>
                </a:solidFill>
                <a:latin typeface="Arial"/>
                <a:ea typeface="Arial"/>
                <a:cs typeface="Arial"/>
                <a:sym typeface="Arial"/>
              </a:rPr>
              <a:t> : Aucun retard de paiement → </a:t>
            </a:r>
            <a:r>
              <a:rPr b="1" lang="fr" sz="1000">
                <a:solidFill>
                  <a:schemeClr val="dk2"/>
                </a:solidFill>
                <a:latin typeface="Arial"/>
                <a:ea typeface="Arial"/>
                <a:cs typeface="Arial"/>
                <a:sym typeface="Arial"/>
              </a:rPr>
              <a:t>-0.12</a:t>
            </a:r>
            <a:endParaRPr b="1" sz="1000">
              <a:solidFill>
                <a:schemeClr val="dk2"/>
              </a:solidFill>
              <a:latin typeface="Arial"/>
              <a:ea typeface="Arial"/>
              <a:cs typeface="Arial"/>
              <a:sym typeface="Arial"/>
            </a:endParaRPr>
          </a:p>
          <a:p>
            <a:pPr indent="-298450" lvl="0" marL="457200" rtl="0" algn="l">
              <a:spcBef>
                <a:spcPts val="0"/>
              </a:spcBef>
              <a:spcAft>
                <a:spcPts val="0"/>
              </a:spcAft>
              <a:buClr>
                <a:schemeClr val="dk2"/>
              </a:buClr>
              <a:buSzPts val="1100"/>
              <a:buFont typeface="Arial"/>
              <a:buChar char="●"/>
            </a:pPr>
            <a:r>
              <a:rPr b="1" lang="fr" sz="900">
                <a:solidFill>
                  <a:schemeClr val="dk2"/>
                </a:solidFill>
                <a:latin typeface="Arial"/>
                <a:ea typeface="Arial"/>
                <a:cs typeface="Arial"/>
                <a:sym typeface="Arial"/>
              </a:rPr>
              <a:t>NAME_EDUCATION_TYPE_Higher_education (True)</a:t>
            </a:r>
            <a:r>
              <a:rPr lang="fr" sz="1000">
                <a:solidFill>
                  <a:schemeClr val="dk2"/>
                </a:solidFill>
                <a:latin typeface="Arial"/>
                <a:ea typeface="Arial"/>
                <a:cs typeface="Arial"/>
                <a:sym typeface="Arial"/>
              </a:rPr>
              <a:t> : Nivea</a:t>
            </a:r>
            <a:r>
              <a:rPr lang="fr" sz="1100">
                <a:solidFill>
                  <a:schemeClr val="dk2"/>
                </a:solidFill>
                <a:latin typeface="Arial"/>
                <a:ea typeface="Arial"/>
                <a:cs typeface="Arial"/>
                <a:sym typeface="Arial"/>
              </a:rPr>
              <a:t>u d'éducation élevé → </a:t>
            </a:r>
            <a:r>
              <a:rPr b="1" lang="fr" sz="1100">
                <a:solidFill>
                  <a:schemeClr val="dk2"/>
                </a:solidFill>
                <a:latin typeface="Arial"/>
                <a:ea typeface="Arial"/>
                <a:cs typeface="Arial"/>
                <a:sym typeface="Arial"/>
              </a:rPr>
              <a:t>-0.08</a:t>
            </a:r>
            <a:endParaRPr b="1" sz="11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L’accumulation de signaux positifs convergents </a:t>
            </a:r>
            <a:r>
              <a:rPr lang="fr" sz="1000">
                <a:solidFill>
                  <a:schemeClr val="dk2"/>
                </a:solidFill>
                <a:latin typeface="Arial"/>
                <a:ea typeface="Arial"/>
                <a:cs typeface="Arial"/>
                <a:sym typeface="Arial"/>
              </a:rPr>
              <a:t>mène </a:t>
            </a:r>
            <a:r>
              <a:rPr lang="fr" sz="1000">
                <a:solidFill>
                  <a:schemeClr val="dk2"/>
                </a:solidFill>
                <a:latin typeface="Arial"/>
                <a:ea typeface="Arial"/>
                <a:cs typeface="Arial"/>
                <a:sym typeface="Arial"/>
              </a:rPr>
              <a:t>à </a:t>
            </a:r>
            <a:r>
              <a:rPr b="1" lang="fr" sz="1000">
                <a:solidFill>
                  <a:schemeClr val="dk2"/>
                </a:solidFill>
                <a:latin typeface="Arial"/>
                <a:ea typeface="Arial"/>
                <a:cs typeface="Arial"/>
                <a:sym typeface="Arial"/>
              </a:rPr>
              <a:t>f(x) = -5.253</a:t>
            </a:r>
            <a:endParaRPr b="1" sz="1000">
              <a:solidFill>
                <a:schemeClr val="dk2"/>
              </a:solidFill>
              <a:latin typeface="Arial"/>
              <a:ea typeface="Arial"/>
              <a:cs typeface="Arial"/>
              <a:sym typeface="Arial"/>
            </a:endParaRPr>
          </a:p>
          <a:p>
            <a:pPr indent="0" lvl="0" marL="0" rtl="0" algn="l">
              <a:spcBef>
                <a:spcPts val="1200"/>
              </a:spcBef>
              <a:spcAft>
                <a:spcPts val="0"/>
              </a:spcAft>
              <a:buNone/>
            </a:pPr>
            <a:r>
              <a:rPr i="1" lang="fr" sz="800">
                <a:solidFill>
                  <a:schemeClr val="dk2"/>
                </a:solidFill>
                <a:latin typeface="Arial"/>
                <a:ea typeface="Arial"/>
                <a:cs typeface="Arial"/>
                <a:sym typeface="Arial"/>
              </a:rPr>
              <a:t>Pour mémoire :</a:t>
            </a:r>
            <a:endParaRPr i="1" sz="800">
              <a:solidFill>
                <a:schemeClr val="dk2"/>
              </a:solidFill>
              <a:latin typeface="Arial"/>
              <a:ea typeface="Arial"/>
              <a:cs typeface="Arial"/>
              <a:sym typeface="Arial"/>
            </a:endParaRPr>
          </a:p>
          <a:p>
            <a:pPr indent="-279400" lvl="0" marL="457200" rtl="0" algn="l">
              <a:spcBef>
                <a:spcPts val="1200"/>
              </a:spcBef>
              <a:spcAft>
                <a:spcPts val="0"/>
              </a:spcAft>
              <a:buClr>
                <a:schemeClr val="dk2"/>
              </a:buClr>
              <a:buSzPts val="800"/>
              <a:buFont typeface="Arial"/>
              <a:buChar char="●"/>
            </a:pPr>
            <a:r>
              <a:rPr i="1" lang="fr" sz="800">
                <a:solidFill>
                  <a:schemeClr val="dk2"/>
                </a:solidFill>
                <a:latin typeface="Arial"/>
                <a:ea typeface="Arial"/>
                <a:cs typeface="Arial"/>
                <a:sym typeface="Arial"/>
              </a:rPr>
              <a:t>f(x) dans SHAP est la sortie du modèle avant transformation en probabilité</a:t>
            </a:r>
            <a:endParaRPr i="1" sz="800">
              <a:solidFill>
                <a:schemeClr val="dk2"/>
              </a:solidFill>
              <a:latin typeface="Arial"/>
              <a:ea typeface="Arial"/>
              <a:cs typeface="Arial"/>
              <a:sym typeface="Arial"/>
            </a:endParaRPr>
          </a:p>
          <a:p>
            <a:pPr indent="-279400" lvl="0" marL="457200" rtl="0" algn="l">
              <a:spcBef>
                <a:spcPts val="0"/>
              </a:spcBef>
              <a:spcAft>
                <a:spcPts val="0"/>
              </a:spcAft>
              <a:buClr>
                <a:schemeClr val="dk2"/>
              </a:buClr>
              <a:buSzPts val="800"/>
              <a:buFont typeface="Arial"/>
              <a:buChar char="●"/>
            </a:pPr>
            <a:r>
              <a:rPr i="1" lang="fr" sz="800">
                <a:solidFill>
                  <a:schemeClr val="dk2"/>
                </a:solidFill>
                <a:latin typeface="Arial"/>
                <a:ea typeface="Arial"/>
                <a:cs typeface="Arial"/>
                <a:sym typeface="Arial"/>
              </a:rPr>
              <a:t>La valeur de référence est E[f(x)] = -2.764 (moyenne du modèle sur l'ensemble des données)</a:t>
            </a:r>
            <a:endParaRPr i="1" sz="800">
              <a:solidFill>
                <a:schemeClr val="dk2"/>
              </a:solidFill>
              <a:latin typeface="Arial"/>
              <a:ea typeface="Arial"/>
              <a:cs typeface="Arial"/>
              <a:sym typeface="Arial"/>
            </a:endParaRPr>
          </a:p>
          <a:p>
            <a:pPr indent="-279400" lvl="0" marL="457200" rtl="0" algn="l">
              <a:spcBef>
                <a:spcPts val="0"/>
              </a:spcBef>
              <a:spcAft>
                <a:spcPts val="0"/>
              </a:spcAft>
              <a:buClr>
                <a:schemeClr val="dk2"/>
              </a:buClr>
              <a:buSzPts val="800"/>
              <a:buFont typeface="Arial"/>
              <a:buChar char="●"/>
            </a:pPr>
            <a:r>
              <a:rPr i="1" lang="fr" sz="800">
                <a:solidFill>
                  <a:schemeClr val="dk2"/>
                </a:solidFill>
                <a:latin typeface="Arial"/>
                <a:ea typeface="Arial"/>
                <a:cs typeface="Arial"/>
                <a:sym typeface="Arial"/>
              </a:rPr>
              <a:t>f(x) se transforme en probabilité via fonction sigmoïde : Probabilité = 1 / (1 + exp(-f(x)))</a:t>
            </a:r>
            <a:endParaRPr i="1" sz="8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Ce client à faible risque : </a:t>
            </a:r>
            <a:r>
              <a:rPr b="1" lang="fr" sz="1000">
                <a:solidFill>
                  <a:schemeClr val="dk2"/>
                </a:solidFill>
                <a:latin typeface="Arial"/>
                <a:ea typeface="Arial"/>
                <a:cs typeface="Arial"/>
                <a:sym typeface="Arial"/>
              </a:rPr>
              <a:t>f(x) = -5.253</a:t>
            </a:r>
            <a:r>
              <a:rPr lang="fr" sz="1000">
                <a:solidFill>
                  <a:schemeClr val="dk2"/>
                </a:solidFill>
                <a:latin typeface="Arial"/>
                <a:ea typeface="Arial"/>
                <a:cs typeface="Arial"/>
                <a:sym typeface="Arial"/>
              </a:rPr>
              <a:t> donne une </a:t>
            </a:r>
            <a:r>
              <a:rPr b="1" lang="fr" sz="1000">
                <a:solidFill>
                  <a:schemeClr val="dk2"/>
                </a:solidFill>
                <a:latin typeface="Arial"/>
                <a:ea typeface="Arial"/>
                <a:cs typeface="Arial"/>
                <a:sym typeface="Arial"/>
              </a:rPr>
              <a:t>probabilité de 0.52%</a:t>
            </a:r>
            <a:r>
              <a:rPr lang="fr" sz="1000">
                <a:solidFill>
                  <a:schemeClr val="dk2"/>
                </a:solidFill>
                <a:latin typeface="Arial"/>
                <a:ea typeface="Arial"/>
                <a:cs typeface="Arial"/>
                <a:sym typeface="Arial"/>
              </a:rPr>
              <a:t> d'être en défaut de paiement.</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Le risque est déterminé par comparaison de la probabilité au seuil optimal </a:t>
            </a:r>
            <a:r>
              <a:rPr b="1" lang="fr" sz="1000">
                <a:solidFill>
                  <a:schemeClr val="dk2"/>
                </a:solidFill>
                <a:latin typeface="Arial"/>
                <a:ea typeface="Arial"/>
                <a:cs typeface="Arial"/>
                <a:sym typeface="Arial"/>
              </a:rPr>
              <a:t>(0.0991)</a:t>
            </a:r>
            <a:r>
              <a:rPr lang="fr" sz="1000">
                <a:solidFill>
                  <a:schemeClr val="dk2"/>
                </a:solidFill>
                <a:latin typeface="Arial"/>
                <a:ea typeface="Arial"/>
                <a:cs typeface="Arial"/>
                <a:sym typeface="Arial"/>
              </a:rPr>
              <a:t> : </a:t>
            </a:r>
            <a:r>
              <a:rPr b="1" lang="fr" sz="1000">
                <a:solidFill>
                  <a:schemeClr val="dk2"/>
                </a:solidFill>
                <a:latin typeface="Arial"/>
                <a:ea typeface="Arial"/>
                <a:cs typeface="Arial"/>
                <a:sym typeface="Arial"/>
              </a:rPr>
              <a:t>0.0052 &lt; 0.0991</a:t>
            </a:r>
            <a:r>
              <a:rPr lang="fr" sz="1000">
                <a:solidFill>
                  <a:schemeClr val="dk2"/>
                </a:solidFill>
                <a:latin typeface="Arial"/>
                <a:ea typeface="Arial"/>
                <a:cs typeface="Arial"/>
                <a:sym typeface="Arial"/>
              </a:rPr>
              <a:t> alors </a:t>
            </a:r>
            <a:r>
              <a:rPr b="1" lang="fr" sz="1000">
                <a:solidFill>
                  <a:schemeClr val="dk2"/>
                </a:solidFill>
                <a:latin typeface="Arial"/>
                <a:ea typeface="Arial"/>
                <a:cs typeface="Arial"/>
                <a:sym typeface="Arial"/>
              </a:rPr>
              <a:t>le CRÉDIT est </a:t>
            </a:r>
            <a:r>
              <a:rPr b="1" lang="fr" sz="1000">
                <a:solidFill>
                  <a:schemeClr val="accent2"/>
                </a:solidFill>
                <a:latin typeface="Arial"/>
                <a:ea typeface="Arial"/>
                <a:cs typeface="Arial"/>
                <a:sym typeface="Arial"/>
              </a:rPr>
              <a:t>ACCORDÉ</a:t>
            </a:r>
            <a:r>
              <a:rPr lang="fr" sz="1000">
                <a:solidFill>
                  <a:schemeClr val="dk2"/>
                </a:solidFill>
                <a:latin typeface="Arial"/>
                <a:ea typeface="Arial"/>
                <a:cs typeface="Arial"/>
                <a:sym typeface="Arial"/>
              </a:rPr>
              <a:t>.</a:t>
            </a:r>
            <a:endParaRPr b="1" sz="1000">
              <a:solidFill>
                <a:schemeClr val="dk2"/>
              </a:solidFill>
              <a:latin typeface="Arial"/>
              <a:ea typeface="Arial"/>
              <a:cs typeface="Arial"/>
              <a:sym typeface="Arial"/>
            </a:endParaRPr>
          </a:p>
          <a:p>
            <a:pPr indent="0" lvl="0" marL="0" rtl="0" algn="l">
              <a:spcBef>
                <a:spcPts val="0"/>
              </a:spcBef>
              <a:spcAft>
                <a:spcPts val="0"/>
              </a:spcAft>
              <a:buNone/>
            </a:pPr>
            <a:r>
              <a:t/>
            </a:r>
            <a:endParaRPr sz="1000">
              <a:solidFill>
                <a:schemeClr val="dk2"/>
              </a:solidFill>
              <a:latin typeface="Arial"/>
              <a:ea typeface="Arial"/>
              <a:cs typeface="Arial"/>
              <a:sym typeface="Arial"/>
            </a:endParaRPr>
          </a:p>
          <a:p>
            <a:pPr indent="0" lvl="0" marL="0" rtl="0" algn="l">
              <a:spcBef>
                <a:spcPts val="0"/>
              </a:spcBef>
              <a:spcAft>
                <a:spcPts val="0"/>
              </a:spcAft>
              <a:buNone/>
            </a:pPr>
            <a:r>
              <a:t/>
            </a:r>
            <a:endParaRPr sz="1000">
              <a:solidFill>
                <a:schemeClr val="dk2"/>
              </a:solidFill>
              <a:latin typeface="Arial"/>
              <a:ea typeface="Arial"/>
              <a:cs typeface="Arial"/>
              <a:sym typeface="Arial"/>
            </a:endParaRPr>
          </a:p>
        </p:txBody>
      </p:sp>
      <p:sp>
        <p:nvSpPr>
          <p:cNvPr id="202" name="Google Shape;202;p30"/>
          <p:cNvSpPr txBox="1"/>
          <p:nvPr/>
        </p:nvSpPr>
        <p:spPr>
          <a:xfrm>
            <a:off x="152475" y="4265925"/>
            <a:ext cx="4084800" cy="515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fr" sz="1000">
                <a:solidFill>
                  <a:schemeClr val="dk2"/>
                </a:solidFill>
              </a:rPr>
              <a:t>Les </a:t>
            </a:r>
            <a:r>
              <a:rPr b="1" lang="fr" sz="1000">
                <a:solidFill>
                  <a:schemeClr val="dk2"/>
                </a:solidFill>
              </a:rPr>
              <a:t>scores externes excellents</a:t>
            </a:r>
            <a:r>
              <a:rPr lang="fr" sz="1000">
                <a:solidFill>
                  <a:schemeClr val="dk2"/>
                </a:solidFill>
              </a:rPr>
              <a:t> et l'</a:t>
            </a:r>
            <a:r>
              <a:rPr b="1" lang="fr" sz="1000">
                <a:solidFill>
                  <a:schemeClr val="dk2"/>
                </a:solidFill>
              </a:rPr>
              <a:t>absence totale de retards</a:t>
            </a:r>
            <a:r>
              <a:rPr lang="fr" sz="1000">
                <a:solidFill>
                  <a:schemeClr val="dk2"/>
                </a:solidFill>
              </a:rPr>
              <a:t> créent un profil de </a:t>
            </a:r>
            <a:r>
              <a:rPr b="1" lang="fr" sz="1000">
                <a:solidFill>
                  <a:schemeClr val="dk2"/>
                </a:solidFill>
              </a:rPr>
              <a:t>très faible risque</a:t>
            </a:r>
            <a:r>
              <a:rPr lang="fr" sz="1000">
                <a:solidFill>
                  <a:schemeClr val="dk2"/>
                </a:solidFill>
              </a:rPr>
              <a:t>, il justifie l'accord de crédit.</a:t>
            </a:r>
            <a:endParaRPr b="1" sz="1000">
              <a:solidFill>
                <a:schemeClr val="dk2"/>
              </a:solidFill>
            </a:endParaRPr>
          </a:p>
        </p:txBody>
      </p:sp>
      <p:pic>
        <p:nvPicPr>
          <p:cNvPr id="203" name="Google Shape;203;p30"/>
          <p:cNvPicPr preferRelativeResize="0"/>
          <p:nvPr/>
        </p:nvPicPr>
        <p:blipFill>
          <a:blip r:embed="rId3">
            <a:alphaModFix/>
          </a:blip>
          <a:stretch>
            <a:fillRect/>
          </a:stretch>
        </p:blipFill>
        <p:spPr>
          <a:xfrm>
            <a:off x="152400" y="771450"/>
            <a:ext cx="4084926" cy="349446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Pipeline de production et Monitoring en MLOps</a:t>
            </a:r>
            <a:endParaRPr sz="1577"/>
          </a:p>
        </p:txBody>
      </p:sp>
      <p:sp>
        <p:nvSpPr>
          <p:cNvPr id="209" name="Google Shape;209;p31"/>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10" name="Google Shape;210;p31"/>
          <p:cNvSpPr txBox="1"/>
          <p:nvPr/>
        </p:nvSpPr>
        <p:spPr>
          <a:xfrm>
            <a:off x="409475" y="742950"/>
            <a:ext cx="8299200" cy="4294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fr" sz="1000">
                <a:solidFill>
                  <a:schemeClr val="dk2"/>
                </a:solidFill>
              </a:rPr>
              <a:t>Le Pipeline de Production est un </a:t>
            </a:r>
            <a:r>
              <a:rPr b="1" lang="fr" sz="1000">
                <a:solidFill>
                  <a:schemeClr val="dk2"/>
                </a:solidFill>
              </a:rPr>
              <a:t>ensemble des processus automatisés</a:t>
            </a:r>
            <a:r>
              <a:rPr lang="fr" sz="1000">
                <a:solidFill>
                  <a:schemeClr val="dk2"/>
                </a:solidFill>
              </a:rPr>
              <a:t> pour </a:t>
            </a:r>
            <a:r>
              <a:rPr b="1" lang="fr" sz="1000">
                <a:solidFill>
                  <a:schemeClr val="dk2"/>
                </a:solidFill>
              </a:rPr>
              <a:t>déployer </a:t>
            </a:r>
            <a:r>
              <a:rPr lang="fr" sz="1000">
                <a:solidFill>
                  <a:schemeClr val="dk2"/>
                </a:solidFill>
              </a:rPr>
              <a:t>et </a:t>
            </a:r>
            <a:r>
              <a:rPr b="1" lang="fr" sz="1000">
                <a:solidFill>
                  <a:schemeClr val="dk2"/>
                </a:solidFill>
              </a:rPr>
              <a:t>surveiller un modèle </a:t>
            </a:r>
            <a:r>
              <a:rPr lang="fr" sz="1000">
                <a:solidFill>
                  <a:schemeClr val="dk2"/>
                </a:solidFill>
              </a:rPr>
              <a:t>ML </a:t>
            </a:r>
            <a:r>
              <a:rPr b="1" lang="fr" sz="1000">
                <a:solidFill>
                  <a:schemeClr val="dk2"/>
                </a:solidFill>
              </a:rPr>
              <a:t>en production</a:t>
            </a:r>
            <a:r>
              <a:rPr lang="fr" sz="1000">
                <a:solidFill>
                  <a:schemeClr val="dk2"/>
                </a:solidFill>
              </a:rPr>
              <a:t>. Il garantit la </a:t>
            </a:r>
            <a:r>
              <a:rPr b="1" lang="fr" sz="1000">
                <a:solidFill>
                  <a:schemeClr val="dk2"/>
                </a:solidFill>
              </a:rPr>
              <a:t>reproductibilité</a:t>
            </a:r>
            <a:r>
              <a:rPr lang="fr" sz="1000">
                <a:solidFill>
                  <a:schemeClr val="dk2"/>
                </a:solidFill>
              </a:rPr>
              <a:t>, la </a:t>
            </a:r>
            <a:r>
              <a:rPr b="1" lang="fr" sz="1000">
                <a:solidFill>
                  <a:schemeClr val="dk2"/>
                </a:solidFill>
              </a:rPr>
              <a:t>traçabilité </a:t>
            </a:r>
            <a:r>
              <a:rPr lang="fr" sz="1000">
                <a:solidFill>
                  <a:schemeClr val="dk2"/>
                </a:solidFill>
              </a:rPr>
              <a:t>et la </a:t>
            </a:r>
            <a:r>
              <a:rPr b="1" lang="fr" sz="1000">
                <a:solidFill>
                  <a:schemeClr val="dk2"/>
                </a:solidFill>
              </a:rPr>
              <a:t>maintenance des modèles</a:t>
            </a:r>
            <a:r>
              <a:rPr lang="fr" sz="1000">
                <a:solidFill>
                  <a:schemeClr val="dk2"/>
                </a:solidFill>
              </a:rPr>
              <a:t> et permet la </a:t>
            </a:r>
            <a:r>
              <a:rPr b="1" lang="fr" sz="1000">
                <a:solidFill>
                  <a:schemeClr val="dk2"/>
                </a:solidFill>
              </a:rPr>
              <a:t>détection </a:t>
            </a:r>
            <a:r>
              <a:rPr lang="fr" sz="1000">
                <a:solidFill>
                  <a:schemeClr val="dk2"/>
                </a:solidFill>
              </a:rPr>
              <a:t>précoce des </a:t>
            </a:r>
            <a:r>
              <a:rPr b="1" lang="fr" sz="1000">
                <a:solidFill>
                  <a:schemeClr val="dk2"/>
                </a:solidFill>
              </a:rPr>
              <a:t>dégradations de performance</a:t>
            </a:r>
            <a:r>
              <a:rPr lang="fr" sz="1000">
                <a:solidFill>
                  <a:schemeClr val="dk2"/>
                </a:solidFill>
              </a:rPr>
              <a:t>.</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fr" sz="1000">
                <a:solidFill>
                  <a:schemeClr val="dk2"/>
                </a:solidFill>
              </a:rPr>
              <a:t>Model Registry (Registre centralisé) stocke les </a:t>
            </a:r>
            <a:r>
              <a:rPr lang="fr" sz="1000">
                <a:solidFill>
                  <a:schemeClr val="dk2"/>
                </a:solidFill>
              </a:rPr>
              <a:t>modèles</a:t>
            </a:r>
            <a:r>
              <a:rPr lang="fr" sz="1000">
                <a:solidFill>
                  <a:schemeClr val="dk2"/>
                </a:solidFill>
              </a:rPr>
              <a:t> versionnées avec leurs  métadonnées , ce qui facilite le déploiement et assure la traçabilité</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Le Monitoring des prédictions est la surveillance continue du comportement du modèle en production, il </a:t>
            </a:r>
            <a:r>
              <a:rPr lang="fr" sz="1000">
                <a:solidFill>
                  <a:schemeClr val="dk2"/>
                </a:solidFill>
              </a:rPr>
              <a:t>détecte</a:t>
            </a:r>
            <a:r>
              <a:rPr lang="fr" sz="1000">
                <a:solidFill>
                  <a:schemeClr val="dk2"/>
                </a:solidFill>
              </a:rPr>
              <a:t> les anomalies et alerte.</a:t>
            </a:r>
            <a:endParaRPr sz="1000">
              <a:solidFill>
                <a:schemeClr val="dk2"/>
              </a:solidFill>
            </a:endParaRPr>
          </a:p>
          <a:p>
            <a:pPr indent="0" lvl="0" marL="0" rtl="0" algn="l">
              <a:lnSpc>
                <a:spcPct val="115000"/>
              </a:lnSpc>
              <a:spcBef>
                <a:spcPts val="1200"/>
              </a:spcBef>
              <a:spcAft>
                <a:spcPts val="0"/>
              </a:spcAft>
              <a:buNone/>
            </a:pPr>
            <a:r>
              <a:rPr lang="fr" sz="1000">
                <a:solidFill>
                  <a:schemeClr val="dk2"/>
                </a:solidFill>
              </a:rPr>
              <a:t>Ils </a:t>
            </a:r>
            <a:r>
              <a:rPr lang="fr" sz="1000">
                <a:solidFill>
                  <a:schemeClr val="dk2"/>
                </a:solidFill>
              </a:rPr>
              <a:t>répondent</a:t>
            </a:r>
            <a:r>
              <a:rPr lang="fr" sz="1000">
                <a:solidFill>
                  <a:schemeClr val="dk2"/>
                </a:solidFill>
              </a:rPr>
              <a:t> à 3 besoins :</a:t>
            </a:r>
            <a:endParaRPr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fr" sz="1000">
                <a:solidFill>
                  <a:schemeClr val="dk2"/>
                </a:solidFill>
              </a:rPr>
              <a:t>Un </a:t>
            </a:r>
            <a:r>
              <a:rPr lang="fr" sz="1000">
                <a:solidFill>
                  <a:schemeClr val="dk2"/>
                </a:solidFill>
              </a:rPr>
              <a:t>modèle performant en développement peut se dégrader en production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Les données réelles évoluent → le modèle doit être surveillé en continu</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Anticipation des réentrainements avant dégradation visible</a:t>
            </a:r>
            <a:endParaRPr sz="1000">
              <a:solidFill>
                <a:schemeClr val="dk2"/>
              </a:solidFill>
            </a:endParaRPr>
          </a:p>
          <a:p>
            <a:pPr indent="0" lvl="0" marL="0" rtl="0" algn="l">
              <a:lnSpc>
                <a:spcPct val="115000"/>
              </a:lnSpc>
              <a:spcBef>
                <a:spcPts val="1200"/>
              </a:spcBef>
              <a:spcAft>
                <a:spcPts val="0"/>
              </a:spcAft>
              <a:buNone/>
            </a:pPr>
            <a:r>
              <a:rPr b="1" lang="fr" sz="1000">
                <a:solidFill>
                  <a:schemeClr val="dk2"/>
                </a:solidFill>
              </a:rPr>
              <a:t>I</a:t>
            </a:r>
            <a:r>
              <a:rPr b="1" lang="fr" sz="1000">
                <a:solidFill>
                  <a:schemeClr val="dk2"/>
                </a:solidFill>
              </a:rPr>
              <a:t>mplémentation du Pipeline de production dans le projet</a:t>
            </a:r>
            <a:endParaRPr b="1" sz="1000">
              <a:solidFill>
                <a:schemeClr val="dk2"/>
              </a:solidFill>
            </a:endParaRPr>
          </a:p>
          <a:p>
            <a:pPr indent="-292100" lvl="0" marL="457200" rtl="0" algn="l">
              <a:lnSpc>
                <a:spcPct val="115000"/>
              </a:lnSpc>
              <a:spcBef>
                <a:spcPts val="1200"/>
              </a:spcBef>
              <a:spcAft>
                <a:spcPts val="0"/>
              </a:spcAft>
              <a:buClr>
                <a:schemeClr val="dk2"/>
              </a:buClr>
              <a:buSzPts val="1000"/>
              <a:buChar char="●"/>
            </a:pPr>
            <a:r>
              <a:rPr b="1" lang="fr" sz="1000">
                <a:solidFill>
                  <a:schemeClr val="dk2"/>
                </a:solidFill>
              </a:rPr>
              <a:t>Test de Validation MLflow Registry </a:t>
            </a:r>
            <a:r>
              <a:rPr lang="fr" sz="1000">
                <a:solidFill>
                  <a:schemeClr val="dk2"/>
                </a:solidFill>
              </a:rPr>
              <a:t>afin de</a:t>
            </a:r>
            <a:r>
              <a:rPr b="1" lang="fr" sz="1000">
                <a:solidFill>
                  <a:schemeClr val="dk2"/>
                </a:solidFill>
              </a:rPr>
              <a:t> </a:t>
            </a:r>
            <a:r>
              <a:rPr lang="fr" sz="1000">
                <a:solidFill>
                  <a:schemeClr val="dk2"/>
                </a:solidFill>
              </a:rPr>
              <a:t>vérifier que le modèle est accessible pour le déploiement API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Simulation de Monitoring production </a:t>
            </a:r>
            <a:r>
              <a:rPr lang="fr" sz="1000">
                <a:solidFill>
                  <a:schemeClr val="dk2"/>
                </a:solidFill>
              </a:rPr>
              <a:t>teste le comportement sur différents profils clients et calcule les métriques de suivi </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fr" sz="1000">
                <a:solidFill>
                  <a:schemeClr val="dk2"/>
                </a:solidFill>
              </a:rPr>
              <a:t>Méthodologie : 3 clients types - 234 features complètes par client - Tracking MLflow automatique de chaque prédiction - Calcul métriques agrégées : taux de refus, probabilités moyennes </a:t>
            </a:r>
            <a:endParaRPr sz="1000">
              <a:solidFill>
                <a:schemeClr val="dk2"/>
              </a:solidFill>
            </a:endParaRPr>
          </a:p>
          <a:p>
            <a:pPr indent="-292100" lvl="1" marL="914400" rtl="0" algn="l">
              <a:lnSpc>
                <a:spcPct val="115000"/>
              </a:lnSpc>
              <a:spcBef>
                <a:spcPts val="0"/>
              </a:spcBef>
              <a:spcAft>
                <a:spcPts val="0"/>
              </a:spcAft>
              <a:buClr>
                <a:schemeClr val="dk2"/>
              </a:buClr>
              <a:buSzPts val="1000"/>
              <a:buChar char="○"/>
            </a:pPr>
            <a:r>
              <a:rPr lang="fr" sz="1000">
                <a:solidFill>
                  <a:schemeClr val="dk2"/>
                </a:solidFill>
              </a:rPr>
              <a:t>Résultats Obtenus </a:t>
            </a:r>
            <a:endParaRPr sz="1000">
              <a:solidFill>
                <a:schemeClr val="dk2"/>
              </a:solidFill>
            </a:endParaRPr>
          </a:p>
          <a:p>
            <a:pPr indent="-292100" lvl="2" marL="1371600" rtl="0" algn="l">
              <a:lnSpc>
                <a:spcPct val="115000"/>
              </a:lnSpc>
              <a:spcBef>
                <a:spcPts val="0"/>
              </a:spcBef>
              <a:spcAft>
                <a:spcPts val="0"/>
              </a:spcAft>
              <a:buClr>
                <a:schemeClr val="dk2"/>
              </a:buClr>
              <a:buSzPts val="1000"/>
              <a:buChar char="■"/>
            </a:pPr>
            <a:r>
              <a:rPr lang="fr" sz="1000">
                <a:solidFill>
                  <a:schemeClr val="dk2"/>
                </a:solidFill>
              </a:rPr>
              <a:t>Client excellent : ACCORDÉ (probabilité 0.055) </a:t>
            </a:r>
            <a:endParaRPr sz="1000">
              <a:solidFill>
                <a:schemeClr val="dk2"/>
              </a:solidFill>
            </a:endParaRPr>
          </a:p>
          <a:p>
            <a:pPr indent="-292100" lvl="2" marL="1371600" rtl="0" algn="l">
              <a:lnSpc>
                <a:spcPct val="115000"/>
              </a:lnSpc>
              <a:spcBef>
                <a:spcPts val="0"/>
              </a:spcBef>
              <a:spcAft>
                <a:spcPts val="0"/>
              </a:spcAft>
              <a:buClr>
                <a:schemeClr val="dk2"/>
              </a:buClr>
              <a:buSzPts val="1000"/>
              <a:buChar char="■"/>
            </a:pPr>
            <a:r>
              <a:rPr lang="fr" sz="1000">
                <a:solidFill>
                  <a:schemeClr val="dk2"/>
                </a:solidFill>
              </a:rPr>
              <a:t>Client haut risque : REFUSÉ (probabilité 0.502) </a:t>
            </a:r>
            <a:endParaRPr sz="1000">
              <a:solidFill>
                <a:schemeClr val="dk2"/>
              </a:solidFill>
            </a:endParaRPr>
          </a:p>
          <a:p>
            <a:pPr indent="-292100" lvl="2" marL="1371600" rtl="0" algn="l">
              <a:lnSpc>
                <a:spcPct val="115000"/>
              </a:lnSpc>
              <a:spcBef>
                <a:spcPts val="0"/>
              </a:spcBef>
              <a:spcAft>
                <a:spcPts val="0"/>
              </a:spcAft>
              <a:buClr>
                <a:schemeClr val="dk2"/>
              </a:buClr>
              <a:buSzPts val="1000"/>
              <a:buChar char="■"/>
            </a:pPr>
            <a:r>
              <a:rPr lang="fr" sz="1000">
                <a:solidFill>
                  <a:schemeClr val="dk2"/>
                </a:solidFill>
              </a:rPr>
              <a:t>Client moyen : ACCORDÉ (probabilité 0.187) </a:t>
            </a:r>
            <a:endParaRPr sz="1000">
              <a:solidFill>
                <a:schemeClr val="dk2"/>
              </a:solidFill>
            </a:endParaRPr>
          </a:p>
          <a:p>
            <a:pPr indent="-292100" lvl="2" marL="1371600" rtl="0" algn="l">
              <a:lnSpc>
                <a:spcPct val="115000"/>
              </a:lnSpc>
              <a:spcBef>
                <a:spcPts val="0"/>
              </a:spcBef>
              <a:spcAft>
                <a:spcPts val="0"/>
              </a:spcAft>
              <a:buClr>
                <a:schemeClr val="dk2"/>
              </a:buClr>
              <a:buSzPts val="1000"/>
              <a:buChar char="■"/>
            </a:pPr>
            <a:r>
              <a:rPr lang="fr" sz="1000">
                <a:solidFill>
                  <a:schemeClr val="dk2"/>
                </a:solidFill>
              </a:rPr>
              <a:t>Taux de refus batch : 33.3% - Probabilité moyenne : 0.248</a:t>
            </a:r>
            <a:endParaRPr sz="100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Contexte, problématique et jeu de données</a:t>
            </a:r>
            <a:endParaRPr/>
          </a:p>
        </p:txBody>
      </p:sp>
      <p:sp>
        <p:nvSpPr>
          <p:cNvPr id="75" name="Google Shape;75;p14"/>
          <p:cNvSpPr txBox="1"/>
          <p:nvPr>
            <p:ph idx="4294967295" type="body"/>
          </p:nvPr>
        </p:nvSpPr>
        <p:spPr>
          <a:xfrm>
            <a:off x="471900" y="740425"/>
            <a:ext cx="3589800" cy="42507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Contexte métier</a:t>
            </a:r>
            <a:endParaRPr b="1" sz="1000">
              <a:solidFill>
                <a:schemeClr val="dk2"/>
              </a:solidFill>
              <a:latin typeface="Arial"/>
              <a:ea typeface="Arial"/>
              <a:cs typeface="Arial"/>
              <a:sym typeface="Arial"/>
            </a:endParaRPr>
          </a:p>
          <a:p>
            <a:pPr indent="-292100" lvl="0" marL="457200" rtl="0" algn="l">
              <a:spcBef>
                <a:spcPts val="1400"/>
              </a:spcBef>
              <a:spcAft>
                <a:spcPts val="0"/>
              </a:spcAft>
              <a:buClr>
                <a:schemeClr val="dk2"/>
              </a:buClr>
              <a:buSzPts val="1000"/>
              <a:buFont typeface="Arial"/>
              <a:buChar char="●"/>
            </a:pPr>
            <a:r>
              <a:rPr lang="fr" sz="1000">
                <a:solidFill>
                  <a:schemeClr val="dk2"/>
                </a:solidFill>
                <a:latin typeface="Arial"/>
                <a:ea typeface="Arial"/>
                <a:cs typeface="Arial"/>
                <a:sym typeface="Arial"/>
              </a:rPr>
              <a:t>Société : "</a:t>
            </a:r>
            <a:r>
              <a:rPr b="1" lang="fr" sz="1000">
                <a:solidFill>
                  <a:schemeClr val="dk2"/>
                </a:solidFill>
                <a:latin typeface="Arial"/>
                <a:ea typeface="Arial"/>
                <a:cs typeface="Arial"/>
                <a:sym typeface="Arial"/>
              </a:rPr>
              <a:t>Prêt à dépenser</a:t>
            </a:r>
            <a:r>
              <a:rPr lang="fr" sz="1000">
                <a:solidFill>
                  <a:schemeClr val="dk2"/>
                </a:solidFill>
                <a:latin typeface="Arial"/>
                <a:ea typeface="Arial"/>
                <a:cs typeface="Arial"/>
                <a:sym typeface="Arial"/>
              </a:rPr>
              <a:t>" </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Domaine d’activité : </a:t>
            </a:r>
            <a:r>
              <a:rPr b="1" lang="fr" sz="1000">
                <a:solidFill>
                  <a:schemeClr val="dk2"/>
                </a:solidFill>
                <a:latin typeface="Arial"/>
                <a:ea typeface="Arial"/>
                <a:cs typeface="Arial"/>
                <a:sym typeface="Arial"/>
              </a:rPr>
              <a:t>Crédits à la consommation</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Clientèle ciblée : </a:t>
            </a:r>
            <a:r>
              <a:rPr b="1" lang="fr" sz="1000">
                <a:solidFill>
                  <a:schemeClr val="dk2"/>
                </a:solidFill>
                <a:latin typeface="Arial"/>
                <a:ea typeface="Arial"/>
                <a:cs typeface="Arial"/>
                <a:sym typeface="Arial"/>
              </a:rPr>
              <a:t>Personnes ayant peu ou pas d'historique de prêt</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Besoin : </a:t>
            </a:r>
            <a:r>
              <a:rPr b="1" lang="fr" sz="1000">
                <a:solidFill>
                  <a:schemeClr val="dk2"/>
                </a:solidFill>
                <a:latin typeface="Arial"/>
                <a:ea typeface="Arial"/>
                <a:cs typeface="Arial"/>
                <a:sym typeface="Arial"/>
              </a:rPr>
              <a:t>Automatiser la décision d'octroi de crédit</a:t>
            </a:r>
            <a:endParaRPr b="1" sz="1000">
              <a:solidFill>
                <a:schemeClr val="dk2"/>
              </a:solidFill>
              <a:latin typeface="Arial"/>
              <a:ea typeface="Arial"/>
              <a:cs typeface="Arial"/>
              <a:sym typeface="Arial"/>
            </a:endParaRPr>
          </a:p>
          <a:p>
            <a:pPr indent="0" lvl="0" marL="0" rtl="0" algn="l">
              <a:spcBef>
                <a:spcPts val="1400"/>
              </a:spcBef>
              <a:spcAft>
                <a:spcPts val="0"/>
              </a:spcAft>
              <a:buNone/>
            </a:pPr>
            <a:r>
              <a:t/>
            </a:r>
            <a:endParaRPr b="1" sz="1000">
              <a:solidFill>
                <a:schemeClr val="dk2"/>
              </a:solidFill>
              <a:latin typeface="Arial"/>
              <a:ea typeface="Arial"/>
              <a:cs typeface="Arial"/>
              <a:sym typeface="Arial"/>
            </a:endParaRPr>
          </a:p>
          <a:p>
            <a:pPr indent="0" lvl="0" marL="0" rtl="0" algn="l">
              <a:spcBef>
                <a:spcPts val="1400"/>
              </a:spcBef>
              <a:spcAft>
                <a:spcPts val="0"/>
              </a:spcAft>
              <a:buNone/>
            </a:pPr>
            <a:r>
              <a:rPr b="1" lang="fr" sz="1000">
                <a:solidFill>
                  <a:schemeClr val="dk2"/>
                </a:solidFill>
                <a:latin typeface="Arial"/>
                <a:ea typeface="Arial"/>
                <a:cs typeface="Arial"/>
                <a:sym typeface="Arial"/>
              </a:rPr>
              <a:t>Problématique métier</a:t>
            </a:r>
            <a:endParaRPr b="1" sz="1000">
              <a:solidFill>
                <a:schemeClr val="dk2"/>
              </a:solidFill>
              <a:latin typeface="Arial"/>
              <a:ea typeface="Arial"/>
              <a:cs typeface="Arial"/>
              <a:sym typeface="Arial"/>
            </a:endParaRPr>
          </a:p>
          <a:p>
            <a:pPr indent="0" lvl="0" marL="0" rtl="0" algn="l">
              <a:spcBef>
                <a:spcPts val="1200"/>
              </a:spcBef>
              <a:spcAft>
                <a:spcPts val="1200"/>
              </a:spcAft>
              <a:buNone/>
            </a:pPr>
            <a:r>
              <a:rPr b="1" lang="fr" sz="1000">
                <a:solidFill>
                  <a:schemeClr val="dk2"/>
                </a:solidFill>
                <a:latin typeface="Arial"/>
                <a:ea typeface="Arial"/>
                <a:cs typeface="Arial"/>
                <a:sym typeface="Arial"/>
              </a:rPr>
              <a:t>Calculer la probabilité qu'un client rembourse son crédit</a:t>
            </a:r>
            <a:r>
              <a:rPr lang="fr" sz="1000">
                <a:solidFill>
                  <a:schemeClr val="dk2"/>
                </a:solidFill>
                <a:latin typeface="Arial"/>
                <a:ea typeface="Arial"/>
                <a:cs typeface="Arial"/>
                <a:sym typeface="Arial"/>
              </a:rPr>
              <a:t> et </a:t>
            </a:r>
            <a:r>
              <a:rPr b="1" lang="fr" sz="1000">
                <a:solidFill>
                  <a:schemeClr val="dk2"/>
                </a:solidFill>
                <a:latin typeface="Arial"/>
                <a:ea typeface="Arial"/>
                <a:cs typeface="Arial"/>
                <a:sym typeface="Arial"/>
              </a:rPr>
              <a:t>classifier automatiquement les demandes </a:t>
            </a:r>
            <a:r>
              <a:rPr lang="fr" sz="1000">
                <a:solidFill>
                  <a:schemeClr val="dk2"/>
                </a:solidFill>
                <a:latin typeface="Arial"/>
                <a:ea typeface="Arial"/>
                <a:cs typeface="Arial"/>
                <a:sym typeface="Arial"/>
              </a:rPr>
              <a:t>(accordé/refusé)</a:t>
            </a:r>
            <a:endParaRPr b="1" sz="1000">
              <a:solidFill>
                <a:schemeClr val="dk2"/>
              </a:solidFill>
              <a:latin typeface="Arial"/>
              <a:ea typeface="Arial"/>
              <a:cs typeface="Arial"/>
              <a:sym typeface="Arial"/>
            </a:endParaRPr>
          </a:p>
        </p:txBody>
      </p:sp>
      <p:sp>
        <p:nvSpPr>
          <p:cNvPr id="76" name="Google Shape;76;p14"/>
          <p:cNvSpPr txBox="1"/>
          <p:nvPr/>
        </p:nvSpPr>
        <p:spPr>
          <a:xfrm>
            <a:off x="4572000" y="673300"/>
            <a:ext cx="43530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400"/>
              </a:spcAft>
              <a:buNone/>
            </a:pPr>
            <a:r>
              <a:t/>
            </a:r>
            <a:endParaRPr b="1" sz="1000"/>
          </a:p>
        </p:txBody>
      </p:sp>
      <p:sp>
        <p:nvSpPr>
          <p:cNvPr id="77" name="Google Shape;77;p14"/>
          <p:cNvSpPr txBox="1"/>
          <p:nvPr>
            <p:ph idx="4294967295" type="body"/>
          </p:nvPr>
        </p:nvSpPr>
        <p:spPr>
          <a:xfrm>
            <a:off x="4061700" y="740425"/>
            <a:ext cx="4863300" cy="26898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b="1" lang="fr" sz="1000">
                <a:solidFill>
                  <a:schemeClr val="dk2"/>
                </a:solidFill>
                <a:latin typeface="Arial"/>
                <a:ea typeface="Arial"/>
                <a:cs typeface="Arial"/>
                <a:sym typeface="Arial"/>
              </a:rPr>
              <a:t>Dataset Home Credit Default Risk (Kaggle)</a:t>
            </a:r>
            <a:endParaRPr b="1" sz="1000">
              <a:solidFill>
                <a:schemeClr val="dk2"/>
              </a:solidFill>
              <a:latin typeface="Arial"/>
              <a:ea typeface="Arial"/>
              <a:cs typeface="Arial"/>
              <a:sym typeface="Arial"/>
            </a:endParaRPr>
          </a:p>
          <a:p>
            <a:pPr indent="-292100" lvl="0" marL="457200" marR="0" rtl="0" algn="l">
              <a:lnSpc>
                <a:spcPct val="115000"/>
              </a:lnSpc>
              <a:spcBef>
                <a:spcPts val="1200"/>
              </a:spcBef>
              <a:spcAft>
                <a:spcPts val="0"/>
              </a:spcAft>
              <a:buClr>
                <a:schemeClr val="dk2"/>
              </a:buClr>
              <a:buSzPts val="1000"/>
              <a:buFont typeface="Arial"/>
              <a:buChar char="●"/>
            </a:pPr>
            <a:r>
              <a:rPr lang="fr" sz="1000">
                <a:solidFill>
                  <a:schemeClr val="dk2"/>
                </a:solidFill>
                <a:latin typeface="Arial"/>
                <a:ea typeface="Arial"/>
                <a:cs typeface="Arial"/>
                <a:sym typeface="Arial"/>
              </a:rPr>
              <a:t>Source : Competition Kaggle avec </a:t>
            </a:r>
            <a:r>
              <a:rPr b="1" lang="fr" sz="1000">
                <a:solidFill>
                  <a:schemeClr val="dk2"/>
                </a:solidFill>
                <a:latin typeface="Arial"/>
                <a:ea typeface="Arial"/>
                <a:cs typeface="Arial"/>
                <a:sym typeface="Arial"/>
              </a:rPr>
              <a:t>7 tables relationnelles</a:t>
            </a:r>
            <a:endParaRPr b="1"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Volume : 307 511 demandes d'entraînement + 48 744 de test</a:t>
            </a:r>
            <a:endParaRPr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Déséquilibre : 8,1% de défauts de paiement (classe minoritaire)</a:t>
            </a:r>
            <a:endParaRPr sz="1000">
              <a:solidFill>
                <a:schemeClr val="dk2"/>
              </a:solidFill>
              <a:latin typeface="Arial"/>
              <a:ea typeface="Arial"/>
              <a:cs typeface="Arial"/>
              <a:sym typeface="Arial"/>
            </a:endParaRPr>
          </a:p>
          <a:p>
            <a:pPr indent="0" lvl="0" marL="0" marR="0" rtl="0" algn="l">
              <a:lnSpc>
                <a:spcPct val="115000"/>
              </a:lnSpc>
              <a:spcBef>
                <a:spcPts val="1400"/>
              </a:spcBef>
              <a:spcAft>
                <a:spcPts val="0"/>
              </a:spcAft>
              <a:buNone/>
            </a:pPr>
            <a:r>
              <a:rPr b="1" lang="fr" sz="1000">
                <a:solidFill>
                  <a:schemeClr val="dk2"/>
                </a:solidFill>
                <a:latin typeface="Arial"/>
                <a:ea typeface="Arial"/>
                <a:cs typeface="Arial"/>
                <a:sym typeface="Arial"/>
              </a:rPr>
              <a:t>Contraintes métier</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lang="fr" sz="1000">
                <a:solidFill>
                  <a:schemeClr val="dk2"/>
                </a:solidFill>
                <a:latin typeface="Arial"/>
                <a:ea typeface="Arial"/>
                <a:cs typeface="Arial"/>
                <a:sym typeface="Arial"/>
              </a:rPr>
              <a:t>Coût asymétrique : Faux négatif</a:t>
            </a:r>
            <a:r>
              <a:rPr lang="fr" sz="1000">
                <a:solidFill>
                  <a:schemeClr val="dk2"/>
                </a:solidFill>
                <a:latin typeface="Arial"/>
                <a:ea typeface="Arial"/>
                <a:cs typeface="Arial"/>
                <a:sym typeface="Arial"/>
              </a:rPr>
              <a:t> </a:t>
            </a:r>
            <a:r>
              <a:rPr lang="fr" sz="1000">
                <a:solidFill>
                  <a:schemeClr val="dk2"/>
                </a:solidFill>
                <a:latin typeface="Arial"/>
                <a:ea typeface="Arial"/>
                <a:cs typeface="Arial"/>
                <a:sym typeface="Arial"/>
              </a:rPr>
              <a:t>(FN) = 10x plus coûteux qu'un faux positif</a:t>
            </a:r>
            <a:r>
              <a:rPr lang="fr" sz="1000">
                <a:solidFill>
                  <a:schemeClr val="dk2"/>
                </a:solidFill>
                <a:latin typeface="Arial"/>
                <a:ea typeface="Arial"/>
                <a:cs typeface="Arial"/>
                <a:sym typeface="Arial"/>
              </a:rPr>
              <a:t> </a:t>
            </a:r>
            <a:r>
              <a:rPr lang="fr" sz="1000">
                <a:solidFill>
                  <a:schemeClr val="dk2"/>
                </a:solidFill>
                <a:latin typeface="Arial"/>
                <a:ea typeface="Arial"/>
                <a:cs typeface="Arial"/>
                <a:sym typeface="Arial"/>
              </a:rPr>
              <a:t>(FP)</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Score métier : </a:t>
            </a:r>
            <a:r>
              <a:rPr b="1" lang="fr" sz="1000">
                <a:solidFill>
                  <a:schemeClr val="dk2"/>
                </a:solidFill>
                <a:latin typeface="Arial"/>
                <a:ea typeface="Arial"/>
                <a:cs typeface="Arial"/>
                <a:sym typeface="Arial"/>
              </a:rPr>
              <a:t>Minimisation du coût total d'erreur de prédiction</a:t>
            </a:r>
            <a:endParaRPr b="1"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Contrôle overfitting : AUC &gt; 0.82 = alerte overfitting</a:t>
            </a:r>
            <a:endParaRPr sz="1000">
              <a:solidFill>
                <a:schemeClr val="dk2"/>
              </a:solidFill>
              <a:latin typeface="Arial"/>
              <a:ea typeface="Arial"/>
              <a:cs typeface="Arial"/>
              <a:sym typeface="Arial"/>
            </a:endParaRPr>
          </a:p>
          <a:p>
            <a:pPr indent="0" lvl="0" marL="0" marR="0" rtl="0" algn="l">
              <a:lnSpc>
                <a:spcPct val="115000"/>
              </a:lnSpc>
              <a:spcBef>
                <a:spcPts val="1400"/>
              </a:spcBef>
              <a:spcAft>
                <a:spcPts val="0"/>
              </a:spcAft>
              <a:buNone/>
            </a:pPr>
            <a:r>
              <a:t/>
            </a:r>
            <a:endParaRPr b="1" sz="100">
              <a:solidFill>
                <a:schemeClr val="dk2"/>
              </a:solidFill>
              <a:latin typeface="Arial"/>
              <a:ea typeface="Arial"/>
              <a:cs typeface="Arial"/>
              <a:sym typeface="Arial"/>
            </a:endParaRPr>
          </a:p>
          <a:p>
            <a:pPr indent="0" lvl="0" marL="0" marR="0" rtl="0" algn="l">
              <a:lnSpc>
                <a:spcPct val="115000"/>
              </a:lnSpc>
              <a:spcBef>
                <a:spcPts val="400"/>
              </a:spcBef>
              <a:spcAft>
                <a:spcPts val="400"/>
              </a:spcAft>
              <a:buNone/>
            </a:pPr>
            <a:r>
              <a:rPr b="1" lang="fr" sz="1000">
                <a:solidFill>
                  <a:schemeClr val="dk2"/>
                </a:solidFill>
                <a:latin typeface="Arial"/>
                <a:ea typeface="Arial"/>
                <a:cs typeface="Arial"/>
                <a:sym typeface="Arial"/>
              </a:rPr>
              <a:t>Tables principales</a:t>
            </a:r>
            <a:endParaRPr b="1" sz="1000">
              <a:solidFill>
                <a:schemeClr val="dk2"/>
              </a:solidFill>
              <a:latin typeface="Arial"/>
              <a:ea typeface="Arial"/>
              <a:cs typeface="Arial"/>
              <a:sym typeface="Arial"/>
            </a:endParaRPr>
          </a:p>
        </p:txBody>
      </p:sp>
      <p:graphicFrame>
        <p:nvGraphicFramePr>
          <p:cNvPr id="78" name="Google Shape;78;p14"/>
          <p:cNvGraphicFramePr/>
          <p:nvPr/>
        </p:nvGraphicFramePr>
        <p:xfrm>
          <a:off x="4061700" y="3430075"/>
          <a:ext cx="3000000" cy="3000000"/>
        </p:xfrm>
        <a:graphic>
          <a:graphicData uri="http://schemas.openxmlformats.org/drawingml/2006/table">
            <a:tbl>
              <a:tblPr>
                <a:noFill/>
                <a:tableStyleId>{C0B50728-BBE4-4A3D-9671-B866A5D04B76}</a:tableStyleId>
              </a:tblPr>
              <a:tblGrid>
                <a:gridCol w="1525025"/>
                <a:gridCol w="2624350"/>
                <a:gridCol w="713950"/>
              </a:tblGrid>
              <a:tr h="155650">
                <a:tc>
                  <a:txBody>
                    <a:bodyPr/>
                    <a:lstStyle/>
                    <a:p>
                      <a:pPr indent="0" lvl="0" marL="0" marR="0" rtl="0" algn="ctr">
                        <a:lnSpc>
                          <a:spcPct val="115000"/>
                        </a:lnSpc>
                        <a:spcBef>
                          <a:spcPts val="0"/>
                        </a:spcBef>
                        <a:spcAft>
                          <a:spcPts val="0"/>
                        </a:spcAft>
                        <a:buNone/>
                      </a:pPr>
                      <a:r>
                        <a:rPr lang="fr" sz="1000">
                          <a:solidFill>
                            <a:schemeClr val="accent4"/>
                          </a:solidFill>
                        </a:rPr>
                        <a:t>Tables</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None/>
                      </a:pPr>
                      <a:r>
                        <a:rPr lang="fr" sz="1000">
                          <a:solidFill>
                            <a:schemeClr val="accent4"/>
                          </a:solidFill>
                        </a:rPr>
                        <a:t>Descriptions</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marR="0" rtl="0" algn="ctr">
                        <a:lnSpc>
                          <a:spcPct val="115000"/>
                        </a:lnSpc>
                        <a:spcBef>
                          <a:spcPts val="0"/>
                        </a:spcBef>
                        <a:spcAft>
                          <a:spcPts val="0"/>
                        </a:spcAft>
                        <a:buNone/>
                      </a:pPr>
                      <a:r>
                        <a:rPr lang="fr" sz="1000">
                          <a:solidFill>
                            <a:schemeClr val="accent4"/>
                          </a:solidFill>
                        </a:rPr>
                        <a:t>Lignes</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341800">
                <a:tc>
                  <a:txBody>
                    <a:bodyPr/>
                    <a:lstStyle/>
                    <a:p>
                      <a:pPr indent="0" lvl="0" marL="0" rtl="0" algn="ctr">
                        <a:lnSpc>
                          <a:spcPct val="115000"/>
                        </a:lnSpc>
                        <a:spcBef>
                          <a:spcPts val="0"/>
                        </a:spcBef>
                        <a:spcAft>
                          <a:spcPts val="0"/>
                        </a:spcAft>
                        <a:buNone/>
                      </a:pPr>
                      <a:r>
                        <a:rPr lang="fr" sz="1000">
                          <a:solidFill>
                            <a:schemeClr val="dk2"/>
                          </a:solidFill>
                        </a:rPr>
                        <a:t>application_train/test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Données principales des demandes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307K/49K</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3225">
                <a:tc>
                  <a:txBody>
                    <a:bodyPr/>
                    <a:lstStyle/>
                    <a:p>
                      <a:pPr indent="0" lvl="0" marL="0" rtl="0" algn="ctr">
                        <a:lnSpc>
                          <a:spcPct val="115000"/>
                        </a:lnSpc>
                        <a:spcBef>
                          <a:spcPts val="0"/>
                        </a:spcBef>
                        <a:spcAft>
                          <a:spcPts val="0"/>
                        </a:spcAft>
                        <a:buNone/>
                      </a:pPr>
                      <a:r>
                        <a:rPr lang="fr" sz="1000">
                          <a:solidFill>
                            <a:schemeClr val="dk2"/>
                          </a:solidFill>
                        </a:rPr>
                        <a:t>bureau</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Historique crédit autres institutions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1.7M</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369525">
                <a:tc>
                  <a:txBody>
                    <a:bodyPr/>
                    <a:lstStyle/>
                    <a:p>
                      <a:pPr indent="0" lvl="0" marL="0" rtl="0" algn="ctr">
                        <a:lnSpc>
                          <a:spcPct val="115000"/>
                        </a:lnSpc>
                        <a:spcBef>
                          <a:spcPts val="0"/>
                        </a:spcBef>
                        <a:spcAft>
                          <a:spcPts val="0"/>
                        </a:spcAft>
                        <a:buNone/>
                      </a:pPr>
                      <a:r>
                        <a:rPr lang="fr" sz="1000">
                          <a:solidFill>
                            <a:schemeClr val="dk2"/>
                          </a:solidFill>
                        </a:rPr>
                        <a:t>previous_application</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Demandes précédentes chez "Prêt à dépenser"</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1.7M</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3225">
                <a:tc>
                  <a:txBody>
                    <a:bodyPr/>
                    <a:lstStyle/>
                    <a:p>
                      <a:pPr indent="0" lvl="0" marL="0" rtl="0" algn="ctr">
                        <a:lnSpc>
                          <a:spcPct val="115000"/>
                        </a:lnSpc>
                        <a:spcBef>
                          <a:spcPts val="0"/>
                        </a:spcBef>
                        <a:spcAft>
                          <a:spcPts val="0"/>
                        </a:spcAft>
                        <a:buNone/>
                      </a:pPr>
                      <a:r>
                        <a:rPr lang="fr" sz="1000">
                          <a:solidFill>
                            <a:schemeClr val="dk2"/>
                          </a:solidFill>
                        </a:rPr>
                        <a:t>credit_card_balance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Soldes cartes de crédit mensuels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3.8M</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3225">
                <a:tc>
                  <a:txBody>
                    <a:bodyPr/>
                    <a:lstStyle/>
                    <a:p>
                      <a:pPr indent="0" lvl="0" marL="0" rtl="0" algn="ctr">
                        <a:lnSpc>
                          <a:spcPct val="115000"/>
                        </a:lnSpc>
                        <a:spcBef>
                          <a:spcPts val="0"/>
                        </a:spcBef>
                        <a:spcAft>
                          <a:spcPts val="0"/>
                        </a:spcAft>
                        <a:buNone/>
                      </a:pPr>
                      <a:r>
                        <a:rPr lang="fr" sz="1000">
                          <a:solidFill>
                            <a:schemeClr val="dk2"/>
                          </a:solidFill>
                        </a:rPr>
                        <a:t>installments_payments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Historique remboursements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13.6M</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2"/>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MLflow - Tracking et expérimentations</a:t>
            </a:r>
            <a:endParaRPr/>
          </a:p>
        </p:txBody>
      </p:sp>
      <p:sp>
        <p:nvSpPr>
          <p:cNvPr id="216" name="Google Shape;216;p32"/>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17" name="Google Shape;217;p32"/>
          <p:cNvSpPr txBox="1"/>
          <p:nvPr/>
        </p:nvSpPr>
        <p:spPr>
          <a:xfrm>
            <a:off x="4561275" y="3124200"/>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solidFill>
                <a:schemeClr val="dk2"/>
              </a:solidFill>
            </a:endParaRPr>
          </a:p>
        </p:txBody>
      </p:sp>
      <p:sp>
        <p:nvSpPr>
          <p:cNvPr id="218" name="Google Shape;218;p32"/>
          <p:cNvSpPr txBox="1"/>
          <p:nvPr/>
        </p:nvSpPr>
        <p:spPr>
          <a:xfrm>
            <a:off x="471800" y="721900"/>
            <a:ext cx="4519800" cy="4084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MLflow </a:t>
            </a:r>
            <a:r>
              <a:rPr lang="fr" sz="1000">
                <a:solidFill>
                  <a:schemeClr val="dk2"/>
                </a:solidFill>
              </a:rPr>
              <a:t>est une </a:t>
            </a:r>
            <a:r>
              <a:rPr b="1" lang="fr" sz="1000">
                <a:solidFill>
                  <a:schemeClr val="dk2"/>
                </a:solidFill>
              </a:rPr>
              <a:t>plateforme open-source</a:t>
            </a:r>
            <a:r>
              <a:rPr lang="fr" sz="1000">
                <a:solidFill>
                  <a:schemeClr val="dk2"/>
                </a:solidFill>
              </a:rPr>
              <a:t> qui industrialise le cycle de vie des projets de machine learning.</a:t>
            </a:r>
            <a:endParaRPr sz="1000">
              <a:solidFill>
                <a:schemeClr val="dk2"/>
              </a:solidFill>
            </a:endParaRPr>
          </a:p>
          <a:p>
            <a:pPr indent="0" lvl="0" marL="0" rtl="0" algn="l">
              <a:lnSpc>
                <a:spcPct val="115000"/>
              </a:lnSpc>
              <a:spcBef>
                <a:spcPts val="1400"/>
              </a:spcBef>
              <a:spcAft>
                <a:spcPts val="0"/>
              </a:spcAft>
              <a:buNone/>
            </a:pPr>
            <a:r>
              <a:rPr b="1" lang="fr" sz="900">
                <a:solidFill>
                  <a:schemeClr val="dk2"/>
                </a:solidFill>
              </a:rPr>
              <a:t>3 composants principaux</a:t>
            </a:r>
            <a:endParaRPr b="1" sz="900">
              <a:solidFill>
                <a:schemeClr val="dk2"/>
              </a:solidFill>
            </a:endParaRPr>
          </a:p>
          <a:p>
            <a:pPr indent="-285750" lvl="0" marL="457200" rtl="0" algn="l">
              <a:lnSpc>
                <a:spcPct val="115000"/>
              </a:lnSpc>
              <a:spcBef>
                <a:spcPts val="1200"/>
              </a:spcBef>
              <a:spcAft>
                <a:spcPts val="0"/>
              </a:spcAft>
              <a:buClr>
                <a:schemeClr val="dk2"/>
              </a:buClr>
              <a:buSzPts val="900"/>
              <a:buChar char="●"/>
            </a:pPr>
            <a:r>
              <a:rPr b="1" lang="fr" sz="900">
                <a:solidFill>
                  <a:schemeClr val="dk2"/>
                </a:solidFill>
              </a:rPr>
              <a:t>Tracking</a:t>
            </a:r>
            <a:r>
              <a:rPr lang="fr" sz="900">
                <a:solidFill>
                  <a:schemeClr val="dk2"/>
                </a:solidFill>
              </a:rPr>
              <a:t> : Enregistre automatiquement les métriques, hyperparamètres et résultats de chaque expérimentation pour comparer les modèles</a:t>
            </a:r>
            <a:endParaRPr sz="900">
              <a:solidFill>
                <a:schemeClr val="dk2"/>
              </a:solidFill>
            </a:endParaRPr>
          </a:p>
          <a:p>
            <a:pPr indent="-285750" lvl="0" marL="457200" rtl="0" algn="l">
              <a:lnSpc>
                <a:spcPct val="115000"/>
              </a:lnSpc>
              <a:spcBef>
                <a:spcPts val="0"/>
              </a:spcBef>
              <a:spcAft>
                <a:spcPts val="0"/>
              </a:spcAft>
              <a:buClr>
                <a:schemeClr val="dk2"/>
              </a:buClr>
              <a:buSzPts val="900"/>
              <a:buChar char="●"/>
            </a:pPr>
            <a:r>
              <a:rPr b="1" lang="fr" sz="900">
                <a:solidFill>
                  <a:schemeClr val="dk2"/>
                </a:solidFill>
              </a:rPr>
              <a:t>Model Registry</a:t>
            </a:r>
            <a:r>
              <a:rPr lang="fr" sz="900">
                <a:solidFill>
                  <a:schemeClr val="dk2"/>
                </a:solidFill>
              </a:rPr>
              <a:t> : Stocke et versionne les modèles de manière centralisée, permettant de les déployer facilement en production</a:t>
            </a:r>
            <a:endParaRPr sz="900">
              <a:solidFill>
                <a:schemeClr val="dk2"/>
              </a:solidFill>
            </a:endParaRPr>
          </a:p>
          <a:p>
            <a:pPr indent="-285750" lvl="0" marL="457200" rtl="0" algn="l">
              <a:lnSpc>
                <a:spcPct val="115000"/>
              </a:lnSpc>
              <a:spcBef>
                <a:spcPts val="0"/>
              </a:spcBef>
              <a:spcAft>
                <a:spcPts val="0"/>
              </a:spcAft>
              <a:buClr>
                <a:schemeClr val="dk2"/>
              </a:buClr>
              <a:buSzPts val="900"/>
              <a:buChar char="●"/>
            </a:pPr>
            <a:r>
              <a:rPr b="1" lang="fr" sz="900">
                <a:solidFill>
                  <a:schemeClr val="dk2"/>
                </a:solidFill>
              </a:rPr>
              <a:t>Serving</a:t>
            </a:r>
            <a:r>
              <a:rPr lang="fr" sz="900">
                <a:solidFill>
                  <a:schemeClr val="dk2"/>
                </a:solidFill>
              </a:rPr>
              <a:t> : Charge les modèles depuis le Model Registry pour intégration API en production</a:t>
            </a:r>
            <a:endParaRPr sz="900">
              <a:solidFill>
                <a:schemeClr val="dk2"/>
              </a:solidFill>
            </a:endParaRPr>
          </a:p>
          <a:p>
            <a:pPr indent="0" lvl="0" marL="0" rtl="0" algn="l">
              <a:lnSpc>
                <a:spcPct val="115000"/>
              </a:lnSpc>
              <a:spcBef>
                <a:spcPts val="1200"/>
              </a:spcBef>
              <a:spcAft>
                <a:spcPts val="0"/>
              </a:spcAft>
              <a:buNone/>
            </a:pPr>
            <a:r>
              <a:rPr b="1" lang="fr" sz="900">
                <a:solidFill>
                  <a:schemeClr val="dk2"/>
                </a:solidFill>
              </a:rPr>
              <a:t>Bénéfices</a:t>
            </a:r>
            <a:endParaRPr b="1" sz="900">
              <a:solidFill>
                <a:schemeClr val="dk2"/>
              </a:solidFill>
            </a:endParaRPr>
          </a:p>
          <a:p>
            <a:pPr indent="-285750" lvl="0" marL="457200" rtl="0" algn="l">
              <a:lnSpc>
                <a:spcPct val="115000"/>
              </a:lnSpc>
              <a:spcBef>
                <a:spcPts val="1200"/>
              </a:spcBef>
              <a:spcAft>
                <a:spcPts val="0"/>
              </a:spcAft>
              <a:buClr>
                <a:schemeClr val="dk2"/>
              </a:buClr>
              <a:buSzPts val="900"/>
              <a:buChar char="●"/>
            </a:pPr>
            <a:r>
              <a:rPr b="1" lang="fr" sz="900">
                <a:solidFill>
                  <a:schemeClr val="dk2"/>
                </a:solidFill>
              </a:rPr>
              <a:t>Reproductibilité</a:t>
            </a:r>
            <a:r>
              <a:rPr lang="fr" sz="900">
                <a:solidFill>
                  <a:schemeClr val="dk2"/>
                </a:solidFill>
              </a:rPr>
              <a:t> : Retrouver exactement comment un modèle a été créé</a:t>
            </a:r>
            <a:endParaRPr sz="900">
              <a:solidFill>
                <a:schemeClr val="dk2"/>
              </a:solidFill>
            </a:endParaRPr>
          </a:p>
          <a:p>
            <a:pPr indent="-285750" lvl="0" marL="457200" rtl="0" algn="l">
              <a:lnSpc>
                <a:spcPct val="115000"/>
              </a:lnSpc>
              <a:spcBef>
                <a:spcPts val="0"/>
              </a:spcBef>
              <a:spcAft>
                <a:spcPts val="0"/>
              </a:spcAft>
              <a:buClr>
                <a:schemeClr val="dk2"/>
              </a:buClr>
              <a:buSzPts val="900"/>
              <a:buChar char="●"/>
            </a:pPr>
            <a:r>
              <a:rPr b="1" lang="fr" sz="900">
                <a:solidFill>
                  <a:schemeClr val="dk2"/>
                </a:solidFill>
              </a:rPr>
              <a:t>Collaboration</a:t>
            </a:r>
            <a:r>
              <a:rPr lang="fr" sz="900">
                <a:solidFill>
                  <a:schemeClr val="dk2"/>
                </a:solidFill>
              </a:rPr>
              <a:t> : Partager les expérimentations entre data scientists</a:t>
            </a:r>
            <a:endParaRPr sz="900">
              <a:solidFill>
                <a:schemeClr val="dk2"/>
              </a:solidFill>
            </a:endParaRPr>
          </a:p>
          <a:p>
            <a:pPr indent="-285750" lvl="0" marL="457200" rtl="0" algn="l">
              <a:lnSpc>
                <a:spcPct val="115000"/>
              </a:lnSpc>
              <a:spcBef>
                <a:spcPts val="0"/>
              </a:spcBef>
              <a:spcAft>
                <a:spcPts val="0"/>
              </a:spcAft>
              <a:buClr>
                <a:schemeClr val="dk2"/>
              </a:buClr>
              <a:buSzPts val="900"/>
              <a:buChar char="●"/>
            </a:pPr>
            <a:r>
              <a:rPr b="1" lang="fr" sz="900">
                <a:solidFill>
                  <a:schemeClr val="dk2"/>
                </a:solidFill>
              </a:rPr>
              <a:t>Déploiement </a:t>
            </a:r>
            <a:r>
              <a:rPr b="1" lang="fr" sz="900">
                <a:solidFill>
                  <a:schemeClr val="dk2"/>
                </a:solidFill>
              </a:rPr>
              <a:t>simplifié</a:t>
            </a:r>
            <a:r>
              <a:rPr lang="fr" sz="900">
                <a:solidFill>
                  <a:schemeClr val="dk2"/>
                </a:solidFill>
              </a:rPr>
              <a:t> </a:t>
            </a:r>
            <a:r>
              <a:rPr lang="fr" sz="900">
                <a:solidFill>
                  <a:schemeClr val="dk2"/>
                </a:solidFill>
              </a:rPr>
              <a:t>: à partir notebook jusqu’à l'API</a:t>
            </a:r>
            <a:endParaRPr sz="900">
              <a:solidFill>
                <a:schemeClr val="dk2"/>
              </a:solidFill>
            </a:endParaRPr>
          </a:p>
          <a:p>
            <a:pPr indent="-285750" lvl="0" marL="457200" rtl="0" algn="l">
              <a:lnSpc>
                <a:spcPct val="115000"/>
              </a:lnSpc>
              <a:spcBef>
                <a:spcPts val="0"/>
              </a:spcBef>
              <a:spcAft>
                <a:spcPts val="0"/>
              </a:spcAft>
              <a:buClr>
                <a:schemeClr val="dk2"/>
              </a:buClr>
              <a:buSzPts val="900"/>
              <a:buChar char="●"/>
            </a:pPr>
            <a:r>
              <a:rPr b="1" lang="fr" sz="900">
                <a:solidFill>
                  <a:schemeClr val="dk2"/>
                </a:solidFill>
              </a:rPr>
              <a:t>Traçabilité</a:t>
            </a:r>
            <a:r>
              <a:rPr lang="fr" sz="900">
                <a:solidFill>
                  <a:schemeClr val="dk2"/>
                </a:solidFill>
              </a:rPr>
              <a:t> : Historique complet des versions et performances</a:t>
            </a:r>
            <a:endParaRPr sz="900">
              <a:solidFill>
                <a:schemeClr val="dk2"/>
              </a:solidFill>
            </a:endParaRPr>
          </a:p>
          <a:p>
            <a:pPr indent="0" lvl="0" marL="0" rtl="0" algn="l">
              <a:lnSpc>
                <a:spcPct val="115000"/>
              </a:lnSpc>
              <a:spcBef>
                <a:spcPts val="1200"/>
              </a:spcBef>
              <a:spcAft>
                <a:spcPts val="0"/>
              </a:spcAft>
              <a:buNone/>
            </a:pPr>
            <a:r>
              <a:rPr b="1" lang="fr" sz="1000">
                <a:solidFill>
                  <a:schemeClr val="dk2"/>
                </a:solidFill>
              </a:rPr>
              <a:t>Dans ce projet</a:t>
            </a:r>
            <a:endParaRPr b="1"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fr" sz="1000">
                <a:solidFill>
                  <a:schemeClr val="dk2"/>
                </a:solidFill>
              </a:rPr>
              <a:t>+20 runs trackés sur 5 expérimentations principales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URL : http://localhost:5000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Métriques : avg_cost, AUC, recall, precision + hyperparamètres</a:t>
            </a:r>
            <a:endParaRPr sz="1000">
              <a:solidFill>
                <a:schemeClr val="dk2"/>
              </a:solidFill>
            </a:endParaRPr>
          </a:p>
        </p:txBody>
      </p:sp>
      <p:sp>
        <p:nvSpPr>
          <p:cNvPr id="219" name="Google Shape;219;p32"/>
          <p:cNvSpPr txBox="1"/>
          <p:nvPr/>
        </p:nvSpPr>
        <p:spPr>
          <a:xfrm>
            <a:off x="4991550" y="3001750"/>
            <a:ext cx="3984600" cy="18009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Les expérimentations</a:t>
            </a:r>
            <a:endParaRPr b="1" sz="1000">
              <a:solidFill>
                <a:schemeClr val="dk2"/>
              </a:solidFill>
            </a:endParaRPr>
          </a:p>
          <a:p>
            <a:pPr indent="-292100" lvl="0" marL="457200" rtl="0" algn="l">
              <a:lnSpc>
                <a:spcPct val="115000"/>
              </a:lnSpc>
              <a:spcBef>
                <a:spcPts val="1200"/>
              </a:spcBef>
              <a:spcAft>
                <a:spcPts val="0"/>
              </a:spcAft>
              <a:buClr>
                <a:schemeClr val="dk2"/>
              </a:buClr>
              <a:buSzPts val="1000"/>
              <a:buChar char="●"/>
            </a:pPr>
            <a:r>
              <a:rPr b="1" lang="fr" sz="1000">
                <a:solidFill>
                  <a:schemeClr val="dk2"/>
                </a:solidFill>
              </a:rPr>
              <a:t>baseline</a:t>
            </a:r>
            <a:r>
              <a:rPr lang="fr" sz="1000">
                <a:solidFill>
                  <a:schemeClr val="dk2"/>
                </a:solidFill>
              </a:rPr>
              <a:t> : Modèles sans preprocessing (4 algorithmes)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class_weight </a:t>
            </a:r>
            <a:r>
              <a:rPr lang="fr" sz="1000">
                <a:solidFill>
                  <a:schemeClr val="dk2"/>
                </a:solidFill>
              </a:rPr>
              <a:t>: Équilibrage par pondération</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smote/undersample</a:t>
            </a:r>
            <a:r>
              <a:rPr lang="fr" sz="1000">
                <a:solidFill>
                  <a:schemeClr val="dk2"/>
                </a:solidFill>
              </a:rPr>
              <a:t> : Techniques de rééchantillonnage</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randomized_search</a:t>
            </a:r>
            <a:r>
              <a:rPr lang="fr" sz="1000">
                <a:solidFill>
                  <a:schemeClr val="dk2"/>
                </a:solidFill>
              </a:rPr>
              <a:t> : Optimisation hyperparamètres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b="1" lang="fr" sz="1000">
                <a:solidFill>
                  <a:schemeClr val="dk2"/>
                </a:solidFill>
              </a:rPr>
              <a:t>final_production</a:t>
            </a:r>
            <a:r>
              <a:rPr lang="fr" sz="1000">
                <a:solidFill>
                  <a:schemeClr val="dk2"/>
                </a:solidFill>
              </a:rPr>
              <a:t> : Modèle déployé avec régularisation</a:t>
            </a:r>
            <a:endParaRPr sz="1000">
              <a:solidFill>
                <a:schemeClr val="dk2"/>
              </a:solidFill>
            </a:endParaRPr>
          </a:p>
          <a:p>
            <a:pPr indent="0" lvl="0" marL="0" rtl="0" algn="l">
              <a:lnSpc>
                <a:spcPct val="115000"/>
              </a:lnSpc>
              <a:spcBef>
                <a:spcPts val="1200"/>
              </a:spcBef>
              <a:spcAft>
                <a:spcPts val="1200"/>
              </a:spcAft>
              <a:buNone/>
            </a:pPr>
            <a:r>
              <a:t/>
            </a:r>
            <a:endParaRPr sz="1600">
              <a:solidFill>
                <a:schemeClr val="dk2"/>
              </a:solidFill>
            </a:endParaRPr>
          </a:p>
        </p:txBody>
      </p:sp>
      <p:pic>
        <p:nvPicPr>
          <p:cNvPr id="220" name="Google Shape;220;p32"/>
          <p:cNvPicPr preferRelativeResize="0"/>
          <p:nvPr/>
        </p:nvPicPr>
        <p:blipFill>
          <a:blip r:embed="rId3">
            <a:alphaModFix/>
          </a:blip>
          <a:stretch>
            <a:fillRect/>
          </a:stretch>
        </p:blipFill>
        <p:spPr>
          <a:xfrm>
            <a:off x="4991541" y="721900"/>
            <a:ext cx="3933533" cy="2279838"/>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3"/>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MLFlow - Model Registry et déploiement</a:t>
            </a:r>
            <a:endParaRPr/>
          </a:p>
        </p:txBody>
      </p:sp>
      <p:sp>
        <p:nvSpPr>
          <p:cNvPr id="226" name="Google Shape;226;p33"/>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27" name="Google Shape;227;p33"/>
          <p:cNvSpPr txBox="1"/>
          <p:nvPr/>
        </p:nvSpPr>
        <p:spPr>
          <a:xfrm>
            <a:off x="4561275" y="3124200"/>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solidFill>
                <a:schemeClr val="dk2"/>
              </a:solidFill>
            </a:endParaRPr>
          </a:p>
        </p:txBody>
      </p:sp>
      <p:sp>
        <p:nvSpPr>
          <p:cNvPr id="228" name="Google Shape;228;p33"/>
          <p:cNvSpPr txBox="1"/>
          <p:nvPr/>
        </p:nvSpPr>
        <p:spPr>
          <a:xfrm>
            <a:off x="525200" y="743675"/>
            <a:ext cx="8189700" cy="42276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Stratégie de déploiement hybrid</a:t>
            </a:r>
            <a:endParaRPr b="1" sz="1000">
              <a:solidFill>
                <a:schemeClr val="dk2"/>
              </a:solidFill>
            </a:endParaRPr>
          </a:p>
          <a:p>
            <a:pPr indent="0" lvl="0" marL="0" rtl="0" algn="l">
              <a:lnSpc>
                <a:spcPct val="115000"/>
              </a:lnSpc>
              <a:spcBef>
                <a:spcPts val="1200"/>
              </a:spcBef>
              <a:spcAft>
                <a:spcPts val="0"/>
              </a:spcAft>
              <a:buNone/>
            </a:pPr>
            <a:r>
              <a:rPr lang="fr" sz="1000">
                <a:solidFill>
                  <a:schemeClr val="dk2"/>
                </a:solidFill>
              </a:rPr>
              <a:t>Ce qui a été implémenté</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Tracking complet : +20 runs MLflow avec métriques détaillées</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Model Registry : Versioning centralisé (v7 en production)</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Sérialisation : Export .pkl pour déploiement cloud</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Pipeline reproductible : Du notebook vers Railway</a:t>
            </a:r>
            <a:endParaRPr sz="1000">
              <a:solidFill>
                <a:schemeClr val="dk2"/>
              </a:solidFill>
            </a:endParaRPr>
          </a:p>
          <a:p>
            <a:pPr indent="0" lvl="0" marL="0" rtl="0" algn="l">
              <a:lnSpc>
                <a:spcPct val="115000"/>
              </a:lnSpc>
              <a:spcBef>
                <a:spcPts val="1200"/>
              </a:spcBef>
              <a:spcAft>
                <a:spcPts val="0"/>
              </a:spcAft>
              <a:buNone/>
            </a:pPr>
            <a:r>
              <a:rPr b="1" lang="fr" sz="1000">
                <a:solidFill>
                  <a:schemeClr val="dk2"/>
                </a:solidFill>
              </a:rPr>
              <a:t>Architecture production adoptée</a:t>
            </a:r>
            <a:endParaRPr b="1" sz="1000">
              <a:solidFill>
                <a:schemeClr val="dk2"/>
              </a:solidFill>
            </a:endParaRPr>
          </a:p>
          <a:p>
            <a:pPr indent="0" lvl="0" marL="0" rtl="0" algn="l">
              <a:lnSpc>
                <a:spcPct val="115000"/>
              </a:lnSpc>
              <a:spcBef>
                <a:spcPts val="1200"/>
              </a:spcBef>
              <a:spcAft>
                <a:spcPts val="0"/>
              </a:spcAft>
              <a:buNone/>
            </a:pPr>
            <a:r>
              <a:rPr lang="fr" sz="1000">
                <a:solidFill>
                  <a:schemeClr val="dk2"/>
                </a:solidFill>
              </a:rPr>
              <a:t>Pour le développement : chargement depuis Model Registry (développement)</a:t>
            </a:r>
            <a:endParaRPr sz="1000">
              <a:solidFill>
                <a:schemeClr val="dk2"/>
              </a:solidFill>
            </a:endParaRPr>
          </a:p>
          <a:p>
            <a:pPr indent="0" lvl="0" marL="0" rtl="0" algn="l">
              <a:lnSpc>
                <a:spcPct val="115000"/>
              </a:lnSpc>
              <a:spcBef>
                <a:spcPts val="0"/>
              </a:spcBef>
              <a:spcAft>
                <a:spcPts val="0"/>
              </a:spcAft>
              <a:buNone/>
            </a:pPr>
            <a:r>
              <a:rPr lang="fr" sz="1000">
                <a:solidFill>
                  <a:schemeClr val="lt1"/>
                </a:solidFill>
                <a:highlight>
                  <a:schemeClr val="dk2"/>
                </a:highlight>
              </a:rPr>
              <a:t>model = mlflow.sklearn.load_model("models:/LightGBM_Credit_Scoring_Production_Optimized/latest")</a:t>
            </a:r>
            <a:endParaRPr sz="1000">
              <a:solidFill>
                <a:schemeClr val="lt1"/>
              </a:solidFill>
              <a:highlight>
                <a:schemeClr val="dk2"/>
              </a:highlight>
            </a:endParaRPr>
          </a:p>
          <a:p>
            <a:pPr indent="0" lvl="0" marL="0" rtl="0" algn="l">
              <a:lnSpc>
                <a:spcPct val="115000"/>
              </a:lnSpc>
              <a:spcBef>
                <a:spcPts val="1200"/>
              </a:spcBef>
              <a:spcAft>
                <a:spcPts val="0"/>
              </a:spcAft>
              <a:buNone/>
            </a:pPr>
            <a:r>
              <a:rPr lang="fr" sz="1000">
                <a:solidFill>
                  <a:schemeClr val="dk2"/>
                </a:solidFill>
              </a:rPr>
              <a:t>Pour la production Railway : sérialisation pour cloud</a:t>
            </a:r>
            <a:endParaRPr sz="1000">
              <a:solidFill>
                <a:schemeClr val="dk2"/>
              </a:solidFill>
            </a:endParaRPr>
          </a:p>
          <a:p>
            <a:pPr indent="0" lvl="0" marL="0" rtl="0" algn="l">
              <a:lnSpc>
                <a:spcPct val="100000"/>
              </a:lnSpc>
              <a:spcBef>
                <a:spcPts val="0"/>
              </a:spcBef>
              <a:spcAft>
                <a:spcPts val="0"/>
              </a:spcAft>
              <a:buNone/>
            </a:pPr>
            <a:r>
              <a:rPr lang="fr" sz="1000">
                <a:solidFill>
                  <a:schemeClr val="lt1"/>
                </a:solidFill>
                <a:highlight>
                  <a:schemeClr val="dk2"/>
                </a:highlight>
              </a:rPr>
              <a:t>model = pickle.load(open('models/lightgbm_final_model_optimized.pkl', 'rb')) </a:t>
            </a:r>
            <a:endParaRPr sz="1000">
              <a:solidFill>
                <a:schemeClr val="lt1"/>
              </a:solidFill>
              <a:highlight>
                <a:schemeClr val="dk2"/>
              </a:highlight>
            </a:endParaRPr>
          </a:p>
          <a:p>
            <a:pPr indent="0" lvl="0" marL="0" rtl="0" algn="l">
              <a:lnSpc>
                <a:spcPct val="100000"/>
              </a:lnSpc>
              <a:spcBef>
                <a:spcPts val="0"/>
              </a:spcBef>
              <a:spcAft>
                <a:spcPts val="0"/>
              </a:spcAft>
              <a:buNone/>
            </a:pPr>
            <a:r>
              <a:rPr lang="fr" sz="1000">
                <a:solidFill>
                  <a:schemeClr val="lt1"/>
                </a:solidFill>
                <a:highlight>
                  <a:schemeClr val="dk2"/>
                </a:highlight>
              </a:rPr>
              <a:t>threshold = pickle.load(open('models/optimal_threshold_optimized.pkl', 'rb') </a:t>
            </a:r>
            <a:r>
              <a:rPr lang="fr" sz="1000">
                <a:solidFill>
                  <a:schemeClr val="dk2"/>
                </a:solidFill>
                <a:highlight>
                  <a:schemeClr val="dk2"/>
                </a:highlight>
              </a:rPr>
              <a:t>)</a:t>
            </a:r>
            <a:endParaRPr sz="1000">
              <a:solidFill>
                <a:schemeClr val="dk2"/>
              </a:solidFill>
              <a:highlight>
                <a:schemeClr val="dk2"/>
              </a:highlight>
            </a:endParaRPr>
          </a:p>
          <a:p>
            <a:pPr indent="0" lvl="0" marL="0" rtl="0" algn="l">
              <a:lnSpc>
                <a:spcPct val="100000"/>
              </a:lnSpc>
              <a:spcBef>
                <a:spcPts val="0"/>
              </a:spcBef>
              <a:spcAft>
                <a:spcPts val="0"/>
              </a:spcAft>
              <a:buNone/>
            </a:pPr>
            <a:r>
              <a:t/>
            </a:r>
            <a:endParaRPr sz="1000">
              <a:solidFill>
                <a:schemeClr val="dk2"/>
              </a:solidFill>
              <a:highlight>
                <a:schemeClr val="dk2"/>
              </a:highlight>
            </a:endParaRPr>
          </a:p>
          <a:p>
            <a:pPr indent="0" lvl="0" marL="0" rtl="0" algn="l">
              <a:lnSpc>
                <a:spcPct val="115000"/>
              </a:lnSpc>
              <a:spcBef>
                <a:spcPts val="1400"/>
              </a:spcBef>
              <a:spcAft>
                <a:spcPts val="0"/>
              </a:spcAft>
              <a:buNone/>
            </a:pPr>
            <a:r>
              <a:rPr b="1" lang="fr" sz="1000">
                <a:solidFill>
                  <a:schemeClr val="dk2"/>
                </a:solidFill>
              </a:rPr>
              <a:t> Bénéfices de l'approche choisie</a:t>
            </a:r>
            <a:endParaRPr b="1"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fr" sz="1000">
                <a:solidFill>
                  <a:schemeClr val="dk2"/>
                </a:solidFill>
              </a:rPr>
              <a:t>Chargement instantané des .pkl (vs téléchargement registry)</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Une seule stack technique (GitHub Actions + Railway)</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Pas de dépendance externe MLflow en production</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Hébergement Railway optimisé</a:t>
            </a:r>
            <a:endParaRPr sz="1000">
              <a:solidFill>
                <a:schemeClr val="dk2"/>
              </a:solidFill>
              <a:highlight>
                <a:schemeClr val="dk2"/>
              </a:highlight>
            </a:endParaRPr>
          </a:p>
        </p:txBody>
      </p:sp>
      <p:pic>
        <p:nvPicPr>
          <p:cNvPr id="229" name="Google Shape;229;p33"/>
          <p:cNvPicPr preferRelativeResize="0"/>
          <p:nvPr/>
        </p:nvPicPr>
        <p:blipFill>
          <a:blip r:embed="rId3">
            <a:alphaModFix/>
          </a:blip>
          <a:stretch>
            <a:fillRect/>
          </a:stretch>
        </p:blipFill>
        <p:spPr>
          <a:xfrm>
            <a:off x="6603475" y="743674"/>
            <a:ext cx="2111426" cy="2512801"/>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Architecture MLOps - Pipeline de Production</a:t>
            </a:r>
            <a:endParaRPr/>
          </a:p>
        </p:txBody>
      </p:sp>
      <p:sp>
        <p:nvSpPr>
          <p:cNvPr id="235" name="Google Shape;235;p34"/>
          <p:cNvSpPr txBox="1"/>
          <p:nvPr>
            <p:ph idx="4294967295" type="body"/>
          </p:nvPr>
        </p:nvSpPr>
        <p:spPr>
          <a:xfrm>
            <a:off x="471900" y="832600"/>
            <a:ext cx="4447500" cy="41085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800"/>
              </a:spcBef>
              <a:spcAft>
                <a:spcPts val="0"/>
              </a:spcAft>
              <a:buNone/>
            </a:pPr>
            <a:r>
              <a:rPr b="1" lang="fr" sz="1000">
                <a:solidFill>
                  <a:schemeClr val="dk2"/>
                </a:solidFill>
                <a:latin typeface="Arial"/>
                <a:ea typeface="Arial"/>
                <a:cs typeface="Arial"/>
                <a:sym typeface="Arial"/>
              </a:rPr>
              <a:t>Pipeline automatisé</a:t>
            </a:r>
            <a:endParaRPr b="1" sz="1000">
              <a:solidFill>
                <a:schemeClr val="dk2"/>
              </a:solidFill>
              <a:latin typeface="Arial"/>
              <a:ea typeface="Arial"/>
              <a:cs typeface="Arial"/>
              <a:sym typeface="Arial"/>
            </a:endParaRPr>
          </a:p>
          <a:p>
            <a:pPr indent="0" lvl="0" marL="0" rtl="0" algn="l">
              <a:spcBef>
                <a:spcPts val="400"/>
              </a:spcBef>
              <a:spcAft>
                <a:spcPts val="0"/>
              </a:spcAft>
              <a:buNone/>
            </a:pPr>
            <a:r>
              <a:rPr lang="fr" sz="900">
                <a:solidFill>
                  <a:schemeClr val="dk2"/>
                </a:solidFill>
                <a:latin typeface="Arial"/>
                <a:ea typeface="Arial"/>
                <a:cs typeface="Arial"/>
                <a:sym typeface="Arial"/>
              </a:rPr>
              <a:t>Developer   → 	GitHub     → 	Railway     → 	Production API </a:t>
            </a:r>
            <a:endParaRPr sz="900">
              <a:solidFill>
                <a:schemeClr val="dk2"/>
              </a:solidFill>
              <a:latin typeface="Arial"/>
              <a:ea typeface="Arial"/>
              <a:cs typeface="Arial"/>
              <a:sym typeface="Arial"/>
            </a:endParaRPr>
          </a:p>
          <a:p>
            <a:pPr indent="0" lvl="0" marL="0" rtl="0" algn="l">
              <a:spcBef>
                <a:spcPts val="0"/>
              </a:spcBef>
              <a:spcAft>
                <a:spcPts val="0"/>
              </a:spcAft>
              <a:buNone/>
            </a:pPr>
            <a:r>
              <a:rPr lang="fr" sz="900">
                <a:solidFill>
                  <a:schemeClr val="dk2"/>
                </a:solidFill>
                <a:latin typeface="Arial"/>
                <a:ea typeface="Arial"/>
                <a:cs typeface="Arial"/>
                <a:sym typeface="Arial"/>
              </a:rPr>
              <a:t>       ↓ 		   ↓ 	        	     ↓ 			↓ </a:t>
            </a:r>
            <a:endParaRPr sz="900">
              <a:solidFill>
                <a:schemeClr val="dk2"/>
              </a:solidFill>
              <a:latin typeface="Arial"/>
              <a:ea typeface="Arial"/>
              <a:cs typeface="Arial"/>
              <a:sym typeface="Arial"/>
            </a:endParaRPr>
          </a:p>
          <a:p>
            <a:pPr indent="0" lvl="0" marL="0" rtl="0" algn="l">
              <a:spcBef>
                <a:spcPts val="0"/>
              </a:spcBef>
              <a:spcAft>
                <a:spcPts val="0"/>
              </a:spcAft>
              <a:buNone/>
            </a:pPr>
            <a:r>
              <a:rPr lang="fr" sz="900">
                <a:solidFill>
                  <a:schemeClr val="dk2"/>
                </a:solidFill>
                <a:latin typeface="Arial"/>
                <a:ea typeface="Arial"/>
                <a:cs typeface="Arial"/>
                <a:sym typeface="Arial"/>
              </a:rPr>
              <a:t>  git push           	Tests     		Build et	    	      Endpoints </a:t>
            </a:r>
            <a:endParaRPr sz="900">
              <a:solidFill>
                <a:schemeClr val="dk2"/>
              </a:solidFill>
              <a:latin typeface="Arial"/>
              <a:ea typeface="Arial"/>
              <a:cs typeface="Arial"/>
              <a:sym typeface="Arial"/>
            </a:endParaRPr>
          </a:p>
          <a:p>
            <a:pPr indent="0" lvl="0" marL="914400" rtl="0" algn="l">
              <a:spcBef>
                <a:spcPts val="0"/>
              </a:spcBef>
              <a:spcAft>
                <a:spcPts val="0"/>
              </a:spcAft>
              <a:buNone/>
            </a:pPr>
            <a:r>
              <a:rPr lang="fr" sz="900">
                <a:solidFill>
                  <a:schemeClr val="dk2"/>
                </a:solidFill>
                <a:latin typeface="Arial"/>
                <a:ea typeface="Arial"/>
                <a:cs typeface="Arial"/>
                <a:sym typeface="Arial"/>
              </a:rPr>
              <a:t>Pytest   		Deploy		 /predict /health</a:t>
            </a:r>
            <a:endParaRPr sz="900">
              <a:solidFill>
                <a:schemeClr val="dk2"/>
              </a:solidFill>
              <a:latin typeface="Arial"/>
              <a:ea typeface="Arial"/>
              <a:cs typeface="Arial"/>
              <a:sym typeface="Arial"/>
            </a:endParaRPr>
          </a:p>
          <a:p>
            <a:pPr indent="0" lvl="0" marL="0" rtl="0" algn="l">
              <a:spcBef>
                <a:spcPts val="0"/>
              </a:spcBef>
              <a:spcAft>
                <a:spcPts val="0"/>
              </a:spcAft>
              <a:buNone/>
            </a:pPr>
            <a:r>
              <a:rPr lang="fr" sz="900">
                <a:solidFill>
                  <a:schemeClr val="dk2"/>
                </a:solidFill>
                <a:latin typeface="Arial"/>
                <a:ea typeface="Arial"/>
                <a:cs typeface="Arial"/>
                <a:sym typeface="Arial"/>
              </a:rPr>
              <a:t>  				    ↓ 	</a:t>
            </a:r>
            <a:endParaRPr b="1" sz="900">
              <a:solidFill>
                <a:schemeClr val="dk2"/>
              </a:solidFill>
              <a:latin typeface="Arial"/>
              <a:ea typeface="Arial"/>
              <a:cs typeface="Arial"/>
              <a:sym typeface="Arial"/>
            </a:endParaRPr>
          </a:p>
          <a:p>
            <a:pPr indent="0" lvl="0" marL="1371600" rtl="0" algn="l">
              <a:spcBef>
                <a:spcPts val="0"/>
              </a:spcBef>
              <a:spcAft>
                <a:spcPts val="0"/>
              </a:spcAft>
              <a:buNone/>
            </a:pPr>
            <a:r>
              <a:rPr lang="fr" sz="900">
                <a:solidFill>
                  <a:schemeClr val="dk2"/>
                </a:solidFill>
                <a:latin typeface="Arial"/>
                <a:ea typeface="Arial"/>
                <a:cs typeface="Arial"/>
                <a:sym typeface="Arial"/>
              </a:rPr>
              <a:t> ✅ Auto-deploy si tests OK </a:t>
            </a:r>
            <a:endParaRPr sz="900">
              <a:solidFill>
                <a:schemeClr val="dk2"/>
              </a:solidFill>
              <a:latin typeface="Arial"/>
              <a:ea typeface="Arial"/>
              <a:cs typeface="Arial"/>
              <a:sym typeface="Arial"/>
            </a:endParaRPr>
          </a:p>
          <a:p>
            <a:pPr indent="0" lvl="0" marL="1371600" rtl="0" algn="l">
              <a:spcBef>
                <a:spcPts val="0"/>
              </a:spcBef>
              <a:spcAft>
                <a:spcPts val="0"/>
              </a:spcAft>
              <a:buNone/>
            </a:pPr>
            <a:r>
              <a:rPr lang="fr" sz="900">
                <a:solidFill>
                  <a:schemeClr val="dk2"/>
                </a:solidFill>
                <a:latin typeface="Arial"/>
                <a:ea typeface="Arial"/>
                <a:cs typeface="Arial"/>
                <a:sym typeface="Arial"/>
              </a:rPr>
              <a:t> ❌ Blocage si tests KO</a:t>
            </a:r>
            <a:endParaRPr sz="900">
              <a:solidFill>
                <a:schemeClr val="dk2"/>
              </a:solidFill>
              <a:latin typeface="Arial"/>
              <a:ea typeface="Arial"/>
              <a:cs typeface="Arial"/>
              <a:sym typeface="Arial"/>
            </a:endParaRPr>
          </a:p>
          <a:p>
            <a:pPr indent="0" lvl="0" marL="0" rtl="0" algn="l">
              <a:spcBef>
                <a:spcPts val="0"/>
              </a:spcBef>
              <a:spcAft>
                <a:spcPts val="0"/>
              </a:spcAft>
              <a:buNone/>
            </a:pPr>
            <a:r>
              <a:rPr b="1" lang="fr" sz="1000">
                <a:solidFill>
                  <a:schemeClr val="dk2"/>
                </a:solidFill>
                <a:latin typeface="Arial"/>
                <a:ea typeface="Arial"/>
                <a:cs typeface="Arial"/>
                <a:sym typeface="Arial"/>
              </a:rPr>
              <a:t>Organisation MLOps </a:t>
            </a:r>
            <a:endParaRPr b="1" sz="1000">
              <a:solidFill>
                <a:schemeClr val="dk2"/>
              </a:solidFill>
              <a:latin typeface="Arial"/>
              <a:ea typeface="Arial"/>
              <a:cs typeface="Arial"/>
              <a:sym typeface="Arial"/>
            </a:endParaRPr>
          </a:p>
          <a:p>
            <a:pPr indent="-285750" lvl="0" marL="457200" rtl="0" algn="l">
              <a:spcBef>
                <a:spcPts val="400"/>
              </a:spcBef>
              <a:spcAft>
                <a:spcPts val="0"/>
              </a:spcAft>
              <a:buClr>
                <a:schemeClr val="dk2"/>
              </a:buClr>
              <a:buSzPts val="900"/>
              <a:buFont typeface="Arial"/>
              <a:buChar char="●"/>
            </a:pPr>
            <a:r>
              <a:rPr lang="fr" sz="900">
                <a:solidFill>
                  <a:schemeClr val="dk2"/>
                </a:solidFill>
                <a:latin typeface="Arial"/>
                <a:ea typeface="Arial"/>
                <a:cs typeface="Arial"/>
                <a:sym typeface="Arial"/>
              </a:rPr>
              <a:t>Séparation claire : API, tests, modèles, données</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Pipeline CI/CD : .github/workflows/ avec déploiement automatique</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Artifacts ML : Modèles sérialisés + hyperparamètres + seuil métier</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Interface utilisateur : Streamlit pour démonstrations</a:t>
            </a:r>
            <a:endParaRPr sz="900">
              <a:solidFill>
                <a:schemeClr val="dk2"/>
              </a:solidFill>
              <a:latin typeface="Arial"/>
              <a:ea typeface="Arial"/>
              <a:cs typeface="Arial"/>
              <a:sym typeface="Arial"/>
            </a:endParaRPr>
          </a:p>
          <a:p>
            <a:pPr indent="0" lvl="0" marL="0" rtl="0" algn="l">
              <a:spcBef>
                <a:spcPts val="1400"/>
              </a:spcBef>
              <a:spcAft>
                <a:spcPts val="0"/>
              </a:spcAft>
              <a:buNone/>
            </a:pPr>
            <a:r>
              <a:rPr b="1" lang="fr" sz="1000">
                <a:solidFill>
                  <a:schemeClr val="dk2"/>
                </a:solidFill>
                <a:latin typeface="Arial"/>
                <a:ea typeface="Arial"/>
                <a:cs typeface="Arial"/>
                <a:sym typeface="Arial"/>
              </a:rPr>
              <a:t>Sécurité et divers</a:t>
            </a:r>
            <a:endParaRPr b="1" sz="1000">
              <a:solidFill>
                <a:schemeClr val="dk2"/>
              </a:solidFill>
              <a:latin typeface="Arial"/>
              <a:ea typeface="Arial"/>
              <a:cs typeface="Arial"/>
              <a:sym typeface="Arial"/>
            </a:endParaRPr>
          </a:p>
          <a:p>
            <a:pPr indent="-285750" lvl="0" marL="457200" rtl="0" algn="l">
              <a:spcBef>
                <a:spcPts val="400"/>
              </a:spcBef>
              <a:spcAft>
                <a:spcPts val="0"/>
              </a:spcAft>
              <a:buClr>
                <a:schemeClr val="dk2"/>
              </a:buClr>
              <a:buSzPts val="900"/>
              <a:buFont typeface="Arial"/>
              <a:buChar char="●"/>
            </a:pPr>
            <a:r>
              <a:rPr b="1" lang="fr" sz="900">
                <a:solidFill>
                  <a:schemeClr val="dk2"/>
                </a:solidFill>
                <a:latin typeface="Arial"/>
                <a:ea typeface="Arial"/>
                <a:cs typeface="Arial"/>
                <a:sym typeface="Arial"/>
              </a:rPr>
              <a:t>Gitignore</a:t>
            </a:r>
            <a:r>
              <a:rPr lang="fr" sz="900">
                <a:solidFill>
                  <a:schemeClr val="dk2"/>
                </a:solidFill>
                <a:latin typeface="Arial"/>
                <a:ea typeface="Arial"/>
                <a:cs typeface="Arial"/>
                <a:sym typeface="Arial"/>
              </a:rPr>
              <a:t> : Exclusion des données sensibles</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b="1" lang="fr" sz="900">
                <a:solidFill>
                  <a:schemeClr val="dk2"/>
                </a:solidFill>
                <a:latin typeface="Arial"/>
                <a:ea typeface="Arial"/>
                <a:cs typeface="Arial"/>
                <a:sym typeface="Arial"/>
              </a:rPr>
              <a:t>Configuration</a:t>
            </a:r>
            <a:r>
              <a:rPr lang="fr" sz="900">
                <a:solidFill>
                  <a:schemeClr val="dk2"/>
                </a:solidFill>
                <a:latin typeface="Arial"/>
                <a:ea typeface="Arial"/>
                <a:cs typeface="Arial"/>
                <a:sym typeface="Arial"/>
              </a:rPr>
              <a:t> : Procfile + railway.json pour déploiement</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b="1" lang="fr" sz="900">
                <a:solidFill>
                  <a:schemeClr val="dk2"/>
                </a:solidFill>
                <a:latin typeface="Arial"/>
                <a:ea typeface="Arial"/>
                <a:cs typeface="Arial"/>
                <a:sym typeface="Arial"/>
              </a:rPr>
              <a:t>Documentation</a:t>
            </a:r>
            <a:r>
              <a:rPr lang="fr" sz="900">
                <a:solidFill>
                  <a:schemeClr val="dk2"/>
                </a:solidFill>
                <a:latin typeface="Arial"/>
                <a:ea typeface="Arial"/>
                <a:cs typeface="Arial"/>
                <a:sym typeface="Arial"/>
              </a:rPr>
              <a:t> : README.md pour collaboration</a:t>
            </a:r>
            <a:endParaRPr sz="900">
              <a:solidFill>
                <a:schemeClr val="dk2"/>
              </a:solidFill>
              <a:latin typeface="Arial"/>
              <a:ea typeface="Arial"/>
              <a:cs typeface="Arial"/>
              <a:sym typeface="Arial"/>
            </a:endParaRPr>
          </a:p>
          <a:p>
            <a:pPr indent="0" lvl="0" marL="0" rtl="0" algn="l">
              <a:spcBef>
                <a:spcPts val="1400"/>
              </a:spcBef>
              <a:spcAft>
                <a:spcPts val="0"/>
              </a:spcAft>
              <a:buNone/>
            </a:pPr>
            <a:r>
              <a:rPr b="1" lang="fr" sz="1000">
                <a:solidFill>
                  <a:schemeClr val="dk2"/>
                </a:solidFill>
                <a:latin typeface="Arial"/>
                <a:ea typeface="Arial"/>
                <a:cs typeface="Arial"/>
                <a:sym typeface="Arial"/>
              </a:rPr>
              <a:t>Déploiement production</a:t>
            </a:r>
            <a:endParaRPr b="1" sz="1000">
              <a:solidFill>
                <a:schemeClr val="dk2"/>
              </a:solidFill>
              <a:latin typeface="Arial"/>
              <a:ea typeface="Arial"/>
              <a:cs typeface="Arial"/>
              <a:sym typeface="Arial"/>
            </a:endParaRPr>
          </a:p>
          <a:p>
            <a:pPr indent="-285750" lvl="0" marL="457200" rtl="0" algn="l">
              <a:spcBef>
                <a:spcPts val="400"/>
              </a:spcBef>
              <a:spcAft>
                <a:spcPts val="0"/>
              </a:spcAft>
              <a:buClr>
                <a:schemeClr val="dk2"/>
              </a:buClr>
              <a:buSzPts val="900"/>
              <a:buFont typeface="Arial"/>
              <a:buChar char="●"/>
            </a:pPr>
            <a:r>
              <a:rPr b="1" lang="fr" sz="900">
                <a:solidFill>
                  <a:schemeClr val="dk2"/>
                </a:solidFill>
                <a:latin typeface="Arial"/>
                <a:ea typeface="Arial"/>
                <a:cs typeface="Arial"/>
                <a:sym typeface="Arial"/>
              </a:rPr>
              <a:t>Gunicorn</a:t>
            </a:r>
            <a:r>
              <a:rPr lang="fr" sz="900">
                <a:solidFill>
                  <a:schemeClr val="dk2"/>
                </a:solidFill>
                <a:latin typeface="Arial"/>
                <a:ea typeface="Arial"/>
                <a:cs typeface="Arial"/>
                <a:sym typeface="Arial"/>
              </a:rPr>
              <a:t> : Serveur pour production</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b="1" lang="fr" sz="900">
                <a:solidFill>
                  <a:schemeClr val="dk2"/>
                </a:solidFill>
                <a:latin typeface="Arial"/>
                <a:ea typeface="Arial"/>
                <a:cs typeface="Arial"/>
                <a:sym typeface="Arial"/>
              </a:rPr>
              <a:t>Railway</a:t>
            </a:r>
            <a:r>
              <a:rPr lang="fr" sz="900">
                <a:solidFill>
                  <a:schemeClr val="dk2"/>
                </a:solidFill>
                <a:latin typeface="Arial"/>
                <a:ea typeface="Arial"/>
                <a:cs typeface="Arial"/>
                <a:sym typeface="Arial"/>
              </a:rPr>
              <a:t> : Configuration cloud optimisée</a:t>
            </a:r>
            <a:endParaRPr sz="900">
              <a:solidFill>
                <a:schemeClr val="dk2"/>
              </a:solidFill>
              <a:latin typeface="Arial"/>
              <a:ea typeface="Arial"/>
              <a:cs typeface="Arial"/>
              <a:sym typeface="Arial"/>
            </a:endParaRPr>
          </a:p>
          <a:p>
            <a:pPr indent="-285750" lvl="0" marL="457200" rtl="0" algn="l">
              <a:spcBef>
                <a:spcPts val="0"/>
              </a:spcBef>
              <a:spcAft>
                <a:spcPts val="0"/>
              </a:spcAft>
              <a:buClr>
                <a:schemeClr val="dk2"/>
              </a:buClr>
              <a:buSzPts val="900"/>
              <a:buFont typeface="Arial"/>
              <a:buChar char="●"/>
            </a:pPr>
            <a:r>
              <a:rPr b="1" lang="fr" sz="900">
                <a:solidFill>
                  <a:schemeClr val="dk2"/>
                </a:solidFill>
                <a:latin typeface="Arial"/>
                <a:ea typeface="Arial"/>
                <a:cs typeface="Arial"/>
                <a:sym typeface="Arial"/>
              </a:rPr>
              <a:t>Tests automatisés</a:t>
            </a:r>
            <a:r>
              <a:rPr lang="fr" sz="900">
                <a:solidFill>
                  <a:schemeClr val="dk2"/>
                </a:solidFill>
                <a:latin typeface="Arial"/>
                <a:ea typeface="Arial"/>
                <a:cs typeface="Arial"/>
                <a:sym typeface="Arial"/>
              </a:rPr>
              <a:t> : Validation avant chaque déploiement</a:t>
            </a:r>
            <a:endParaRPr b="1" sz="900">
              <a:solidFill>
                <a:schemeClr val="dk2"/>
              </a:solidFill>
              <a:latin typeface="Arial"/>
              <a:ea typeface="Arial"/>
              <a:cs typeface="Arial"/>
              <a:sym typeface="Arial"/>
            </a:endParaRPr>
          </a:p>
          <a:p>
            <a:pPr indent="0" lvl="0" marL="0" marR="139700" rtl="0" algn="l">
              <a:lnSpc>
                <a:spcPct val="150000"/>
              </a:lnSpc>
              <a:spcBef>
                <a:spcPts val="1200"/>
              </a:spcBef>
              <a:spcAft>
                <a:spcPts val="0"/>
              </a:spcAft>
              <a:buNone/>
            </a:pPr>
            <a:r>
              <a:t/>
            </a:r>
            <a:endParaRPr sz="1000">
              <a:solidFill>
                <a:schemeClr val="dk2"/>
              </a:solidFill>
              <a:latin typeface="Arial"/>
              <a:ea typeface="Arial"/>
              <a:cs typeface="Arial"/>
              <a:sym typeface="Arial"/>
            </a:endParaRPr>
          </a:p>
          <a:p>
            <a:pPr indent="0" lvl="0" marL="0" rtl="0" algn="l">
              <a:spcBef>
                <a:spcPts val="1400"/>
              </a:spcBef>
              <a:spcAft>
                <a:spcPts val="400"/>
              </a:spcAft>
              <a:buNone/>
            </a:pPr>
            <a:r>
              <a:t/>
            </a:r>
            <a:endParaRPr sz="1000">
              <a:solidFill>
                <a:schemeClr val="dk2"/>
              </a:solidFill>
              <a:latin typeface="Arial"/>
              <a:ea typeface="Arial"/>
              <a:cs typeface="Arial"/>
              <a:sym typeface="Arial"/>
            </a:endParaRPr>
          </a:p>
        </p:txBody>
      </p:sp>
      <p:sp>
        <p:nvSpPr>
          <p:cNvPr id="236" name="Google Shape;236;p34"/>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37" name="Google Shape;237;p34"/>
          <p:cNvSpPr txBox="1"/>
          <p:nvPr/>
        </p:nvSpPr>
        <p:spPr>
          <a:xfrm>
            <a:off x="4919550" y="832600"/>
            <a:ext cx="4005300" cy="40758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Structure projet</a:t>
            </a:r>
            <a:endParaRPr b="1" sz="1000">
              <a:solidFill>
                <a:schemeClr val="dk2"/>
              </a:solidFill>
            </a:endParaRPr>
          </a:p>
          <a:p>
            <a:pPr indent="0" lvl="0" marL="0" rtl="0" algn="l">
              <a:spcBef>
                <a:spcPts val="0"/>
              </a:spcBef>
              <a:spcAft>
                <a:spcPts val="0"/>
              </a:spcAft>
              <a:buNone/>
            </a:pPr>
            <a:r>
              <a:t/>
            </a:r>
            <a:endParaRPr sz="1000">
              <a:solidFill>
                <a:schemeClr val="dk2"/>
              </a:solidFill>
            </a:endParaRPr>
          </a:p>
          <a:p>
            <a:pPr indent="0" lvl="0" marL="0" rtl="0" algn="l">
              <a:spcBef>
                <a:spcPts val="0"/>
              </a:spcBef>
              <a:spcAft>
                <a:spcPts val="0"/>
              </a:spcAft>
              <a:buNone/>
            </a:pPr>
            <a:r>
              <a:rPr lang="fr" sz="1000">
                <a:solidFill>
                  <a:schemeClr val="dk2"/>
                </a:solidFill>
              </a:rPr>
              <a:t>credit-scoring-project/ </a:t>
            </a:r>
            <a:endParaRPr sz="1000">
              <a:solidFill>
                <a:schemeClr val="dk2"/>
              </a:solidFill>
            </a:endParaRPr>
          </a:p>
          <a:p>
            <a:pPr indent="-228600" lvl="0" marL="457200" rtl="0" algn="l">
              <a:lnSpc>
                <a:spcPct val="115000"/>
              </a:lnSpc>
              <a:spcBef>
                <a:spcPts val="0"/>
              </a:spcBef>
              <a:spcAft>
                <a:spcPts val="0"/>
              </a:spcAft>
              <a:buClr>
                <a:schemeClr val="lt2"/>
              </a:buClr>
              <a:buSzPts val="1200"/>
              <a:buNone/>
            </a:pPr>
            <a:r>
              <a:rPr lang="fr" sz="1000">
                <a:solidFill>
                  <a:schemeClr val="lt2"/>
                </a:solidFill>
              </a:rPr>
              <a:t>├── </a:t>
            </a:r>
            <a:r>
              <a:rPr lang="fr" sz="1000">
                <a:solidFill>
                  <a:schemeClr val="lt2"/>
                </a:solidFill>
                <a:highlight>
                  <a:srgbClr val="FFFFFF"/>
                </a:highlight>
              </a:rPr>
              <a:t>.github</a:t>
            </a:r>
            <a:r>
              <a:rPr lang="fr" sz="1000">
                <a:solidFill>
                  <a:schemeClr val="lt2"/>
                </a:solidFill>
              </a:rPr>
              <a:t>/ workflows</a:t>
            </a:r>
            <a:endParaRPr sz="1000">
              <a:solidFill>
                <a:schemeClr val="lt2"/>
              </a:solidFill>
            </a:endParaRPr>
          </a:p>
          <a:p>
            <a:pPr indent="-228600" lvl="0" marL="457200" rtl="0" algn="l">
              <a:spcBef>
                <a:spcPts val="0"/>
              </a:spcBef>
              <a:spcAft>
                <a:spcPts val="0"/>
              </a:spcAft>
              <a:buClr>
                <a:schemeClr val="dk2"/>
              </a:buClr>
              <a:buSzPts val="1000"/>
              <a:buNone/>
            </a:pPr>
            <a:r>
              <a:rPr lang="fr" sz="300">
                <a:solidFill>
                  <a:schemeClr val="lt2"/>
                </a:solidFill>
              </a:rPr>
              <a:t> </a:t>
            </a:r>
            <a:r>
              <a:rPr lang="fr" sz="1000">
                <a:solidFill>
                  <a:schemeClr val="lt2"/>
                </a:solidFill>
              </a:rPr>
              <a:t>│ 	└── </a:t>
            </a:r>
            <a:r>
              <a:rPr lang="fr" sz="1000">
                <a:highlight>
                  <a:srgbClr val="FFFFFF"/>
                </a:highlight>
              </a:rPr>
              <a:t>ci-cd-production.yml</a:t>
            </a:r>
            <a:r>
              <a:rPr i="1" lang="fr" sz="1000">
                <a:solidFill>
                  <a:schemeClr val="dk2"/>
                </a:solidFill>
                <a:highlight>
                  <a:srgbClr val="FFFFFF"/>
                </a:highlight>
              </a:rPr>
              <a:t> </a:t>
            </a:r>
            <a:r>
              <a:rPr i="1" lang="fr" sz="900">
                <a:solidFill>
                  <a:schemeClr val="lt2"/>
                </a:solidFill>
                <a:highlight>
                  <a:srgbClr val="FFFFFF"/>
                </a:highlight>
              </a:rPr>
              <a:t># GitHub Actions CI/CD</a:t>
            </a:r>
            <a:endParaRPr i="1" sz="900">
              <a:solidFill>
                <a:schemeClr val="lt2"/>
              </a:solidFill>
            </a:endParaRPr>
          </a:p>
          <a:p>
            <a:pPr indent="0" lvl="0" marL="457200" rtl="0" algn="l">
              <a:spcBef>
                <a:spcPts val="0"/>
              </a:spcBef>
              <a:spcAft>
                <a:spcPts val="0"/>
              </a:spcAft>
              <a:buNone/>
            </a:pPr>
            <a:r>
              <a:rPr lang="fr" sz="1000">
                <a:solidFill>
                  <a:schemeClr val="lt2"/>
                </a:solidFill>
              </a:rPr>
              <a:t>├── api/ │ </a:t>
            </a:r>
            <a:endParaRPr sz="1000">
              <a:solidFill>
                <a:schemeClr val="lt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 </a:t>
            </a:r>
            <a:r>
              <a:rPr lang="fr" sz="1000">
                <a:solidFill>
                  <a:srgbClr val="424242"/>
                </a:solidFill>
              </a:rPr>
              <a:t>app_production.py</a:t>
            </a:r>
            <a:r>
              <a:rPr lang="fr" sz="1000">
                <a:solidFill>
                  <a:schemeClr val="dk2"/>
                </a:solidFill>
              </a:rPr>
              <a:t> </a:t>
            </a:r>
            <a:r>
              <a:rPr i="1" lang="fr" sz="900">
                <a:solidFill>
                  <a:schemeClr val="lt2"/>
                </a:solidFill>
              </a:rPr>
              <a:t># Flask API principale </a:t>
            </a:r>
            <a:endParaRPr i="1" sz="900">
              <a:solidFill>
                <a:schemeClr val="lt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 </a:t>
            </a:r>
            <a:r>
              <a:rPr lang="fr" sz="1000">
                <a:solidFill>
                  <a:schemeClr val="dk2"/>
                </a:solidFill>
                <a:highlight>
                  <a:srgbClr val="FFFFFF"/>
                </a:highlight>
              </a:rPr>
              <a:t>gunicorn.conf.py </a:t>
            </a:r>
            <a:r>
              <a:rPr i="1" lang="fr" sz="900">
                <a:solidFill>
                  <a:schemeClr val="lt2"/>
                </a:solidFill>
                <a:highlight>
                  <a:srgbClr val="FFFFFF"/>
                </a:highlight>
              </a:rPr>
              <a:t># Configuration serveur</a:t>
            </a:r>
            <a:endParaRPr i="1" sz="900">
              <a:solidFill>
                <a:schemeClr val="lt2"/>
              </a:solidFill>
            </a:endParaRPr>
          </a:p>
          <a:p>
            <a:pPr indent="0" lvl="0" marL="457200" rtl="0" algn="l">
              <a:spcBef>
                <a:spcPts val="0"/>
              </a:spcBef>
              <a:spcAft>
                <a:spcPts val="0"/>
              </a:spcAft>
              <a:buNone/>
            </a:pPr>
            <a:r>
              <a:rPr lang="fr" sz="1000">
                <a:solidFill>
                  <a:schemeClr val="lt2"/>
                </a:solidFill>
              </a:rPr>
              <a:t>├──</a:t>
            </a:r>
            <a:r>
              <a:rPr lang="fr" sz="1000">
                <a:solidFill>
                  <a:schemeClr val="dk2"/>
                </a:solidFill>
              </a:rPr>
              <a:t> tests/ </a:t>
            </a:r>
            <a:endParaRPr sz="1000">
              <a:solidFill>
                <a:schemeClr val="dk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 t</a:t>
            </a:r>
            <a:r>
              <a:rPr lang="fr" sz="1000">
                <a:solidFill>
                  <a:schemeClr val="dk2"/>
                </a:solidFill>
              </a:rPr>
              <a:t>est_api.py</a:t>
            </a:r>
            <a:r>
              <a:rPr lang="fr" sz="900">
                <a:solidFill>
                  <a:schemeClr val="lt2"/>
                </a:solidFill>
              </a:rPr>
              <a:t> </a:t>
            </a:r>
            <a:r>
              <a:rPr i="1" lang="fr" sz="900">
                <a:solidFill>
                  <a:schemeClr val="lt2"/>
                </a:solidFill>
              </a:rPr>
              <a:t># Tests unitaires Pytest (6 tests)</a:t>
            </a:r>
            <a:endParaRPr i="1" sz="900">
              <a:solidFill>
                <a:schemeClr val="lt2"/>
              </a:solidFill>
            </a:endParaRPr>
          </a:p>
          <a:p>
            <a:pPr indent="0" lvl="0" marL="457200" rtl="0" algn="l">
              <a:spcBef>
                <a:spcPts val="0"/>
              </a:spcBef>
              <a:spcAft>
                <a:spcPts val="0"/>
              </a:spcAft>
              <a:buNone/>
            </a:pPr>
            <a:r>
              <a:rPr lang="fr" sz="1000">
                <a:solidFill>
                  <a:schemeClr val="lt2"/>
                </a:solidFill>
              </a:rPr>
              <a:t>├</a:t>
            </a:r>
            <a:r>
              <a:rPr lang="fr" sz="1000">
                <a:solidFill>
                  <a:schemeClr val="dk2"/>
                </a:solidFill>
              </a:rPr>
              <a:t>── </a:t>
            </a:r>
            <a:r>
              <a:rPr lang="fr" sz="1000">
                <a:solidFill>
                  <a:srgbClr val="424242"/>
                </a:solidFill>
              </a:rPr>
              <a:t>streamlit_app.py</a:t>
            </a:r>
            <a:r>
              <a:rPr i="1" lang="fr" sz="900">
                <a:solidFill>
                  <a:schemeClr val="lt2"/>
                </a:solidFill>
              </a:rPr>
              <a:t> # Interface utilisateur locale </a:t>
            </a:r>
            <a:endParaRPr i="1" sz="1000">
              <a:solidFill>
                <a:schemeClr val="dk2"/>
              </a:solidFill>
            </a:endParaRPr>
          </a:p>
          <a:p>
            <a:pPr indent="0" lvl="0" marL="457200" rtl="0" algn="l">
              <a:spcBef>
                <a:spcPts val="0"/>
              </a:spcBef>
              <a:spcAft>
                <a:spcPts val="0"/>
              </a:spcAft>
              <a:buNone/>
            </a:pPr>
            <a:r>
              <a:rPr lang="fr" sz="1000">
                <a:solidFill>
                  <a:schemeClr val="lt2"/>
                </a:solidFill>
              </a:rPr>
              <a:t>├</a:t>
            </a:r>
            <a:r>
              <a:rPr lang="fr" sz="1000">
                <a:solidFill>
                  <a:schemeClr val="dk2"/>
                </a:solidFill>
              </a:rPr>
              <a:t>── models/  # Artifacts MLflow</a:t>
            </a:r>
            <a:endParaRPr sz="1000">
              <a:solidFill>
                <a:schemeClr val="dk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a:t>
            </a:r>
            <a:r>
              <a:rPr lang="fr" sz="1000">
                <a:solidFill>
                  <a:schemeClr val="lt2"/>
                </a:solidFill>
                <a:highlight>
                  <a:srgbClr val="FFFFFF"/>
                </a:highlight>
              </a:rPr>
              <a:t> </a:t>
            </a:r>
            <a:r>
              <a:rPr lang="fr" sz="1000">
                <a:solidFill>
                  <a:srgbClr val="1F2328"/>
                </a:solidFill>
                <a:highlight>
                  <a:srgbClr val="FFFFFF"/>
                </a:highlight>
                <a:uFill>
                  <a:noFill/>
                </a:uFill>
                <a:hlinkClick r:id="rId3">
                  <a:extLst>
                    <a:ext uri="{A12FA001-AC4F-418D-AE19-62706E023703}">
                      <ahyp:hlinkClr val="tx"/>
                    </a:ext>
                  </a:extLst>
                </a:hlinkClick>
              </a:rPr>
              <a:t>lightgbm_final_model_optimized.pkl</a:t>
            </a:r>
            <a:r>
              <a:rPr lang="fr" sz="1000">
                <a:solidFill>
                  <a:srgbClr val="1F2328"/>
                </a:solidFill>
                <a:highlight>
                  <a:srgbClr val="FFFFFF"/>
                </a:highlight>
              </a:rPr>
              <a:t>l </a:t>
            </a:r>
            <a:endParaRPr sz="1000">
              <a:solidFill>
                <a:schemeClr val="dk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a:t>
            </a:r>
            <a:r>
              <a:rPr lang="fr" sz="1000">
                <a:solidFill>
                  <a:schemeClr val="lt2"/>
                </a:solidFill>
                <a:highlight>
                  <a:srgbClr val="FFFFFF"/>
                </a:highlight>
              </a:rPr>
              <a:t> </a:t>
            </a:r>
            <a:r>
              <a:rPr lang="fr" sz="1000">
                <a:solidFill>
                  <a:srgbClr val="1F2328"/>
                </a:solidFill>
                <a:highlight>
                  <a:srgbClr val="FFFFFF"/>
                </a:highlight>
                <a:uFill>
                  <a:noFill/>
                </a:uFill>
                <a:hlinkClick r:id="rId4">
                  <a:extLst>
                    <a:ext uri="{A12FA001-AC4F-418D-AE19-62706E023703}">
                      <ahyp:hlinkClr val="tx"/>
                    </a:ext>
                  </a:extLst>
                </a:hlinkClick>
              </a:rPr>
              <a:t>optimal_threshold_optimized.pkl</a:t>
            </a:r>
            <a:endParaRPr sz="1000">
              <a:solidFill>
                <a:schemeClr val="dk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a:t>
            </a:r>
            <a:r>
              <a:rPr lang="fr" sz="1000">
                <a:solidFill>
                  <a:schemeClr val="lt2"/>
                </a:solidFill>
                <a:highlight>
                  <a:srgbClr val="FFFFFF"/>
                </a:highlight>
              </a:rPr>
              <a:t> </a:t>
            </a:r>
            <a:r>
              <a:rPr lang="fr" sz="1000">
                <a:solidFill>
                  <a:srgbClr val="1F2328"/>
                </a:solidFill>
                <a:highlight>
                  <a:srgbClr val="FFFFFF"/>
                </a:highlight>
                <a:uFill>
                  <a:noFill/>
                </a:uFill>
                <a:hlinkClick r:id="rId5">
                  <a:extLst>
                    <a:ext uri="{A12FA001-AC4F-418D-AE19-62706E023703}">
                      <ahyp:hlinkClr val="tx"/>
                    </a:ext>
                  </a:extLst>
                </a:hlinkClick>
              </a:rPr>
              <a:t>optimized_hyperparameters.json</a:t>
            </a:r>
            <a:endParaRPr sz="1000">
              <a:solidFill>
                <a:schemeClr val="dk2"/>
              </a:solidFill>
            </a:endParaRPr>
          </a:p>
          <a:p>
            <a:pPr indent="0" lvl="0" marL="457200" rtl="0" algn="l">
              <a:spcBef>
                <a:spcPts val="0"/>
              </a:spcBef>
              <a:spcAft>
                <a:spcPts val="0"/>
              </a:spcAft>
              <a:buNone/>
            </a:pPr>
            <a:r>
              <a:rPr lang="fr" sz="1000">
                <a:solidFill>
                  <a:schemeClr val="lt2"/>
                </a:solidFill>
              </a:rPr>
              <a:t>├── data/processed/ </a:t>
            </a:r>
            <a:endParaRPr sz="1000">
              <a:solidFill>
                <a:schemeClr val="lt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 </a:t>
            </a:r>
            <a:r>
              <a:rPr lang="fr" sz="1000">
                <a:solidFill>
                  <a:schemeClr val="dk2"/>
                </a:solidFill>
              </a:rPr>
              <a:t> final_features_list</a:t>
            </a:r>
            <a:r>
              <a:rPr i="1" lang="fr" sz="900">
                <a:solidFill>
                  <a:schemeClr val="lt2"/>
                </a:solidFill>
              </a:rPr>
              <a:t> # 234 features sélectionnées</a:t>
            </a:r>
            <a:endParaRPr i="1" sz="900">
              <a:solidFill>
                <a:schemeClr val="lt2"/>
              </a:solidFill>
            </a:endParaRPr>
          </a:p>
          <a:p>
            <a:pPr indent="0" lvl="0" marL="457200" rtl="0" algn="l">
              <a:spcBef>
                <a:spcPts val="0"/>
              </a:spcBef>
              <a:spcAft>
                <a:spcPts val="0"/>
              </a:spcAft>
              <a:buNone/>
            </a:pPr>
            <a:r>
              <a:rPr lang="fr" sz="300">
                <a:solidFill>
                  <a:schemeClr val="lt2"/>
                </a:solidFill>
              </a:rPr>
              <a:t> </a:t>
            </a:r>
            <a:r>
              <a:rPr lang="fr" sz="1000">
                <a:solidFill>
                  <a:schemeClr val="lt2"/>
                </a:solidFill>
              </a:rPr>
              <a:t>│ 	└── </a:t>
            </a:r>
            <a:r>
              <a:rPr lang="fr" sz="1000">
                <a:solidFill>
                  <a:schemeClr val="dk2"/>
                </a:solidFill>
              </a:rPr>
              <a:t>train_preprocessed_sample.csv</a:t>
            </a:r>
            <a:endParaRPr sz="1000">
              <a:solidFill>
                <a:schemeClr val="dk2"/>
              </a:solidFill>
            </a:endParaRPr>
          </a:p>
          <a:p>
            <a:pPr indent="0" lvl="0" marL="457200" rtl="0" algn="l">
              <a:spcBef>
                <a:spcPts val="0"/>
              </a:spcBef>
              <a:spcAft>
                <a:spcPts val="0"/>
              </a:spcAft>
              <a:buNone/>
            </a:pPr>
            <a:r>
              <a:rPr lang="fr" sz="1000">
                <a:solidFill>
                  <a:schemeClr val="lt2"/>
                </a:solidFill>
              </a:rPr>
              <a:t>└── </a:t>
            </a:r>
            <a:r>
              <a:rPr lang="fr" sz="1000">
                <a:solidFill>
                  <a:schemeClr val="dk2"/>
                </a:solidFill>
              </a:rPr>
              <a:t>.gitignore </a:t>
            </a:r>
            <a:r>
              <a:rPr i="1" lang="fr" sz="900">
                <a:solidFill>
                  <a:schemeClr val="lt2"/>
                </a:solidFill>
              </a:rPr>
              <a:t># Exclusions sécurisées</a:t>
            </a:r>
            <a:endParaRPr i="1" sz="900">
              <a:solidFill>
                <a:schemeClr val="lt2"/>
              </a:solidFill>
            </a:endParaRPr>
          </a:p>
          <a:p>
            <a:pPr indent="0" lvl="0" marL="457200" rtl="0" algn="l">
              <a:spcBef>
                <a:spcPts val="0"/>
              </a:spcBef>
              <a:spcAft>
                <a:spcPts val="0"/>
              </a:spcAft>
              <a:buNone/>
            </a:pPr>
            <a:r>
              <a:rPr lang="fr" sz="1000">
                <a:solidFill>
                  <a:schemeClr val="lt2"/>
                </a:solidFill>
              </a:rPr>
              <a:t>└── </a:t>
            </a:r>
            <a:r>
              <a:rPr lang="fr" sz="1000">
                <a:solidFill>
                  <a:schemeClr val="dk2"/>
                </a:solidFill>
              </a:rPr>
              <a:t>.</a:t>
            </a:r>
            <a:r>
              <a:rPr lang="fr" sz="1000">
                <a:solidFill>
                  <a:schemeClr val="dk2"/>
                </a:solidFill>
                <a:highlight>
                  <a:srgbClr val="FFFFFF"/>
                </a:highlight>
              </a:rPr>
              <a:t>Procfile </a:t>
            </a:r>
            <a:r>
              <a:rPr i="1" lang="fr" sz="900">
                <a:solidFill>
                  <a:schemeClr val="lt2"/>
                </a:solidFill>
                <a:highlight>
                  <a:srgbClr val="FFFFFF"/>
                </a:highlight>
              </a:rPr>
              <a:t># Configuration Railway</a:t>
            </a:r>
            <a:endParaRPr i="1" sz="900">
              <a:solidFill>
                <a:schemeClr val="lt2"/>
              </a:solidFill>
              <a:highlight>
                <a:srgbClr val="FFFFFF"/>
              </a:highlight>
            </a:endParaRPr>
          </a:p>
          <a:p>
            <a:pPr indent="0" lvl="0" marL="457200" rtl="0" algn="l">
              <a:spcBef>
                <a:spcPts val="0"/>
              </a:spcBef>
              <a:spcAft>
                <a:spcPts val="0"/>
              </a:spcAft>
              <a:buNone/>
            </a:pPr>
            <a:r>
              <a:rPr lang="fr" sz="1000">
                <a:solidFill>
                  <a:schemeClr val="lt2"/>
                </a:solidFill>
              </a:rPr>
              <a:t>└── </a:t>
            </a:r>
            <a:r>
              <a:rPr lang="fr" sz="1000">
                <a:solidFill>
                  <a:schemeClr val="dk2"/>
                </a:solidFill>
              </a:rPr>
              <a:t>.</a:t>
            </a:r>
            <a:r>
              <a:rPr lang="fr" sz="1000">
                <a:solidFill>
                  <a:schemeClr val="dk2"/>
                </a:solidFill>
                <a:highlight>
                  <a:srgbClr val="FFFFFF"/>
                </a:highlight>
              </a:rPr>
              <a:t>railway.json  </a:t>
            </a:r>
            <a:r>
              <a:rPr i="1" lang="fr" sz="900">
                <a:solidFill>
                  <a:schemeClr val="lt2"/>
                </a:solidFill>
                <a:highlight>
                  <a:srgbClr val="FFFFFF"/>
                </a:highlight>
              </a:rPr>
              <a:t># Configuration déploiement</a:t>
            </a:r>
            <a:endParaRPr i="1" sz="900">
              <a:solidFill>
                <a:schemeClr val="lt2"/>
              </a:solidFill>
              <a:highlight>
                <a:srgbClr val="FFFFFF"/>
              </a:highlight>
            </a:endParaRPr>
          </a:p>
          <a:p>
            <a:pPr indent="0" lvl="0" marL="457200" rtl="0" algn="l">
              <a:spcBef>
                <a:spcPts val="0"/>
              </a:spcBef>
              <a:spcAft>
                <a:spcPts val="0"/>
              </a:spcAft>
              <a:buNone/>
            </a:pPr>
            <a:r>
              <a:rPr lang="fr" sz="1000">
                <a:solidFill>
                  <a:schemeClr val="lt2"/>
                </a:solidFill>
              </a:rPr>
              <a:t>├──</a:t>
            </a:r>
            <a:r>
              <a:rPr lang="fr" sz="1000">
                <a:solidFill>
                  <a:schemeClr val="lt2"/>
                </a:solidFill>
              </a:rPr>
              <a:t> </a:t>
            </a:r>
            <a:r>
              <a:rPr lang="fr" sz="1000">
                <a:solidFill>
                  <a:schemeClr val="dk2"/>
                </a:solidFill>
              </a:rPr>
              <a:t>requirements.txt </a:t>
            </a:r>
            <a:r>
              <a:rPr i="1" lang="fr" sz="900">
                <a:solidFill>
                  <a:schemeClr val="lt2"/>
                </a:solidFill>
              </a:rPr>
              <a:t># </a:t>
            </a:r>
            <a:r>
              <a:rPr i="1" lang="fr" sz="900">
                <a:solidFill>
                  <a:schemeClr val="lt2"/>
                </a:solidFill>
              </a:rPr>
              <a:t>Dépendances (Flask, LightGBM, MLflow…)</a:t>
            </a:r>
            <a:endParaRPr i="1" sz="900">
              <a:solidFill>
                <a:schemeClr val="lt2"/>
              </a:solidFill>
            </a:endParaRPr>
          </a:p>
          <a:p>
            <a:pPr indent="0" lvl="0" marL="457200" rtl="0" algn="l">
              <a:spcBef>
                <a:spcPts val="0"/>
              </a:spcBef>
              <a:spcAft>
                <a:spcPts val="0"/>
              </a:spcAft>
              <a:buNone/>
            </a:pPr>
            <a:r>
              <a:rPr lang="fr" sz="1000">
                <a:solidFill>
                  <a:schemeClr val="lt2"/>
                </a:solidFill>
              </a:rPr>
              <a:t>├──</a:t>
            </a:r>
            <a:r>
              <a:rPr lang="fr" sz="1000">
                <a:solidFill>
                  <a:schemeClr val="dk2"/>
                </a:solidFill>
              </a:rPr>
              <a:t> streamlit_app_optimized.py </a:t>
            </a:r>
            <a:r>
              <a:rPr i="1" lang="fr" sz="900">
                <a:solidFill>
                  <a:schemeClr val="lt2"/>
                </a:solidFill>
              </a:rPr>
              <a:t># Interface Railway</a:t>
            </a:r>
            <a:endParaRPr i="1" sz="900">
              <a:solidFill>
                <a:schemeClr val="lt2"/>
              </a:solidFill>
            </a:endParaRPr>
          </a:p>
          <a:p>
            <a:pPr indent="457200" lvl="0" marL="0" rtl="0" algn="l">
              <a:spcBef>
                <a:spcPts val="0"/>
              </a:spcBef>
              <a:spcAft>
                <a:spcPts val="0"/>
              </a:spcAft>
              <a:buNone/>
            </a:pPr>
            <a:r>
              <a:rPr lang="fr" sz="1000">
                <a:solidFill>
                  <a:schemeClr val="lt2"/>
                </a:solidFill>
              </a:rPr>
              <a:t>└──</a:t>
            </a:r>
            <a:r>
              <a:rPr lang="fr" sz="1000">
                <a:solidFill>
                  <a:schemeClr val="dk2"/>
                </a:solidFill>
              </a:rPr>
              <a:t> </a:t>
            </a:r>
            <a:r>
              <a:rPr lang="fr" sz="800">
                <a:solidFill>
                  <a:schemeClr val="dk2"/>
                </a:solidFill>
              </a:rPr>
              <a:t>README</a:t>
            </a:r>
            <a:r>
              <a:rPr lang="fr" sz="1000">
                <a:solidFill>
                  <a:schemeClr val="dk2"/>
                </a:solidFill>
              </a:rPr>
              <a:t>.md </a:t>
            </a:r>
            <a:r>
              <a:rPr i="1" lang="fr" sz="900">
                <a:solidFill>
                  <a:schemeClr val="dk2"/>
                </a:solidFill>
              </a:rPr>
              <a:t> </a:t>
            </a:r>
            <a:r>
              <a:rPr i="1" lang="fr" sz="900">
                <a:solidFill>
                  <a:schemeClr val="lt2"/>
                </a:solidFill>
              </a:rPr>
              <a:t># Documentation</a:t>
            </a:r>
            <a:endParaRPr i="1" sz="900">
              <a:solidFill>
                <a:schemeClr val="lt2"/>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5"/>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Git &amp; GitHub - Versioning et Pipeline CI/CD</a:t>
            </a:r>
            <a:endParaRPr/>
          </a:p>
          <a:p>
            <a:pPr indent="0" lvl="0" marL="0" rtl="0" algn="l">
              <a:spcBef>
                <a:spcPts val="0"/>
              </a:spcBef>
              <a:spcAft>
                <a:spcPts val="0"/>
              </a:spcAft>
              <a:buNone/>
            </a:pPr>
            <a:r>
              <a:rPr lang="fr"/>
              <a:t>repository et commits </a:t>
            </a:r>
            <a:endParaRPr/>
          </a:p>
        </p:txBody>
      </p:sp>
      <p:pic>
        <p:nvPicPr>
          <p:cNvPr id="243" name="Google Shape;243;p35"/>
          <p:cNvPicPr preferRelativeResize="0"/>
          <p:nvPr/>
        </p:nvPicPr>
        <p:blipFill>
          <a:blip r:embed="rId3">
            <a:alphaModFix/>
          </a:blip>
          <a:stretch>
            <a:fillRect/>
          </a:stretch>
        </p:blipFill>
        <p:spPr>
          <a:xfrm>
            <a:off x="354775" y="867123"/>
            <a:ext cx="4150399" cy="3050002"/>
          </a:xfrm>
          <a:prstGeom prst="rect">
            <a:avLst/>
          </a:prstGeom>
          <a:noFill/>
          <a:ln>
            <a:noFill/>
          </a:ln>
          <a:effectLst>
            <a:outerShdw blurRad="57150" rotWithShape="0" algn="bl" dir="5400000" dist="19050">
              <a:srgbClr val="000000">
                <a:alpha val="50000"/>
              </a:srgbClr>
            </a:outerShdw>
          </a:effectLst>
        </p:spPr>
      </p:pic>
      <p:pic>
        <p:nvPicPr>
          <p:cNvPr id="244" name="Google Shape;244;p35"/>
          <p:cNvPicPr preferRelativeResize="0"/>
          <p:nvPr/>
        </p:nvPicPr>
        <p:blipFill>
          <a:blip r:embed="rId4">
            <a:alphaModFix/>
          </a:blip>
          <a:stretch>
            <a:fillRect/>
          </a:stretch>
        </p:blipFill>
        <p:spPr>
          <a:xfrm>
            <a:off x="4904517" y="1966275"/>
            <a:ext cx="4020333" cy="3059049"/>
          </a:xfrm>
          <a:prstGeom prst="rect">
            <a:avLst/>
          </a:prstGeom>
          <a:noFill/>
          <a:ln>
            <a:noFill/>
          </a:ln>
          <a:effectLst>
            <a:outerShdw blurRad="57150" rotWithShape="0" algn="bl" dir="5400000" dist="19050">
              <a:srgbClr val="000000">
                <a:alpha val="50000"/>
              </a:srgbClr>
            </a:outerShdw>
          </a:effectLst>
        </p:spPr>
      </p:pic>
      <p:sp>
        <p:nvSpPr>
          <p:cNvPr id="245" name="Google Shape;245;p35"/>
          <p:cNvSpPr txBox="1"/>
          <p:nvPr/>
        </p:nvSpPr>
        <p:spPr>
          <a:xfrm>
            <a:off x="354775" y="3917125"/>
            <a:ext cx="4150500" cy="1108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fr" sz="1000">
                <a:solidFill>
                  <a:schemeClr val="dk2"/>
                </a:solidFill>
              </a:rPr>
              <a:t>api/</a:t>
            </a:r>
            <a:r>
              <a:rPr lang="fr" sz="1000">
                <a:solidFill>
                  <a:schemeClr val="dk2"/>
                </a:solidFill>
              </a:rPr>
              <a:t> : Code de production Flask avec app_production.py</a:t>
            </a:r>
            <a:endParaRPr sz="1000">
              <a:solidFill>
                <a:schemeClr val="dk2"/>
              </a:solidFill>
            </a:endParaRPr>
          </a:p>
          <a:p>
            <a:pPr indent="0" lvl="0" marL="0" rtl="0" algn="l">
              <a:spcBef>
                <a:spcPts val="0"/>
              </a:spcBef>
              <a:spcAft>
                <a:spcPts val="0"/>
              </a:spcAft>
              <a:buNone/>
            </a:pPr>
            <a:r>
              <a:rPr b="1" lang="fr" sz="1000">
                <a:solidFill>
                  <a:schemeClr val="dk2"/>
                </a:solidFill>
              </a:rPr>
              <a:t>tests/</a:t>
            </a:r>
            <a:r>
              <a:rPr lang="fr" sz="1000">
                <a:solidFill>
                  <a:schemeClr val="dk2"/>
                </a:solidFill>
              </a:rPr>
              <a:t> : Tests unitaires pytest pour validation automatique</a:t>
            </a:r>
            <a:endParaRPr sz="1000">
              <a:solidFill>
                <a:schemeClr val="dk2"/>
              </a:solidFill>
            </a:endParaRPr>
          </a:p>
          <a:p>
            <a:pPr indent="0" lvl="0" marL="0" rtl="0" algn="l">
              <a:spcBef>
                <a:spcPts val="0"/>
              </a:spcBef>
              <a:spcAft>
                <a:spcPts val="0"/>
              </a:spcAft>
              <a:buNone/>
            </a:pPr>
            <a:r>
              <a:rPr b="1" lang="fr" sz="1000">
                <a:solidFill>
                  <a:schemeClr val="dk2"/>
                </a:solidFill>
              </a:rPr>
              <a:t>.github/workflows/</a:t>
            </a:r>
            <a:r>
              <a:rPr lang="fr" sz="1000">
                <a:solidFill>
                  <a:schemeClr val="dk2"/>
                </a:solidFill>
              </a:rPr>
              <a:t> : Pipeline CI/CD avec déploiement automatique</a:t>
            </a:r>
            <a:endParaRPr sz="1000">
              <a:solidFill>
                <a:schemeClr val="dk2"/>
              </a:solidFill>
            </a:endParaRPr>
          </a:p>
          <a:p>
            <a:pPr indent="0" lvl="0" marL="0" rtl="0" algn="l">
              <a:spcBef>
                <a:spcPts val="0"/>
              </a:spcBef>
              <a:spcAft>
                <a:spcPts val="0"/>
              </a:spcAft>
              <a:buNone/>
            </a:pPr>
            <a:r>
              <a:rPr b="1" lang="fr" sz="1000">
                <a:solidFill>
                  <a:schemeClr val="dk2"/>
                </a:solidFill>
              </a:rPr>
              <a:t>models/</a:t>
            </a:r>
            <a:r>
              <a:rPr lang="fr" sz="1000">
                <a:solidFill>
                  <a:schemeClr val="dk2"/>
                </a:solidFill>
              </a:rPr>
              <a:t> : Artifacts MLflow sérialisés (modèle + seuil optimal)</a:t>
            </a:r>
            <a:endParaRPr sz="1000">
              <a:solidFill>
                <a:schemeClr val="dk2"/>
              </a:solidFill>
            </a:endParaRPr>
          </a:p>
          <a:p>
            <a:pPr indent="0" lvl="0" marL="0" rtl="0" algn="l">
              <a:spcBef>
                <a:spcPts val="0"/>
              </a:spcBef>
              <a:spcAft>
                <a:spcPts val="0"/>
              </a:spcAft>
              <a:buNone/>
            </a:pPr>
            <a:r>
              <a:rPr b="1" lang="fr" sz="1000">
                <a:solidFill>
                  <a:schemeClr val="dk2"/>
                </a:solidFill>
              </a:rPr>
              <a:t>data/processed/</a:t>
            </a:r>
            <a:r>
              <a:rPr lang="fr" sz="1000">
                <a:solidFill>
                  <a:schemeClr val="dk2"/>
                </a:solidFill>
              </a:rPr>
              <a:t> : Données preprocessées et features finales</a:t>
            </a:r>
            <a:endParaRPr sz="1000">
              <a:solidFill>
                <a:schemeClr val="dk2"/>
              </a:solidFill>
            </a:endParaRPr>
          </a:p>
          <a:p>
            <a:pPr indent="0" lvl="0" marL="0" rtl="0" algn="l">
              <a:spcBef>
                <a:spcPts val="0"/>
              </a:spcBef>
              <a:spcAft>
                <a:spcPts val="0"/>
              </a:spcAft>
              <a:buNone/>
            </a:pPr>
            <a:r>
              <a:rPr b="1" lang="fr" sz="1000">
                <a:solidFill>
                  <a:schemeClr val="dk2"/>
                </a:solidFill>
              </a:rPr>
              <a:t>requirements.txt</a:t>
            </a:r>
            <a:r>
              <a:rPr lang="fr" sz="1000">
                <a:solidFill>
                  <a:schemeClr val="dk2"/>
                </a:solidFill>
              </a:rPr>
              <a:t> : Gestion des dépendances (234 packages)</a:t>
            </a:r>
            <a:endParaRPr sz="1000">
              <a:solidFill>
                <a:schemeClr val="dk2"/>
              </a:solidFill>
            </a:endParaRPr>
          </a:p>
        </p:txBody>
      </p:sp>
      <p:sp>
        <p:nvSpPr>
          <p:cNvPr id="246" name="Google Shape;246;p35"/>
          <p:cNvSpPr txBox="1"/>
          <p:nvPr/>
        </p:nvSpPr>
        <p:spPr>
          <a:xfrm>
            <a:off x="4904550" y="867125"/>
            <a:ext cx="4020300" cy="10467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W</a:t>
            </a:r>
            <a:r>
              <a:rPr b="1" lang="fr" sz="1000">
                <a:solidFill>
                  <a:schemeClr val="dk2"/>
                </a:solidFill>
              </a:rPr>
              <a:t>orkflow runs</a:t>
            </a:r>
            <a:r>
              <a:rPr lang="fr" sz="1000">
                <a:solidFill>
                  <a:schemeClr val="dk2"/>
                </a:solidFill>
              </a:rPr>
              <a:t> documentant l'évolution :</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a:pPr>
            <a:r>
              <a:rPr lang="fr" sz="1000">
                <a:solidFill>
                  <a:schemeClr val="dk2"/>
                </a:solidFill>
              </a:rPr>
              <a:t>"Init - Projet Credit Scoring API" : Initialisation du pipeline</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a:pPr>
            <a:r>
              <a:rPr lang="fr" sz="1000">
                <a:solidFill>
                  <a:schemeClr val="dk2"/>
                </a:solidFill>
              </a:rPr>
              <a:t>"Bug : Correction test_api et Procfile" </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a:pPr>
            <a:r>
              <a:rPr lang="fr" sz="1000">
                <a:solidFill>
                  <a:schemeClr val="dk2"/>
                </a:solidFill>
              </a:rPr>
              <a:t>"Bug : Railway garde l'ancienne version"</a:t>
            </a:r>
            <a:endParaRPr sz="1000">
              <a:solidFill>
                <a:schemeClr val="dk2"/>
              </a:solidFill>
            </a:endParaRPr>
          </a:p>
          <a:p>
            <a:pPr indent="-292100" lvl="0" marL="457200" rtl="0" algn="l">
              <a:lnSpc>
                <a:spcPct val="115000"/>
              </a:lnSpc>
              <a:spcBef>
                <a:spcPts val="0"/>
              </a:spcBef>
              <a:spcAft>
                <a:spcPts val="0"/>
              </a:spcAft>
              <a:buClr>
                <a:schemeClr val="dk2"/>
              </a:buClr>
              <a:buSzPts val="1000"/>
              <a:buAutoNum type="arabicPeriod"/>
            </a:pPr>
            <a:r>
              <a:rPr lang="fr" sz="1000">
                <a:solidFill>
                  <a:schemeClr val="dk2"/>
                </a:solidFill>
              </a:rPr>
              <a:t>"Fix encodage UTF8 pour Procfile"  </a:t>
            </a:r>
            <a:r>
              <a:rPr i="1" lang="fr" sz="1000">
                <a:solidFill>
                  <a:schemeClr val="dk2"/>
                </a:solidFill>
              </a:rPr>
              <a:t>etc</a:t>
            </a:r>
            <a:endParaRPr i="1" sz="1000">
              <a:solidFill>
                <a:schemeClr val="dk2"/>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Tests unitaires et Pipeline CI/CD Automatisé</a:t>
            </a:r>
            <a:endParaRPr/>
          </a:p>
        </p:txBody>
      </p:sp>
      <p:sp>
        <p:nvSpPr>
          <p:cNvPr id="252" name="Google Shape;252;p36"/>
          <p:cNvSpPr txBox="1"/>
          <p:nvPr>
            <p:ph idx="4294967295" type="body"/>
          </p:nvPr>
        </p:nvSpPr>
        <p:spPr>
          <a:xfrm>
            <a:off x="471900" y="832600"/>
            <a:ext cx="3346800" cy="41085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800"/>
              </a:spcBef>
              <a:spcAft>
                <a:spcPts val="0"/>
              </a:spcAft>
              <a:buNone/>
            </a:pPr>
            <a:r>
              <a:rPr b="1" lang="fr" sz="1000">
                <a:solidFill>
                  <a:schemeClr val="dk2"/>
                </a:solidFill>
                <a:latin typeface="Arial"/>
                <a:ea typeface="Arial"/>
                <a:cs typeface="Arial"/>
                <a:sym typeface="Arial"/>
              </a:rPr>
              <a:t>6 Tests Unitaires - Couverture de l'API Tests_api.py </a:t>
            </a:r>
            <a:endParaRPr b="1" sz="1000">
              <a:solidFill>
                <a:schemeClr val="dk2"/>
              </a:solidFill>
              <a:latin typeface="Arial"/>
              <a:ea typeface="Arial"/>
              <a:cs typeface="Arial"/>
              <a:sym typeface="Arial"/>
            </a:endParaRPr>
          </a:p>
          <a:p>
            <a:pPr indent="0" lvl="0" marL="0" rtl="0" algn="l">
              <a:spcBef>
                <a:spcPts val="1800"/>
              </a:spcBef>
              <a:spcAft>
                <a:spcPts val="0"/>
              </a:spcAft>
              <a:buNone/>
            </a:pPr>
            <a:r>
              <a:t/>
            </a:r>
            <a:endParaRPr b="1" sz="1000">
              <a:solidFill>
                <a:srgbClr val="000000"/>
              </a:solidFill>
              <a:latin typeface="Arial"/>
              <a:ea typeface="Arial"/>
              <a:cs typeface="Arial"/>
              <a:sym typeface="Arial"/>
            </a:endParaRPr>
          </a:p>
          <a:p>
            <a:pPr indent="0" lvl="0" marL="0" rtl="0" algn="l">
              <a:spcBef>
                <a:spcPts val="1800"/>
              </a:spcBef>
              <a:spcAft>
                <a:spcPts val="0"/>
              </a:spcAft>
              <a:buNone/>
            </a:pPr>
            <a:r>
              <a:t/>
            </a:r>
            <a:endParaRPr b="1" sz="1000">
              <a:solidFill>
                <a:srgbClr val="000000"/>
              </a:solidFill>
              <a:latin typeface="Arial"/>
              <a:ea typeface="Arial"/>
              <a:cs typeface="Arial"/>
              <a:sym typeface="Arial"/>
            </a:endParaRPr>
          </a:p>
          <a:p>
            <a:pPr indent="0" lvl="0" marL="0" rtl="0" algn="l">
              <a:spcBef>
                <a:spcPts val="1400"/>
              </a:spcBef>
              <a:spcAft>
                <a:spcPts val="0"/>
              </a:spcAft>
              <a:buNone/>
            </a:pPr>
            <a:r>
              <a:t/>
            </a:r>
            <a:endParaRPr sz="1000">
              <a:solidFill>
                <a:schemeClr val="dk2"/>
              </a:solidFill>
              <a:latin typeface="Arial"/>
              <a:ea typeface="Arial"/>
              <a:cs typeface="Arial"/>
              <a:sym typeface="Arial"/>
            </a:endParaRPr>
          </a:p>
          <a:p>
            <a:pPr indent="0" lvl="0" marL="0" rtl="0" algn="l">
              <a:spcBef>
                <a:spcPts val="1400"/>
              </a:spcBef>
              <a:spcAft>
                <a:spcPts val="0"/>
              </a:spcAft>
              <a:buNone/>
            </a:pPr>
            <a:r>
              <a:t/>
            </a:r>
            <a:endParaRPr sz="1000">
              <a:solidFill>
                <a:schemeClr val="dk2"/>
              </a:solidFill>
              <a:latin typeface="Arial"/>
              <a:ea typeface="Arial"/>
              <a:cs typeface="Arial"/>
              <a:sym typeface="Arial"/>
            </a:endParaRPr>
          </a:p>
          <a:p>
            <a:pPr indent="0" lvl="0" marL="0" marR="139700" rtl="0" algn="l">
              <a:lnSpc>
                <a:spcPct val="150000"/>
              </a:lnSpc>
              <a:spcBef>
                <a:spcPts val="600"/>
              </a:spcBef>
              <a:spcAft>
                <a:spcPts val="0"/>
              </a:spcAft>
              <a:buNone/>
            </a:pPr>
            <a:r>
              <a:t/>
            </a:r>
            <a:endParaRPr b="1" sz="1200">
              <a:solidFill>
                <a:schemeClr val="dk2"/>
              </a:solidFill>
              <a:latin typeface="Arial"/>
              <a:ea typeface="Arial"/>
              <a:cs typeface="Arial"/>
              <a:sym typeface="Arial"/>
            </a:endParaRPr>
          </a:p>
          <a:p>
            <a:pPr indent="0" lvl="0" marL="0" marR="139700" rtl="0" algn="l">
              <a:lnSpc>
                <a:spcPct val="150000"/>
              </a:lnSpc>
              <a:spcBef>
                <a:spcPts val="600"/>
              </a:spcBef>
              <a:spcAft>
                <a:spcPts val="0"/>
              </a:spcAft>
              <a:buNone/>
            </a:pPr>
            <a:r>
              <a:rPr b="1" lang="fr" sz="1000">
                <a:solidFill>
                  <a:schemeClr val="dk2"/>
                </a:solidFill>
                <a:latin typeface="Arial"/>
                <a:ea typeface="Arial"/>
                <a:cs typeface="Arial"/>
                <a:sym typeface="Arial"/>
              </a:rPr>
              <a:t>Résultat : </a:t>
            </a:r>
            <a:r>
              <a:rPr b="1" lang="fr" sz="1000">
                <a:solidFill>
                  <a:schemeClr val="accent2"/>
                </a:solidFill>
                <a:latin typeface="Arial"/>
                <a:ea typeface="Arial"/>
                <a:cs typeface="Arial"/>
                <a:sym typeface="Arial"/>
              </a:rPr>
              <a:t>6/6 PASSED</a:t>
            </a:r>
            <a:endParaRPr sz="1100">
              <a:solidFill>
                <a:schemeClr val="dk2"/>
              </a:solidFill>
              <a:latin typeface="Courier New"/>
              <a:ea typeface="Courier New"/>
              <a:cs typeface="Courier New"/>
              <a:sym typeface="Courier New"/>
            </a:endParaRPr>
          </a:p>
          <a:p>
            <a:pPr indent="0" lvl="0" marL="0" rtl="0" algn="l">
              <a:spcBef>
                <a:spcPts val="1400"/>
              </a:spcBef>
              <a:spcAft>
                <a:spcPts val="400"/>
              </a:spcAft>
              <a:buNone/>
            </a:pPr>
            <a:r>
              <a:t/>
            </a:r>
            <a:endParaRPr sz="1000">
              <a:solidFill>
                <a:schemeClr val="dk2"/>
              </a:solidFill>
              <a:latin typeface="Arial"/>
              <a:ea typeface="Arial"/>
              <a:cs typeface="Arial"/>
              <a:sym typeface="Arial"/>
            </a:endParaRPr>
          </a:p>
        </p:txBody>
      </p:sp>
      <p:sp>
        <p:nvSpPr>
          <p:cNvPr id="253" name="Google Shape;253;p36"/>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54" name="Google Shape;254;p36"/>
          <p:cNvSpPr txBox="1"/>
          <p:nvPr/>
        </p:nvSpPr>
        <p:spPr>
          <a:xfrm>
            <a:off x="3881225" y="860725"/>
            <a:ext cx="3550800" cy="23703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fr" sz="1000">
                <a:solidFill>
                  <a:schemeClr val="dk2"/>
                </a:solidFill>
              </a:rPr>
              <a:t>G</a:t>
            </a:r>
            <a:r>
              <a:rPr b="1" lang="fr" sz="1000">
                <a:solidFill>
                  <a:schemeClr val="dk2"/>
                </a:solidFill>
              </a:rPr>
              <a:t>itHub Actions CI/CD</a:t>
            </a:r>
            <a:endParaRPr b="1" sz="1000">
              <a:solidFill>
                <a:schemeClr val="dk2"/>
              </a:solidFill>
            </a:endParaRPr>
          </a:p>
          <a:p>
            <a:pPr indent="0" lvl="0" marL="0" rtl="0" algn="l">
              <a:lnSpc>
                <a:spcPct val="115000"/>
              </a:lnSpc>
              <a:spcBef>
                <a:spcPts val="1200"/>
              </a:spcBef>
              <a:spcAft>
                <a:spcPts val="0"/>
              </a:spcAft>
              <a:buNone/>
            </a:pPr>
            <a:r>
              <a:rPr lang="fr" sz="1000">
                <a:solidFill>
                  <a:schemeClr val="dk2"/>
                </a:solidFill>
              </a:rPr>
              <a:t>Pipeline CI/CD - Déploiement automatisé </a:t>
            </a:r>
            <a:endParaRPr sz="1000">
              <a:solidFill>
                <a:schemeClr val="dk2"/>
              </a:solidFill>
            </a:endParaRPr>
          </a:p>
          <a:p>
            <a:pPr indent="0" lvl="0" marL="0" rtl="0" algn="l">
              <a:lnSpc>
                <a:spcPct val="115000"/>
              </a:lnSpc>
              <a:spcBef>
                <a:spcPts val="1200"/>
              </a:spcBef>
              <a:spcAft>
                <a:spcPts val="0"/>
              </a:spcAft>
              <a:buNone/>
            </a:pPr>
            <a:r>
              <a:rPr lang="fr" sz="1000">
                <a:solidFill>
                  <a:schemeClr val="dk2"/>
                </a:solidFill>
              </a:rPr>
              <a:t>Déclencheur : git push sur branche main </a:t>
            </a:r>
            <a:endParaRPr sz="1000">
              <a:solidFill>
                <a:schemeClr val="dk2"/>
              </a:solidFill>
            </a:endParaRPr>
          </a:p>
          <a:p>
            <a:pPr indent="0" lvl="0" marL="0" rtl="0" algn="l">
              <a:lnSpc>
                <a:spcPct val="115000"/>
              </a:lnSpc>
              <a:spcBef>
                <a:spcPts val="1200"/>
              </a:spcBef>
              <a:spcAft>
                <a:spcPts val="0"/>
              </a:spcAft>
              <a:buNone/>
            </a:pPr>
            <a:r>
              <a:rPr lang="fr" sz="1000">
                <a:solidFill>
                  <a:schemeClr val="dk2"/>
                </a:solidFill>
              </a:rPr>
              <a:t>Étapes automatiques :  Setup Python 3.11 + Installation dépendances → Vérification structure projet (models/, api/, tests/) → Validation importation API (app_production) →. Exécution tests unitaires (pytest tests/ -v) → Build réussi → Déploiement Railway automatique</a:t>
            </a:r>
            <a:endParaRPr sz="1000">
              <a:solidFill>
                <a:schemeClr val="dk2"/>
              </a:solidFill>
            </a:endParaRPr>
          </a:p>
          <a:p>
            <a:pPr indent="0" lvl="0" marL="0" rtl="0" algn="l">
              <a:lnSpc>
                <a:spcPct val="115000"/>
              </a:lnSpc>
              <a:spcBef>
                <a:spcPts val="1200"/>
              </a:spcBef>
              <a:spcAft>
                <a:spcPts val="1200"/>
              </a:spcAft>
              <a:buNone/>
            </a:pPr>
            <a:r>
              <a:rPr b="1" lang="fr" sz="1000">
                <a:solidFill>
                  <a:schemeClr val="dk2"/>
                </a:solidFill>
              </a:rPr>
              <a:t> Résultat : </a:t>
            </a:r>
            <a:r>
              <a:rPr b="1" lang="fr" sz="1000">
                <a:solidFill>
                  <a:schemeClr val="accent2"/>
                </a:solidFill>
              </a:rPr>
              <a:t>Déploiement réussi</a:t>
            </a:r>
            <a:endParaRPr sz="1000">
              <a:solidFill>
                <a:schemeClr val="dk2"/>
              </a:solidFill>
            </a:endParaRPr>
          </a:p>
        </p:txBody>
      </p:sp>
      <p:graphicFrame>
        <p:nvGraphicFramePr>
          <p:cNvPr id="255" name="Google Shape;255;p36"/>
          <p:cNvGraphicFramePr/>
          <p:nvPr/>
        </p:nvGraphicFramePr>
        <p:xfrm>
          <a:off x="471900" y="1198825"/>
          <a:ext cx="3000000" cy="3000000"/>
        </p:xfrm>
        <a:graphic>
          <a:graphicData uri="http://schemas.openxmlformats.org/drawingml/2006/table">
            <a:tbl>
              <a:tblPr>
                <a:noFill/>
                <a:tableStyleId>{C0B50728-BBE4-4A3D-9671-B866A5D04B76}</a:tableStyleId>
              </a:tblPr>
              <a:tblGrid>
                <a:gridCol w="1441225"/>
                <a:gridCol w="1719275"/>
              </a:tblGrid>
              <a:tr h="112500">
                <a:tc>
                  <a:txBody>
                    <a:bodyPr/>
                    <a:lstStyle/>
                    <a:p>
                      <a:pPr indent="0" lvl="0" marL="0" rtl="0" algn="l">
                        <a:lnSpc>
                          <a:spcPct val="115000"/>
                        </a:lnSpc>
                        <a:spcBef>
                          <a:spcPts val="0"/>
                        </a:spcBef>
                        <a:spcAft>
                          <a:spcPts val="0"/>
                        </a:spcAft>
                        <a:buNone/>
                      </a:pPr>
                      <a:r>
                        <a:rPr lang="fr" sz="800"/>
                        <a:t>test_api_health()</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Disponibilité du service</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r h="62425">
                <a:tc>
                  <a:txBody>
                    <a:bodyPr/>
                    <a:lstStyle/>
                    <a:p>
                      <a:pPr indent="0" lvl="0" marL="0" rtl="0" algn="l">
                        <a:lnSpc>
                          <a:spcPct val="115000"/>
                        </a:lnSpc>
                        <a:spcBef>
                          <a:spcPts val="0"/>
                        </a:spcBef>
                        <a:spcAft>
                          <a:spcPts val="0"/>
                        </a:spcAft>
                        <a:buNone/>
                      </a:pPr>
                      <a:r>
                        <a:rPr lang="fr" sz="800"/>
                        <a:t>test_api_predict_structure()</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Format des réponses</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r h="62425">
                <a:tc>
                  <a:txBody>
                    <a:bodyPr/>
                    <a:lstStyle/>
                    <a:p>
                      <a:pPr indent="0" lvl="0" marL="0" rtl="0" algn="l">
                        <a:lnSpc>
                          <a:spcPct val="115000"/>
                        </a:lnSpc>
                        <a:spcBef>
                          <a:spcPts val="0"/>
                        </a:spcBef>
                        <a:spcAft>
                          <a:spcPts val="0"/>
                        </a:spcAft>
                        <a:buNone/>
                      </a:pPr>
                      <a:r>
                        <a:rPr lang="fr" sz="800"/>
                        <a:t>test_prediction_consistency()</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Format des réponses</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r h="62425">
                <a:tc>
                  <a:txBody>
                    <a:bodyPr/>
                    <a:lstStyle/>
                    <a:p>
                      <a:pPr indent="0" lvl="0" marL="0" rtl="0" algn="l">
                        <a:lnSpc>
                          <a:spcPct val="115000"/>
                        </a:lnSpc>
                        <a:spcBef>
                          <a:spcPts val="0"/>
                        </a:spcBef>
                        <a:spcAft>
                          <a:spcPts val="0"/>
                        </a:spcAft>
                        <a:buNone/>
                      </a:pPr>
                      <a:r>
                        <a:rPr lang="fr" sz="800"/>
                        <a:t>test_decision_logic()</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Seuil optimal (0.0991)</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r h="62425">
                <a:tc>
                  <a:txBody>
                    <a:bodyPr/>
                    <a:lstStyle/>
                    <a:p>
                      <a:pPr indent="0" lvl="0" marL="0" rtl="0" algn="l">
                        <a:lnSpc>
                          <a:spcPct val="115000"/>
                        </a:lnSpc>
                        <a:spcBef>
                          <a:spcPts val="0"/>
                        </a:spcBef>
                        <a:spcAft>
                          <a:spcPts val="0"/>
                        </a:spcAft>
                        <a:buNone/>
                      </a:pPr>
                      <a:r>
                        <a:rPr lang="fr" sz="800"/>
                        <a:t>test_model_artifacts_loaded()</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Pipeline ML</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r h="111725">
                <a:tc>
                  <a:txBody>
                    <a:bodyPr/>
                    <a:lstStyle/>
                    <a:p>
                      <a:pPr indent="0" lvl="0" marL="0" rtl="0" algn="l">
                        <a:lnSpc>
                          <a:spcPct val="115000"/>
                        </a:lnSpc>
                        <a:spcBef>
                          <a:spcPts val="0"/>
                        </a:spcBef>
                        <a:spcAft>
                          <a:spcPts val="0"/>
                        </a:spcAft>
                        <a:buNone/>
                      </a:pPr>
                      <a:r>
                        <a:rPr lang="fr" sz="800"/>
                        <a:t>test_api_wrong_feature_count()</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c>
                  <a:txBody>
                    <a:bodyPr/>
                    <a:lstStyle/>
                    <a:p>
                      <a:pPr indent="0" lvl="0" marL="0" rtl="0" algn="l">
                        <a:lnSpc>
                          <a:spcPct val="115000"/>
                        </a:lnSpc>
                        <a:spcBef>
                          <a:spcPts val="0"/>
                        </a:spcBef>
                        <a:spcAft>
                          <a:spcPts val="0"/>
                        </a:spcAft>
                        <a:buNone/>
                      </a:pPr>
                      <a:r>
                        <a:rPr lang="fr" sz="800"/>
                        <a:t>Evite les crashes en production. Message d'erreur pour le debugging</a:t>
                      </a:r>
                      <a:endParaRPr sz="800"/>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FFFFF"/>
                    </a:solidFill>
                  </a:tcPr>
                </a:tc>
              </a:tr>
            </a:tbl>
          </a:graphicData>
        </a:graphic>
      </p:graphicFrame>
      <p:pic>
        <p:nvPicPr>
          <p:cNvPr id="256" name="Google Shape;256;p36"/>
          <p:cNvPicPr preferRelativeResize="0"/>
          <p:nvPr/>
        </p:nvPicPr>
        <p:blipFill rotWithShape="1">
          <a:blip r:embed="rId3">
            <a:alphaModFix/>
          </a:blip>
          <a:srcRect b="0" l="0" r="71045" t="0"/>
          <a:stretch/>
        </p:blipFill>
        <p:spPr>
          <a:xfrm>
            <a:off x="7432121" y="860725"/>
            <a:ext cx="1492949" cy="2154085"/>
          </a:xfrm>
          <a:prstGeom prst="rect">
            <a:avLst/>
          </a:prstGeom>
          <a:noFill/>
          <a:ln>
            <a:noFill/>
          </a:ln>
          <a:effectLst>
            <a:outerShdw blurRad="57150" rotWithShape="0" algn="bl" dir="5400000" dist="19050">
              <a:srgbClr val="000000">
                <a:alpha val="50000"/>
              </a:srgbClr>
            </a:outerShdw>
          </a:effectLst>
        </p:spPr>
      </p:pic>
      <p:pic>
        <p:nvPicPr>
          <p:cNvPr id="257" name="Google Shape;257;p36"/>
          <p:cNvPicPr preferRelativeResize="0"/>
          <p:nvPr/>
        </p:nvPicPr>
        <p:blipFill>
          <a:blip r:embed="rId4">
            <a:alphaModFix/>
          </a:blip>
          <a:stretch>
            <a:fillRect/>
          </a:stretch>
        </p:blipFill>
        <p:spPr>
          <a:xfrm>
            <a:off x="753200" y="3293075"/>
            <a:ext cx="2685350" cy="1460575"/>
          </a:xfrm>
          <a:prstGeom prst="rect">
            <a:avLst/>
          </a:prstGeom>
          <a:noFill/>
          <a:ln>
            <a:noFill/>
          </a:ln>
          <a:effectLst>
            <a:outerShdw blurRad="57150" rotWithShape="0" algn="bl" dir="5400000" dist="19050">
              <a:srgbClr val="000000">
                <a:alpha val="50000"/>
              </a:srgbClr>
            </a:outerShdw>
          </a:effectLst>
        </p:spPr>
      </p:pic>
      <p:sp>
        <p:nvSpPr>
          <p:cNvPr id="258" name="Google Shape;258;p36"/>
          <p:cNvSpPr txBox="1"/>
          <p:nvPr/>
        </p:nvSpPr>
        <p:spPr>
          <a:xfrm>
            <a:off x="3881225" y="3302675"/>
            <a:ext cx="5043900" cy="16446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lnSpc>
                <a:spcPct val="115000"/>
              </a:lnSpc>
              <a:spcBef>
                <a:spcPts val="1800"/>
              </a:spcBef>
              <a:spcAft>
                <a:spcPts val="0"/>
              </a:spcAft>
              <a:buNone/>
            </a:pPr>
            <a:r>
              <a:rPr b="1" lang="fr" sz="1000">
                <a:solidFill>
                  <a:schemeClr val="dk2"/>
                </a:solidFill>
              </a:rPr>
              <a:t>Tests via notebook -  /health et /predict : </a:t>
            </a:r>
            <a:r>
              <a:rPr b="1" lang="fr" sz="1000">
                <a:solidFill>
                  <a:schemeClr val="accent2"/>
                </a:solidFill>
              </a:rPr>
              <a:t>Réussis</a:t>
            </a:r>
            <a:endParaRPr b="1" sz="1000">
              <a:solidFill>
                <a:schemeClr val="accent2"/>
              </a:solidFill>
            </a:endParaRPr>
          </a:p>
          <a:p>
            <a:pPr indent="0" lvl="0" marL="0" rtl="0" algn="l">
              <a:lnSpc>
                <a:spcPct val="115000"/>
              </a:lnSpc>
              <a:spcBef>
                <a:spcPts val="1800"/>
              </a:spcBef>
              <a:spcAft>
                <a:spcPts val="0"/>
              </a:spcAft>
              <a:buNone/>
            </a:pPr>
            <a:r>
              <a:t/>
            </a:r>
            <a:endParaRPr b="1" sz="1900">
              <a:solidFill>
                <a:schemeClr val="dk2"/>
              </a:solidFill>
            </a:endParaRPr>
          </a:p>
          <a:p>
            <a:pPr indent="0" lvl="0" marL="0" rtl="0" algn="l">
              <a:lnSpc>
                <a:spcPct val="115000"/>
              </a:lnSpc>
              <a:spcBef>
                <a:spcPts val="1800"/>
              </a:spcBef>
              <a:spcAft>
                <a:spcPts val="0"/>
              </a:spcAft>
              <a:buNone/>
            </a:pPr>
            <a:r>
              <a:t/>
            </a:r>
            <a:endParaRPr b="1" sz="1000">
              <a:solidFill>
                <a:schemeClr val="dk2"/>
              </a:solidFill>
            </a:endParaRPr>
          </a:p>
          <a:p>
            <a:pPr indent="0" lvl="0" marL="0" rtl="0" algn="l">
              <a:lnSpc>
                <a:spcPct val="115000"/>
              </a:lnSpc>
              <a:spcBef>
                <a:spcPts val="1200"/>
              </a:spcBef>
              <a:spcAft>
                <a:spcPts val="1200"/>
              </a:spcAft>
              <a:buNone/>
            </a:pPr>
            <a:r>
              <a:t/>
            </a:r>
            <a:endParaRPr b="1" sz="1000">
              <a:solidFill>
                <a:schemeClr val="dk2"/>
              </a:solidFill>
            </a:endParaRPr>
          </a:p>
        </p:txBody>
      </p:sp>
      <p:pic>
        <p:nvPicPr>
          <p:cNvPr id="259" name="Google Shape;259;p36"/>
          <p:cNvPicPr preferRelativeResize="0"/>
          <p:nvPr/>
        </p:nvPicPr>
        <p:blipFill>
          <a:blip r:embed="rId5">
            <a:alphaModFix/>
          </a:blip>
          <a:stretch>
            <a:fillRect/>
          </a:stretch>
        </p:blipFill>
        <p:spPr>
          <a:xfrm>
            <a:off x="4561275" y="3800925"/>
            <a:ext cx="2169200" cy="832125"/>
          </a:xfrm>
          <a:prstGeom prst="rect">
            <a:avLst/>
          </a:prstGeom>
          <a:noFill/>
          <a:ln>
            <a:noFill/>
          </a:ln>
          <a:effectLst>
            <a:outerShdw blurRad="57150" rotWithShape="0" algn="bl" dir="5400000" dist="19050">
              <a:srgbClr val="000000">
                <a:alpha val="50000"/>
              </a:srgbClr>
            </a:outerShdw>
          </a:effectLst>
        </p:spPr>
      </p:pic>
      <p:pic>
        <p:nvPicPr>
          <p:cNvPr id="260" name="Google Shape;260;p36"/>
          <p:cNvPicPr preferRelativeResize="0"/>
          <p:nvPr/>
        </p:nvPicPr>
        <p:blipFill>
          <a:blip r:embed="rId6">
            <a:alphaModFix/>
          </a:blip>
          <a:stretch>
            <a:fillRect/>
          </a:stretch>
        </p:blipFill>
        <p:spPr>
          <a:xfrm>
            <a:off x="7117971" y="3582021"/>
            <a:ext cx="1492950" cy="1269937"/>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API Flask et Déploiement Railway</a:t>
            </a:r>
            <a:endParaRPr/>
          </a:p>
        </p:txBody>
      </p:sp>
      <p:sp>
        <p:nvSpPr>
          <p:cNvPr id="266" name="Google Shape;266;p37"/>
          <p:cNvSpPr txBox="1"/>
          <p:nvPr>
            <p:ph idx="4294967295" type="body"/>
          </p:nvPr>
        </p:nvSpPr>
        <p:spPr>
          <a:xfrm>
            <a:off x="471900" y="832600"/>
            <a:ext cx="8452800" cy="41085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800"/>
              </a:spcBef>
              <a:spcAft>
                <a:spcPts val="0"/>
              </a:spcAft>
              <a:buNone/>
            </a:pPr>
            <a:r>
              <a:rPr b="1" lang="fr" sz="1000">
                <a:solidFill>
                  <a:schemeClr val="dk2"/>
                </a:solidFill>
                <a:latin typeface="Arial"/>
                <a:ea typeface="Arial"/>
                <a:cs typeface="Arial"/>
                <a:sym typeface="Arial"/>
              </a:rPr>
              <a:t>Flask API </a:t>
            </a:r>
            <a:endParaRPr b="1" sz="1000">
              <a:solidFill>
                <a:schemeClr val="dk2"/>
              </a:solidFill>
              <a:latin typeface="Arial"/>
              <a:ea typeface="Arial"/>
              <a:cs typeface="Arial"/>
              <a:sym typeface="Arial"/>
            </a:endParaRPr>
          </a:p>
          <a:p>
            <a:pPr indent="0" lvl="0" marL="0" rtl="0" algn="l">
              <a:spcBef>
                <a:spcPts val="400"/>
              </a:spcBef>
              <a:spcAft>
                <a:spcPts val="0"/>
              </a:spcAft>
              <a:buNone/>
            </a:pPr>
            <a:r>
              <a:rPr lang="fr" sz="1000">
                <a:solidFill>
                  <a:schemeClr val="dk2"/>
                </a:solidFill>
                <a:latin typeface="Arial"/>
                <a:ea typeface="Arial"/>
                <a:cs typeface="Arial"/>
                <a:sym typeface="Arial"/>
              </a:rPr>
              <a:t>L’API (Application Programming Interface) permet permet à </a:t>
            </a:r>
            <a:r>
              <a:rPr b="1" lang="fr" sz="1000">
                <a:solidFill>
                  <a:schemeClr val="dk2"/>
                </a:solidFill>
                <a:latin typeface="Arial"/>
                <a:ea typeface="Arial"/>
                <a:cs typeface="Arial"/>
                <a:sym typeface="Arial"/>
              </a:rPr>
              <a:t>2 applications de communiquer entre elles</a:t>
            </a:r>
            <a:r>
              <a:rPr lang="fr" sz="1000">
                <a:solidFill>
                  <a:schemeClr val="dk2"/>
                </a:solidFill>
                <a:latin typeface="Arial"/>
                <a:ea typeface="Arial"/>
                <a:cs typeface="Arial"/>
                <a:sym typeface="Arial"/>
              </a:rPr>
              <a:t> en définissant les règles et formats d'échange de données. </a:t>
            </a:r>
            <a:endParaRPr sz="1000">
              <a:solidFill>
                <a:schemeClr val="dk2"/>
              </a:solidFill>
              <a:latin typeface="Arial"/>
              <a:ea typeface="Arial"/>
              <a:cs typeface="Arial"/>
              <a:sym typeface="Arial"/>
            </a:endParaRPr>
          </a:p>
          <a:p>
            <a:pPr indent="0" lvl="0" marL="0" rtl="0" algn="l">
              <a:spcBef>
                <a:spcPts val="0"/>
              </a:spcBef>
              <a:spcAft>
                <a:spcPts val="0"/>
              </a:spcAft>
              <a:buNone/>
            </a:pPr>
            <a:r>
              <a:rPr lang="fr" sz="1000">
                <a:solidFill>
                  <a:schemeClr val="dk2"/>
                </a:solidFill>
                <a:latin typeface="Arial"/>
                <a:ea typeface="Arial"/>
                <a:cs typeface="Arial"/>
                <a:sym typeface="Arial"/>
              </a:rPr>
              <a:t>Ici le conseiller utilise l'interface cliente </a:t>
            </a:r>
            <a:r>
              <a:rPr b="1" lang="fr" sz="1000">
                <a:solidFill>
                  <a:schemeClr val="dk2"/>
                </a:solidFill>
                <a:latin typeface="Arial"/>
                <a:ea typeface="Arial"/>
                <a:cs typeface="Arial"/>
                <a:sym typeface="Arial"/>
              </a:rPr>
              <a:t>Streamlit</a:t>
            </a:r>
            <a:r>
              <a:rPr lang="fr" sz="1000">
                <a:solidFill>
                  <a:schemeClr val="dk2"/>
                </a:solidFill>
                <a:latin typeface="Arial"/>
                <a:ea typeface="Arial"/>
                <a:cs typeface="Arial"/>
                <a:sym typeface="Arial"/>
              </a:rPr>
              <a:t> qui </a:t>
            </a:r>
            <a:r>
              <a:rPr b="1" lang="fr" sz="1000">
                <a:solidFill>
                  <a:schemeClr val="dk2"/>
                </a:solidFill>
                <a:latin typeface="Arial"/>
                <a:ea typeface="Arial"/>
                <a:cs typeface="Arial"/>
                <a:sym typeface="Arial"/>
              </a:rPr>
              <a:t>envoie les données</a:t>
            </a:r>
            <a:r>
              <a:rPr lang="fr" sz="1000">
                <a:solidFill>
                  <a:schemeClr val="dk2"/>
                </a:solidFill>
                <a:latin typeface="Arial"/>
                <a:ea typeface="Arial"/>
                <a:cs typeface="Arial"/>
                <a:sym typeface="Arial"/>
              </a:rPr>
              <a:t> à l’API </a:t>
            </a:r>
            <a:r>
              <a:rPr b="1" lang="fr" sz="1000">
                <a:solidFill>
                  <a:schemeClr val="dk2"/>
                </a:solidFill>
                <a:latin typeface="Arial"/>
                <a:ea typeface="Arial"/>
                <a:cs typeface="Arial"/>
                <a:sym typeface="Arial"/>
              </a:rPr>
              <a:t>Flask </a:t>
            </a:r>
            <a:r>
              <a:rPr lang="fr" sz="1000">
                <a:solidFill>
                  <a:schemeClr val="dk2"/>
                </a:solidFill>
                <a:latin typeface="Arial"/>
                <a:ea typeface="Arial"/>
                <a:cs typeface="Arial"/>
                <a:sym typeface="Arial"/>
              </a:rPr>
              <a:t>hebergée sur </a:t>
            </a:r>
            <a:r>
              <a:rPr b="1" lang="fr" sz="1000">
                <a:solidFill>
                  <a:schemeClr val="dk2"/>
                </a:solidFill>
                <a:latin typeface="Arial"/>
                <a:ea typeface="Arial"/>
                <a:cs typeface="Arial"/>
                <a:sym typeface="Arial"/>
              </a:rPr>
              <a:t>Railway</a:t>
            </a:r>
            <a:r>
              <a:rPr lang="fr" sz="1000">
                <a:solidFill>
                  <a:schemeClr val="dk2"/>
                </a:solidFill>
                <a:latin typeface="Arial"/>
                <a:ea typeface="Arial"/>
                <a:cs typeface="Arial"/>
                <a:sym typeface="Arial"/>
              </a:rPr>
              <a:t>. L'API utilise le modèle "</a:t>
            </a:r>
            <a:r>
              <a:rPr b="1" lang="fr" sz="1000">
                <a:solidFill>
                  <a:schemeClr val="dk2"/>
                </a:solidFill>
                <a:latin typeface="Arial"/>
                <a:ea typeface="Arial"/>
                <a:cs typeface="Arial"/>
                <a:sym typeface="Arial"/>
              </a:rPr>
              <a:t>LightGBM Final Production</a:t>
            </a:r>
            <a:r>
              <a:rPr lang="fr" sz="1000">
                <a:solidFill>
                  <a:schemeClr val="dk2"/>
                </a:solidFill>
                <a:latin typeface="Arial"/>
                <a:ea typeface="Arial"/>
                <a:cs typeface="Arial"/>
                <a:sym typeface="Arial"/>
              </a:rPr>
              <a:t>" pour calculer la prédiction et renvoie sa réponse à </a:t>
            </a:r>
            <a:r>
              <a:rPr b="1" lang="fr" sz="1000">
                <a:solidFill>
                  <a:schemeClr val="dk2"/>
                </a:solidFill>
                <a:latin typeface="Arial"/>
                <a:ea typeface="Arial"/>
                <a:cs typeface="Arial"/>
                <a:sym typeface="Arial"/>
              </a:rPr>
              <a:t>Streamlit</a:t>
            </a:r>
            <a:r>
              <a:rPr lang="fr" sz="1000">
                <a:solidFill>
                  <a:schemeClr val="dk2"/>
                </a:solidFill>
                <a:latin typeface="Arial"/>
                <a:ea typeface="Arial"/>
                <a:cs typeface="Arial"/>
                <a:sym typeface="Arial"/>
              </a:rPr>
              <a:t>.</a:t>
            </a:r>
            <a:endParaRPr b="1" sz="1000">
              <a:solidFill>
                <a:schemeClr val="dk2"/>
              </a:solidFill>
              <a:latin typeface="Arial"/>
              <a:ea typeface="Arial"/>
              <a:cs typeface="Arial"/>
              <a:sym typeface="Arial"/>
            </a:endParaRPr>
          </a:p>
          <a:p>
            <a:pPr indent="0" lvl="0" marL="0" rtl="0" algn="l">
              <a:spcBef>
                <a:spcPts val="1800"/>
              </a:spcBef>
              <a:spcAft>
                <a:spcPts val="0"/>
              </a:spcAft>
              <a:buNone/>
            </a:pPr>
            <a:r>
              <a:rPr b="1" lang="fr" sz="1000">
                <a:solidFill>
                  <a:schemeClr val="dk2"/>
                </a:solidFill>
                <a:latin typeface="Arial"/>
                <a:ea typeface="Arial"/>
                <a:cs typeface="Arial"/>
                <a:sym typeface="Arial"/>
              </a:rPr>
              <a:t>Fonctionnalités de l’API</a:t>
            </a:r>
            <a:endParaRPr b="1" sz="1000">
              <a:solidFill>
                <a:schemeClr val="dk2"/>
              </a:solidFill>
              <a:latin typeface="Arial"/>
              <a:ea typeface="Arial"/>
              <a:cs typeface="Arial"/>
              <a:sym typeface="Arial"/>
            </a:endParaRPr>
          </a:p>
          <a:p>
            <a:pPr indent="0" lvl="0" marL="0" marR="0" rtl="0" algn="l">
              <a:lnSpc>
                <a:spcPct val="115000"/>
              </a:lnSpc>
              <a:spcBef>
                <a:spcPts val="400"/>
              </a:spcBef>
              <a:spcAft>
                <a:spcPts val="0"/>
              </a:spcAft>
              <a:buNone/>
            </a:pPr>
            <a:r>
              <a:rPr i="1" lang="fr" sz="1000">
                <a:solidFill>
                  <a:schemeClr val="dk2"/>
                </a:solidFill>
                <a:latin typeface="Arial"/>
                <a:ea typeface="Arial"/>
                <a:cs typeface="Arial"/>
                <a:sym typeface="Arial"/>
              </a:rPr>
              <a:t># 3 endpoints</a:t>
            </a:r>
            <a:endParaRPr i="1"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GET  /</a:t>
            </a:r>
            <a:r>
              <a:rPr b="1" lang="fr" sz="1000">
                <a:solidFill>
                  <a:schemeClr val="dk2"/>
                </a:solidFill>
                <a:latin typeface="Arial"/>
                <a:ea typeface="Arial"/>
                <a:cs typeface="Arial"/>
                <a:sym typeface="Arial"/>
              </a:rPr>
              <a:t>health</a:t>
            </a:r>
            <a:r>
              <a:rPr lang="fr" sz="1000">
                <a:solidFill>
                  <a:schemeClr val="dk2"/>
                </a:solidFill>
                <a:latin typeface="Arial"/>
                <a:ea typeface="Arial"/>
                <a:cs typeface="Arial"/>
                <a:sym typeface="Arial"/>
              </a:rPr>
              <a:t>    → Monitoring (status + métriques)</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POST /</a:t>
            </a:r>
            <a:r>
              <a:rPr b="1" lang="fr" sz="1000">
                <a:solidFill>
                  <a:schemeClr val="dk2"/>
                </a:solidFill>
                <a:latin typeface="Arial"/>
                <a:ea typeface="Arial"/>
                <a:cs typeface="Arial"/>
                <a:sym typeface="Arial"/>
              </a:rPr>
              <a:t>predict</a:t>
            </a:r>
            <a:r>
              <a:rPr lang="fr" sz="1000">
                <a:solidFill>
                  <a:schemeClr val="dk2"/>
                </a:solidFill>
                <a:latin typeface="Arial"/>
                <a:ea typeface="Arial"/>
                <a:cs typeface="Arial"/>
                <a:sym typeface="Arial"/>
              </a:rPr>
              <a:t>  → Scoring + SHAP (234 features)  </a:t>
            </a:r>
            <a:endParaRPr sz="1000">
              <a:solidFill>
                <a:schemeClr val="dk2"/>
              </a:solidFill>
              <a:latin typeface="Arial"/>
              <a:ea typeface="Arial"/>
              <a:cs typeface="Arial"/>
              <a:sym typeface="Arial"/>
            </a:endParaRPr>
          </a:p>
          <a:p>
            <a:pPr indent="0" lvl="0" marL="0" rtl="0" algn="l">
              <a:spcBef>
                <a:spcPts val="0"/>
              </a:spcBef>
              <a:spcAft>
                <a:spcPts val="0"/>
              </a:spcAft>
              <a:buNone/>
            </a:pPr>
            <a:r>
              <a:rPr lang="fr" sz="1000">
                <a:solidFill>
                  <a:schemeClr val="dk2"/>
                </a:solidFill>
                <a:latin typeface="Arial"/>
                <a:ea typeface="Arial"/>
                <a:cs typeface="Arial"/>
                <a:sym typeface="Arial"/>
              </a:rPr>
              <a:t>GET  /              → Documentation interactive</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i="1" lang="fr" sz="1000">
                <a:solidFill>
                  <a:schemeClr val="dk2"/>
                </a:solidFill>
                <a:latin typeface="Arial"/>
                <a:ea typeface="Arial"/>
                <a:cs typeface="Arial"/>
                <a:sym typeface="Arial"/>
              </a:rPr>
              <a:t># Pipeline de prédiction</a:t>
            </a:r>
            <a:endParaRPr i="1"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1. Validation données (234 features obligatoires)</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2. Preprocessing automatique</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3. Modèle LightGBM → Probabilité de défaut</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4. Application seuil optimal (0.0991)</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5. Calcul SHAP → Top 10 features explicatives</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lang="fr" sz="1000">
                <a:solidFill>
                  <a:schemeClr val="dk2"/>
                </a:solidFill>
                <a:latin typeface="Arial"/>
                <a:ea typeface="Arial"/>
                <a:cs typeface="Arial"/>
                <a:sym typeface="Arial"/>
              </a:rPr>
              <a:t>6. Réponse JSON structurée</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t/>
            </a:r>
            <a:endParaRPr sz="1000">
              <a:solidFill>
                <a:schemeClr val="dk2"/>
              </a:solidFill>
              <a:latin typeface="Arial"/>
              <a:ea typeface="Arial"/>
              <a:cs typeface="Arial"/>
              <a:sym typeface="Arial"/>
            </a:endParaRPr>
          </a:p>
        </p:txBody>
      </p:sp>
      <p:sp>
        <p:nvSpPr>
          <p:cNvPr id="267" name="Google Shape;267;p37"/>
          <p:cNvSpPr txBox="1"/>
          <p:nvPr/>
        </p:nvSpPr>
        <p:spPr>
          <a:xfrm>
            <a:off x="3874100" y="2014575"/>
            <a:ext cx="5051100" cy="2037000"/>
          </a:xfrm>
          <a:prstGeom prst="rect">
            <a:avLst/>
          </a:prstGeom>
          <a:solidFill>
            <a:srgbClr val="FFFFFF"/>
          </a:solidFill>
          <a:ln>
            <a:noFill/>
          </a:ln>
        </p:spPr>
        <p:txBody>
          <a:bodyPr anchorCtr="0" anchor="t" bIns="91425" lIns="91425" spcFirstLastPara="1" rIns="91425" wrap="square" tIns="91425">
            <a:spAutoFit/>
          </a:bodyPr>
          <a:lstStyle/>
          <a:p>
            <a:pPr indent="0" lvl="0" marL="0" marR="0" rtl="0" algn="l">
              <a:lnSpc>
                <a:spcPct val="115000"/>
              </a:lnSpc>
              <a:spcBef>
                <a:spcPts val="1800"/>
              </a:spcBef>
              <a:spcAft>
                <a:spcPts val="0"/>
              </a:spcAft>
              <a:buNone/>
            </a:pPr>
            <a:r>
              <a:rPr lang="fr" sz="1000"/>
              <a:t>Un </a:t>
            </a:r>
            <a:r>
              <a:rPr b="1" lang="fr" sz="1000"/>
              <a:t>hébergement cloud</a:t>
            </a:r>
            <a:r>
              <a:rPr lang="fr" sz="1000"/>
              <a:t> est un service qui permet de faire fonctionner votre application sur des serveurs distants via internet, sans avoir besoin de gérer l'infrastructure physique.</a:t>
            </a:r>
            <a:endParaRPr b="1" sz="1000">
              <a:solidFill>
                <a:schemeClr val="dk2"/>
              </a:solidFill>
            </a:endParaRPr>
          </a:p>
          <a:p>
            <a:pPr indent="0" lvl="0" marL="0" marR="0" rtl="0" algn="l">
              <a:lnSpc>
                <a:spcPct val="115000"/>
              </a:lnSpc>
              <a:spcBef>
                <a:spcPts val="1800"/>
              </a:spcBef>
              <a:spcAft>
                <a:spcPts val="0"/>
              </a:spcAft>
              <a:buNone/>
            </a:pPr>
            <a:r>
              <a:rPr b="1" lang="fr" sz="1000">
                <a:solidFill>
                  <a:schemeClr val="dk2"/>
                </a:solidFill>
              </a:rPr>
              <a:t>Railway Cloud</a:t>
            </a:r>
            <a:endParaRPr b="1" sz="1000">
              <a:solidFill>
                <a:schemeClr val="dk2"/>
              </a:solidFill>
            </a:endParaRPr>
          </a:p>
          <a:p>
            <a:pPr indent="0" lvl="0" marL="0" marR="0" rtl="0" algn="l">
              <a:lnSpc>
                <a:spcPct val="115000"/>
              </a:lnSpc>
              <a:spcBef>
                <a:spcPts val="400"/>
              </a:spcBef>
              <a:spcAft>
                <a:spcPts val="0"/>
              </a:spcAft>
              <a:buNone/>
            </a:pPr>
            <a:r>
              <a:rPr lang="fr" sz="1000">
                <a:solidFill>
                  <a:schemeClr val="dk2"/>
                </a:solidFill>
              </a:rPr>
              <a:t>Déploiement automatique </a:t>
            </a:r>
            <a:endParaRPr sz="1000">
              <a:solidFill>
                <a:schemeClr val="dk2"/>
              </a:solidFill>
            </a:endParaRPr>
          </a:p>
          <a:p>
            <a:pPr indent="0" lvl="0" marL="0" marR="0" rtl="0" algn="l">
              <a:lnSpc>
                <a:spcPct val="115000"/>
              </a:lnSpc>
              <a:spcBef>
                <a:spcPts val="0"/>
              </a:spcBef>
              <a:spcAft>
                <a:spcPts val="0"/>
              </a:spcAft>
              <a:buNone/>
            </a:pPr>
            <a:r>
              <a:rPr lang="fr" sz="1000">
                <a:solidFill>
                  <a:schemeClr val="dk2"/>
                </a:solidFill>
              </a:rPr>
              <a:t>      </a:t>
            </a:r>
            <a:r>
              <a:rPr b="1" lang="fr" sz="1000">
                <a:solidFill>
                  <a:schemeClr val="dk2"/>
                </a:solidFill>
              </a:rPr>
              <a:t>Auto-deploy depuis GitHub</a:t>
            </a:r>
            <a:endParaRPr b="1" sz="1000">
              <a:solidFill>
                <a:schemeClr val="dk2"/>
              </a:solidFill>
            </a:endParaRPr>
          </a:p>
          <a:p>
            <a:pPr indent="0" lvl="0" marL="0" marR="0" rtl="0" algn="l">
              <a:lnSpc>
                <a:spcPct val="115000"/>
              </a:lnSpc>
              <a:spcBef>
                <a:spcPts val="0"/>
              </a:spcBef>
              <a:spcAft>
                <a:spcPts val="0"/>
              </a:spcAft>
              <a:buNone/>
            </a:pPr>
            <a:r>
              <a:rPr lang="fr" sz="1000">
                <a:solidFill>
                  <a:schemeClr val="dk2"/>
                </a:solidFill>
              </a:rPr>
              <a:t>URL Production : </a:t>
            </a:r>
            <a:endParaRPr sz="1000">
              <a:solidFill>
                <a:schemeClr val="dk2"/>
              </a:solidFill>
            </a:endParaRPr>
          </a:p>
          <a:p>
            <a:pPr indent="0" lvl="0" marL="0" marR="0" rtl="0" algn="l">
              <a:lnSpc>
                <a:spcPct val="115000"/>
              </a:lnSpc>
              <a:spcBef>
                <a:spcPts val="0"/>
              </a:spcBef>
              <a:spcAft>
                <a:spcPts val="0"/>
              </a:spcAft>
              <a:buNone/>
            </a:pPr>
            <a:r>
              <a:rPr lang="fr" sz="1000">
                <a:solidFill>
                  <a:schemeClr val="dk2"/>
                </a:solidFill>
              </a:rPr>
              <a:t>      https://reliable-vitality-production.up.railway.app</a:t>
            </a:r>
            <a:endParaRPr sz="1000">
              <a:solidFill>
                <a:schemeClr val="dk2"/>
              </a:solidFill>
            </a:endParaRPr>
          </a:p>
          <a:p>
            <a:pPr indent="0" lvl="0" marL="0" marR="0" rtl="0" algn="l">
              <a:lnSpc>
                <a:spcPct val="115000"/>
              </a:lnSpc>
              <a:spcBef>
                <a:spcPts val="0"/>
              </a:spcBef>
              <a:spcAft>
                <a:spcPts val="0"/>
              </a:spcAft>
              <a:buNone/>
            </a:pPr>
            <a:r>
              <a:rPr lang="fr" sz="1000">
                <a:solidFill>
                  <a:schemeClr val="dk2"/>
                </a:solidFill>
              </a:rPr>
              <a:t>Monitoring intégré avec </a:t>
            </a:r>
            <a:r>
              <a:rPr b="1" lang="fr" sz="1000">
                <a:solidFill>
                  <a:schemeClr val="dk2"/>
                </a:solidFill>
              </a:rPr>
              <a:t>logs temps réel</a:t>
            </a:r>
            <a:r>
              <a:rPr lang="fr" sz="1000">
                <a:solidFill>
                  <a:schemeClr val="dk2"/>
                </a:solidFill>
              </a:rPr>
              <a:t> </a:t>
            </a:r>
            <a:endParaRPr sz="1000">
              <a:solidFill>
                <a:schemeClr val="dk2"/>
              </a:solidFill>
            </a:endParaRPr>
          </a:p>
        </p:txBody>
      </p:sp>
      <p:pic>
        <p:nvPicPr>
          <p:cNvPr id="268" name="Google Shape;268;p37"/>
          <p:cNvPicPr preferRelativeResize="0"/>
          <p:nvPr/>
        </p:nvPicPr>
        <p:blipFill>
          <a:blip r:embed="rId3">
            <a:alphaModFix/>
          </a:blip>
          <a:stretch>
            <a:fillRect/>
          </a:stretch>
        </p:blipFill>
        <p:spPr>
          <a:xfrm>
            <a:off x="6877199" y="2935575"/>
            <a:ext cx="2047882" cy="200552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Interface Streamlit (Locale - Tests et développement)</a:t>
            </a:r>
            <a:endParaRPr/>
          </a:p>
        </p:txBody>
      </p:sp>
      <p:sp>
        <p:nvSpPr>
          <p:cNvPr id="274" name="Google Shape;274;p38"/>
          <p:cNvSpPr txBox="1"/>
          <p:nvPr>
            <p:ph idx="4294967295" type="body"/>
          </p:nvPr>
        </p:nvSpPr>
        <p:spPr>
          <a:xfrm>
            <a:off x="471900" y="915875"/>
            <a:ext cx="8452800" cy="40254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b="1" lang="fr" sz="1000">
                <a:solidFill>
                  <a:schemeClr val="dk2"/>
                </a:solidFill>
                <a:latin typeface="Arial"/>
                <a:ea typeface="Arial"/>
                <a:cs typeface="Arial"/>
                <a:sym typeface="Arial"/>
              </a:rPr>
              <a:t>Objectif et utilité</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lang="fr" sz="1000">
                <a:solidFill>
                  <a:schemeClr val="dk2"/>
                </a:solidFill>
                <a:latin typeface="Arial"/>
                <a:ea typeface="Arial"/>
                <a:cs typeface="Arial"/>
                <a:sym typeface="Arial"/>
              </a:rPr>
              <a:t>Faciliter les tests pendant le développement</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Validation rapide du comportement du modèle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Interface ergonomique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Alternative locale avant déploiement API</a:t>
            </a:r>
            <a:endParaRPr sz="1000">
              <a:solidFill>
                <a:schemeClr val="dk2"/>
              </a:solidFill>
              <a:latin typeface="Arial"/>
              <a:ea typeface="Arial"/>
              <a:cs typeface="Arial"/>
              <a:sym typeface="Arial"/>
            </a:endParaRPr>
          </a:p>
          <a:p>
            <a:pPr indent="0" lvl="0" marL="0" marR="139700" rtl="0" algn="l">
              <a:lnSpc>
                <a:spcPct val="150000"/>
              </a:lnSpc>
              <a:spcBef>
                <a:spcPts val="1200"/>
              </a:spcBef>
              <a:spcAft>
                <a:spcPts val="0"/>
              </a:spcAft>
              <a:buNone/>
            </a:pPr>
            <a:r>
              <a:t/>
            </a:r>
            <a:endParaRPr b="1" sz="1000">
              <a:solidFill>
                <a:schemeClr val="dk2"/>
              </a:solidFill>
              <a:latin typeface="Arial"/>
              <a:ea typeface="Arial"/>
              <a:cs typeface="Arial"/>
              <a:sym typeface="Arial"/>
            </a:endParaRPr>
          </a:p>
          <a:p>
            <a:pPr indent="0" lvl="0" marL="0" marR="139700" rtl="0" algn="l">
              <a:lnSpc>
                <a:spcPct val="150000"/>
              </a:lnSpc>
              <a:spcBef>
                <a:spcPts val="600"/>
              </a:spcBef>
              <a:spcAft>
                <a:spcPts val="0"/>
              </a:spcAft>
              <a:buNone/>
            </a:pPr>
            <a:r>
              <a:rPr b="1" lang="fr" sz="1000">
                <a:solidFill>
                  <a:schemeClr val="dk2"/>
                </a:solidFill>
                <a:latin typeface="Arial"/>
                <a:ea typeface="Arial"/>
                <a:cs typeface="Arial"/>
                <a:sym typeface="Arial"/>
              </a:rPr>
              <a:t>Spécificités</a:t>
            </a:r>
            <a:endParaRPr b="1" sz="1000">
              <a:solidFill>
                <a:schemeClr val="dk2"/>
              </a:solidFill>
              <a:latin typeface="Arial"/>
              <a:ea typeface="Arial"/>
              <a:cs typeface="Arial"/>
              <a:sym typeface="Arial"/>
            </a:endParaRPr>
          </a:p>
          <a:p>
            <a:pPr indent="-292100" lvl="0" marL="457200" marR="0" rtl="0" algn="l">
              <a:lnSpc>
                <a:spcPct val="115000"/>
              </a:lnSpc>
              <a:spcBef>
                <a:spcPts val="1200"/>
              </a:spcBef>
              <a:spcAft>
                <a:spcPts val="0"/>
              </a:spcAft>
              <a:buClr>
                <a:schemeClr val="dk2"/>
              </a:buClr>
              <a:buSzPts val="1000"/>
              <a:buFont typeface="Arial"/>
              <a:buChar char="●"/>
            </a:pPr>
            <a:r>
              <a:rPr lang="fr" sz="1000">
                <a:solidFill>
                  <a:schemeClr val="dk2"/>
                </a:solidFill>
                <a:latin typeface="Arial"/>
                <a:ea typeface="Arial"/>
                <a:cs typeface="Arial"/>
                <a:sym typeface="Arial"/>
              </a:rPr>
              <a:t>Dataset intégré</a:t>
            </a:r>
            <a:endParaRPr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SHAP complet </a:t>
            </a:r>
            <a:endParaRPr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Interface : Nouveau client / Client existant</a:t>
            </a:r>
            <a:endParaRPr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Variables traduites</a:t>
            </a:r>
            <a:endParaRPr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Sidebar contrôle : Test API locale </a:t>
            </a:r>
            <a:endParaRPr b="1" sz="1000">
              <a:solidFill>
                <a:schemeClr val="dk2"/>
              </a:solidFill>
              <a:latin typeface="Arial"/>
              <a:ea typeface="Arial"/>
              <a:cs typeface="Arial"/>
              <a:sym typeface="Arial"/>
            </a:endParaRPr>
          </a:p>
          <a:p>
            <a:pPr indent="0" lvl="0" marL="0" rtl="0" algn="l">
              <a:spcBef>
                <a:spcPts val="1400"/>
              </a:spcBef>
              <a:spcAft>
                <a:spcPts val="400"/>
              </a:spcAft>
              <a:buNone/>
            </a:pPr>
            <a:r>
              <a:t/>
            </a:r>
            <a:endParaRPr b="1" sz="1000">
              <a:solidFill>
                <a:schemeClr val="dk2"/>
              </a:solidFill>
              <a:latin typeface="Arial"/>
              <a:ea typeface="Arial"/>
              <a:cs typeface="Arial"/>
              <a:sym typeface="Arial"/>
            </a:endParaRPr>
          </a:p>
        </p:txBody>
      </p:sp>
      <p:pic>
        <p:nvPicPr>
          <p:cNvPr id="275" name="Google Shape;275;p38"/>
          <p:cNvPicPr preferRelativeResize="0"/>
          <p:nvPr/>
        </p:nvPicPr>
        <p:blipFill>
          <a:blip r:embed="rId3">
            <a:alphaModFix/>
          </a:blip>
          <a:stretch>
            <a:fillRect/>
          </a:stretch>
        </p:blipFill>
        <p:spPr>
          <a:xfrm>
            <a:off x="3735900" y="915875"/>
            <a:ext cx="5188951" cy="26310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39"/>
          <p:cNvSpPr txBox="1"/>
          <p:nvPr>
            <p:ph type="title"/>
          </p:nvPr>
        </p:nvSpPr>
        <p:spPr>
          <a:xfrm>
            <a:off x="98250" y="16350"/>
            <a:ext cx="8826600" cy="602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fr"/>
              <a:t>Interface </a:t>
            </a:r>
            <a:r>
              <a:rPr lang="fr"/>
              <a:t>Streamlit Railway (Production)</a:t>
            </a:r>
            <a:endParaRPr/>
          </a:p>
          <a:p>
            <a:pPr indent="0" lvl="0" marL="0" rtl="0" algn="l">
              <a:spcBef>
                <a:spcPts val="0"/>
              </a:spcBef>
              <a:spcAft>
                <a:spcPts val="0"/>
              </a:spcAft>
              <a:buNone/>
            </a:pPr>
            <a:r>
              <a:rPr lang="fr" sz="1355"/>
              <a:t>https://api-credit-scoring-blpadm3neufh53pdkwsj9h.streamlit.app/</a:t>
            </a:r>
            <a:endParaRPr sz="1355"/>
          </a:p>
        </p:txBody>
      </p:sp>
      <p:sp>
        <p:nvSpPr>
          <p:cNvPr id="281" name="Google Shape;281;p39"/>
          <p:cNvSpPr txBox="1"/>
          <p:nvPr>
            <p:ph idx="4294967295" type="body"/>
          </p:nvPr>
        </p:nvSpPr>
        <p:spPr>
          <a:xfrm>
            <a:off x="471900" y="915875"/>
            <a:ext cx="8452800" cy="40254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Optimisations pour Railway</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SHAP désactivé</a:t>
            </a:r>
            <a:r>
              <a:rPr lang="fr" sz="1000">
                <a:solidFill>
                  <a:schemeClr val="dk2"/>
                </a:solidFill>
                <a:latin typeface="Arial"/>
                <a:ea typeface="Arial"/>
                <a:cs typeface="Arial"/>
                <a:sym typeface="Arial"/>
              </a:rPr>
              <a:t> : Performance optimisée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Cold start*</a:t>
            </a:r>
            <a:r>
              <a:rPr lang="fr" sz="1000">
                <a:solidFill>
                  <a:schemeClr val="dk2"/>
                </a:solidFill>
                <a:latin typeface="Arial"/>
                <a:ea typeface="Arial"/>
                <a:cs typeface="Arial"/>
                <a:sym typeface="Arial"/>
              </a:rPr>
              <a:t> : Gestion des 5-15s première requête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Timeout adaptatif</a:t>
            </a:r>
            <a:r>
              <a:rPr lang="fr" sz="1000">
                <a:solidFill>
                  <a:schemeClr val="dk2"/>
                </a:solidFill>
                <a:latin typeface="Arial"/>
                <a:ea typeface="Arial"/>
                <a:cs typeface="Arial"/>
                <a:sym typeface="Arial"/>
              </a:rPr>
              <a:t> **  : 30-120s selon vitesse mesurée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Monitoring : Status Railway temps réel</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Interface simplifiée </a:t>
            </a:r>
            <a:r>
              <a:rPr lang="fr" sz="1000">
                <a:solidFill>
                  <a:schemeClr val="dk2"/>
                </a:solidFill>
                <a:latin typeface="Arial"/>
                <a:ea typeface="Arial"/>
                <a:cs typeface="Arial"/>
                <a:sym typeface="Arial"/>
              </a:rPr>
              <a:t>: 7 variables principales</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lang="fr" sz="1000">
                <a:solidFill>
                  <a:schemeClr val="dk2"/>
                </a:solidFill>
                <a:latin typeface="Arial"/>
                <a:ea typeface="Arial"/>
                <a:cs typeface="Arial"/>
                <a:sym typeface="Arial"/>
              </a:rPr>
              <a:t>Diagnostic automatique*** : Test connectivité et métriques</a:t>
            </a:r>
            <a:endParaRPr sz="10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a:p>
            <a:pPr indent="0" lvl="0" marL="0" rtl="0" algn="l">
              <a:spcBef>
                <a:spcPts val="1200"/>
              </a:spcBef>
              <a:spcAft>
                <a:spcPts val="0"/>
              </a:spcAft>
              <a:buNone/>
            </a:pPr>
            <a:r>
              <a:rPr i="1" lang="fr" sz="1000">
                <a:solidFill>
                  <a:schemeClr val="dk2"/>
                </a:solidFill>
                <a:latin typeface="Arial"/>
                <a:ea typeface="Arial"/>
                <a:cs typeface="Arial"/>
                <a:sym typeface="Arial"/>
              </a:rPr>
              <a:t>*cold start est le temps d'initialisation de l’application</a:t>
            </a:r>
            <a:endParaRPr i="1" sz="1000">
              <a:solidFill>
                <a:schemeClr val="dk2"/>
              </a:solidFill>
              <a:latin typeface="Arial"/>
              <a:ea typeface="Arial"/>
              <a:cs typeface="Arial"/>
              <a:sym typeface="Arial"/>
            </a:endParaRPr>
          </a:p>
          <a:p>
            <a:pPr indent="0" lvl="0" marL="0" rtl="0" algn="l">
              <a:spcBef>
                <a:spcPts val="0"/>
              </a:spcBef>
              <a:spcAft>
                <a:spcPts val="0"/>
              </a:spcAft>
              <a:buNone/>
            </a:pPr>
            <a:r>
              <a:rPr i="1" lang="fr" sz="1000">
                <a:solidFill>
                  <a:schemeClr val="dk2"/>
                </a:solidFill>
                <a:latin typeface="Arial"/>
                <a:ea typeface="Arial"/>
                <a:cs typeface="Arial"/>
                <a:sym typeface="Arial"/>
              </a:rPr>
              <a:t> cloud t "endormie"</a:t>
            </a:r>
            <a:endParaRPr i="1" sz="1000">
              <a:solidFill>
                <a:schemeClr val="dk2"/>
              </a:solidFill>
              <a:latin typeface="Arial"/>
              <a:ea typeface="Arial"/>
              <a:cs typeface="Arial"/>
              <a:sym typeface="Arial"/>
            </a:endParaRPr>
          </a:p>
          <a:p>
            <a:pPr indent="0" lvl="0" marL="0" rtl="0" algn="l">
              <a:spcBef>
                <a:spcPts val="1200"/>
              </a:spcBef>
              <a:spcAft>
                <a:spcPts val="0"/>
              </a:spcAft>
              <a:buNone/>
            </a:pPr>
            <a:r>
              <a:rPr i="1" lang="fr" sz="1000">
                <a:solidFill>
                  <a:schemeClr val="dk2"/>
                </a:solidFill>
                <a:latin typeface="Arial"/>
                <a:ea typeface="Arial"/>
                <a:cs typeface="Arial"/>
                <a:sym typeface="Arial"/>
              </a:rPr>
              <a:t>**</a:t>
            </a:r>
            <a:r>
              <a:rPr lang="fr" sz="1000">
                <a:solidFill>
                  <a:schemeClr val="dk2"/>
                </a:solidFill>
                <a:latin typeface="Arial"/>
                <a:ea typeface="Arial"/>
                <a:cs typeface="Arial"/>
                <a:sym typeface="Arial"/>
              </a:rPr>
              <a:t>Timeout adaptatif selon la vitesse mesurée</a:t>
            </a:r>
            <a:endParaRPr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rPr i="1" lang="fr" sz="1000">
                <a:solidFill>
                  <a:schemeClr val="dk2"/>
                </a:solidFill>
                <a:latin typeface="Arial"/>
                <a:ea typeface="Arial"/>
                <a:cs typeface="Arial"/>
                <a:sym typeface="Arial"/>
              </a:rPr>
              <a:t>timeout = max(30, min(120, speed * 8))</a:t>
            </a:r>
            <a:endParaRPr i="1"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i="1" lang="fr" sz="1000">
                <a:solidFill>
                  <a:schemeClr val="dk2"/>
                </a:solidFill>
                <a:latin typeface="Arial"/>
                <a:ea typeface="Arial"/>
                <a:cs typeface="Arial"/>
                <a:sym typeface="Arial"/>
              </a:rPr>
              <a:t>Si Railway est rapide (speed = 2s) → timeout = 30s min.</a:t>
            </a:r>
            <a:endParaRPr i="1"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i="1" lang="fr" sz="1000">
                <a:solidFill>
                  <a:schemeClr val="dk2"/>
                </a:solidFill>
                <a:latin typeface="Arial"/>
                <a:ea typeface="Arial"/>
                <a:cs typeface="Arial"/>
                <a:sym typeface="Arial"/>
              </a:rPr>
              <a:t>S</a:t>
            </a:r>
            <a:r>
              <a:rPr i="1" lang="fr" sz="1000">
                <a:solidFill>
                  <a:schemeClr val="dk2"/>
                </a:solidFill>
                <a:latin typeface="Arial"/>
                <a:ea typeface="Arial"/>
                <a:cs typeface="Arial"/>
                <a:sym typeface="Arial"/>
              </a:rPr>
              <a:t>i Railway est moyen (speed = 10s) → timeout = 80s (10×8)</a:t>
            </a:r>
            <a:endParaRPr i="1" sz="1000">
              <a:solidFill>
                <a:schemeClr val="dk2"/>
              </a:solidFill>
              <a:latin typeface="Arial"/>
              <a:ea typeface="Arial"/>
              <a:cs typeface="Arial"/>
              <a:sym typeface="Arial"/>
            </a:endParaRPr>
          </a:p>
          <a:p>
            <a:pPr indent="-292100" lvl="0" marL="457200" marR="0" rtl="0" algn="l">
              <a:lnSpc>
                <a:spcPct val="115000"/>
              </a:lnSpc>
              <a:spcBef>
                <a:spcPts val="0"/>
              </a:spcBef>
              <a:spcAft>
                <a:spcPts val="0"/>
              </a:spcAft>
              <a:buClr>
                <a:schemeClr val="dk2"/>
              </a:buClr>
              <a:buSzPts val="1000"/>
              <a:buFont typeface="Arial"/>
              <a:buChar char="●"/>
            </a:pPr>
            <a:r>
              <a:rPr i="1" lang="fr" sz="1000">
                <a:solidFill>
                  <a:schemeClr val="dk2"/>
                </a:solidFill>
                <a:latin typeface="Arial"/>
                <a:ea typeface="Arial"/>
                <a:cs typeface="Arial"/>
                <a:sym typeface="Arial"/>
              </a:rPr>
              <a:t>Si Railway est lent (speed = 20s) → timeout = 120s max.</a:t>
            </a:r>
            <a:endParaRPr i="1" sz="1000">
              <a:solidFill>
                <a:schemeClr val="dk2"/>
              </a:solidFill>
              <a:latin typeface="Arial"/>
              <a:ea typeface="Arial"/>
              <a:cs typeface="Arial"/>
              <a:sym typeface="Arial"/>
            </a:endParaRPr>
          </a:p>
          <a:p>
            <a:pPr indent="0" lvl="0" marL="0" marR="0" rtl="0" algn="l">
              <a:lnSpc>
                <a:spcPct val="115000"/>
              </a:lnSpc>
              <a:spcBef>
                <a:spcPts val="0"/>
              </a:spcBef>
              <a:spcAft>
                <a:spcPts val="0"/>
              </a:spcAft>
              <a:buNone/>
            </a:pPr>
            <a:r>
              <a:t/>
            </a:r>
            <a:endParaRPr i="1" sz="1000">
              <a:solidFill>
                <a:schemeClr val="dk2"/>
              </a:solidFill>
              <a:latin typeface="Arial"/>
              <a:ea typeface="Arial"/>
              <a:cs typeface="Arial"/>
              <a:sym typeface="Arial"/>
            </a:endParaRPr>
          </a:p>
          <a:p>
            <a:pPr indent="0" lvl="0" marL="0" rtl="0" algn="l">
              <a:spcBef>
                <a:spcPts val="0"/>
              </a:spcBef>
              <a:spcAft>
                <a:spcPts val="0"/>
              </a:spcAft>
              <a:buNone/>
            </a:pPr>
            <a:r>
              <a:rPr lang="fr" sz="1000">
                <a:solidFill>
                  <a:schemeClr val="dk2"/>
                </a:solidFill>
                <a:latin typeface="Arial"/>
                <a:ea typeface="Arial"/>
                <a:cs typeface="Arial"/>
                <a:sym typeface="Arial"/>
              </a:rPr>
              <a:t>***</a:t>
            </a:r>
            <a:r>
              <a:rPr lang="fr" sz="1000">
                <a:solidFill>
                  <a:schemeClr val="dk2"/>
                </a:solidFill>
                <a:latin typeface="Arial"/>
                <a:ea typeface="Arial"/>
                <a:cs typeface="Arial"/>
                <a:sym typeface="Arial"/>
              </a:rPr>
              <a:t>Diagnostic automatique : </a:t>
            </a:r>
            <a:r>
              <a:rPr lang="fr" sz="1100">
                <a:solidFill>
                  <a:schemeClr val="dk2"/>
                </a:solidFill>
                <a:latin typeface="Arial"/>
                <a:ea typeface="Arial"/>
                <a:cs typeface="Arial"/>
                <a:sym typeface="Arial"/>
              </a:rPr>
              <a:t>Test connectivité ( Railway répond-il ?) - Mesure de vitesse (Combien de temps pour répondre) -  Récupère métriques (Version API, seuil, status) - Classification auto (Rapide/Correct/Lent)</a:t>
            </a:r>
            <a:endParaRPr sz="11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a:p>
            <a:pPr indent="0" lvl="0" marL="0" rtl="0" algn="l">
              <a:spcBef>
                <a:spcPts val="1200"/>
              </a:spcBef>
              <a:spcAft>
                <a:spcPts val="1200"/>
              </a:spcAft>
              <a:buNone/>
            </a:pPr>
            <a:r>
              <a:t/>
            </a:r>
            <a:endParaRPr i="1" sz="1000">
              <a:solidFill>
                <a:schemeClr val="dk2"/>
              </a:solidFill>
              <a:latin typeface="Arial"/>
              <a:ea typeface="Arial"/>
              <a:cs typeface="Arial"/>
              <a:sym typeface="Arial"/>
            </a:endParaRPr>
          </a:p>
        </p:txBody>
      </p:sp>
      <p:pic>
        <p:nvPicPr>
          <p:cNvPr id="282" name="Google Shape;282;p39"/>
          <p:cNvPicPr preferRelativeResize="0"/>
          <p:nvPr/>
        </p:nvPicPr>
        <p:blipFill>
          <a:blip r:embed="rId3">
            <a:alphaModFix/>
          </a:blip>
          <a:stretch>
            <a:fillRect/>
          </a:stretch>
        </p:blipFill>
        <p:spPr>
          <a:xfrm>
            <a:off x="4322875" y="915875"/>
            <a:ext cx="4601826" cy="298662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Data </a:t>
            </a:r>
            <a:r>
              <a:rPr lang="fr"/>
              <a:t>drift</a:t>
            </a:r>
            <a:r>
              <a:rPr lang="fr"/>
              <a:t> et Evidently</a:t>
            </a:r>
            <a:endParaRPr/>
          </a:p>
        </p:txBody>
      </p:sp>
      <p:sp>
        <p:nvSpPr>
          <p:cNvPr id="288" name="Google Shape;288;p40"/>
          <p:cNvSpPr txBox="1"/>
          <p:nvPr>
            <p:ph idx="4294967295" type="body"/>
          </p:nvPr>
        </p:nvSpPr>
        <p:spPr>
          <a:xfrm>
            <a:off x="471900" y="771450"/>
            <a:ext cx="8327400" cy="39051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lang="fr" sz="1000">
                <a:solidFill>
                  <a:schemeClr val="dk2"/>
                </a:solidFill>
                <a:latin typeface="Arial"/>
                <a:ea typeface="Arial"/>
                <a:cs typeface="Arial"/>
                <a:sym typeface="Arial"/>
              </a:rPr>
              <a:t>Le </a:t>
            </a:r>
            <a:r>
              <a:rPr b="1" lang="fr" sz="1000">
                <a:solidFill>
                  <a:schemeClr val="dk2"/>
                </a:solidFill>
                <a:latin typeface="Arial"/>
                <a:ea typeface="Arial"/>
                <a:cs typeface="Arial"/>
                <a:sym typeface="Arial"/>
              </a:rPr>
              <a:t>data drift </a:t>
            </a:r>
            <a:r>
              <a:rPr lang="fr" sz="1000">
                <a:solidFill>
                  <a:schemeClr val="dk2"/>
                </a:solidFill>
                <a:latin typeface="Arial"/>
                <a:ea typeface="Arial"/>
                <a:cs typeface="Arial"/>
                <a:sym typeface="Arial"/>
              </a:rPr>
              <a:t>désigne l'é</a:t>
            </a:r>
            <a:r>
              <a:rPr b="1" lang="fr" sz="1000">
                <a:solidFill>
                  <a:schemeClr val="dk2"/>
                </a:solidFill>
                <a:latin typeface="Arial"/>
                <a:ea typeface="Arial"/>
                <a:cs typeface="Arial"/>
                <a:sym typeface="Arial"/>
              </a:rPr>
              <a:t>volution des distributions statistiques des variables d'entrée entre l'entraînement et la production</a:t>
            </a:r>
            <a:r>
              <a:rPr lang="fr" sz="1000">
                <a:solidFill>
                  <a:schemeClr val="dk2"/>
                </a:solidFill>
                <a:latin typeface="Arial"/>
                <a:ea typeface="Arial"/>
                <a:cs typeface="Arial"/>
                <a:sym typeface="Arial"/>
              </a:rPr>
              <a:t>. Ce phénomène peut </a:t>
            </a:r>
            <a:r>
              <a:rPr b="1" lang="fr" sz="1000">
                <a:solidFill>
                  <a:schemeClr val="dk2"/>
                </a:solidFill>
                <a:latin typeface="Arial"/>
                <a:ea typeface="Arial"/>
                <a:cs typeface="Arial"/>
                <a:sym typeface="Arial"/>
              </a:rPr>
              <a:t>compromettre </a:t>
            </a:r>
            <a:r>
              <a:rPr lang="fr" sz="1000">
                <a:solidFill>
                  <a:schemeClr val="dk2"/>
                </a:solidFill>
                <a:latin typeface="Arial"/>
                <a:ea typeface="Arial"/>
                <a:cs typeface="Arial"/>
                <a:sym typeface="Arial"/>
              </a:rPr>
              <a:t>silencieusement </a:t>
            </a:r>
            <a:r>
              <a:rPr b="1" lang="fr" sz="1000">
                <a:solidFill>
                  <a:schemeClr val="dk2"/>
                </a:solidFill>
                <a:latin typeface="Arial"/>
                <a:ea typeface="Arial"/>
                <a:cs typeface="Arial"/>
                <a:sym typeface="Arial"/>
              </a:rPr>
              <a:t>les performances du modèle</a:t>
            </a:r>
            <a:r>
              <a:rPr lang="fr" sz="1000">
                <a:solidFill>
                  <a:schemeClr val="dk2"/>
                </a:solidFill>
                <a:latin typeface="Arial"/>
                <a:ea typeface="Arial"/>
                <a:cs typeface="Arial"/>
                <a:sym typeface="Arial"/>
              </a:rPr>
              <a:t> et nécessiter un réentraînement. Sa détection est essentielle pour </a:t>
            </a:r>
            <a:r>
              <a:rPr b="1" lang="fr" sz="1000">
                <a:solidFill>
                  <a:schemeClr val="dk2"/>
                </a:solidFill>
                <a:latin typeface="Arial"/>
                <a:ea typeface="Arial"/>
                <a:cs typeface="Arial"/>
                <a:sym typeface="Arial"/>
              </a:rPr>
              <a:t>maintenir la fiabilité des prédictions en production.</a:t>
            </a:r>
            <a:endParaRPr b="1" sz="1000">
              <a:solidFill>
                <a:schemeClr val="dk2"/>
              </a:solidFill>
              <a:latin typeface="Arial"/>
              <a:ea typeface="Arial"/>
              <a:cs typeface="Arial"/>
              <a:sym typeface="Arial"/>
            </a:endParaRPr>
          </a:p>
          <a:p>
            <a:pPr indent="0" lvl="0" marL="0" rtl="0" algn="l">
              <a:spcBef>
                <a:spcPts val="1400"/>
              </a:spcBef>
              <a:spcAft>
                <a:spcPts val="0"/>
              </a:spcAft>
              <a:buNone/>
            </a:pPr>
            <a:r>
              <a:rPr lang="fr" sz="1000">
                <a:solidFill>
                  <a:schemeClr val="dk2"/>
                </a:solidFill>
                <a:latin typeface="Arial"/>
                <a:ea typeface="Arial"/>
                <a:cs typeface="Arial"/>
                <a:sym typeface="Arial"/>
              </a:rPr>
              <a:t>Les causes principales incluent l'évolution du marché, la saisonnalité des demandes de crédit, les changements comportementaux clients et les biais de collecte. Ces facteurs externes modifient progressivement la nature des données d'entrée.</a:t>
            </a:r>
            <a:endParaRPr sz="10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Une solution technique, </a:t>
            </a:r>
            <a:r>
              <a:rPr b="1" lang="fr" sz="1000">
                <a:solidFill>
                  <a:schemeClr val="dk2"/>
                </a:solidFill>
                <a:latin typeface="Arial"/>
                <a:ea typeface="Arial"/>
                <a:cs typeface="Arial"/>
                <a:sym typeface="Arial"/>
              </a:rPr>
              <a:t>Evidently </a:t>
            </a:r>
            <a:endParaRPr b="1"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Evidently est une </a:t>
            </a:r>
            <a:r>
              <a:rPr b="1" lang="fr" sz="1000">
                <a:solidFill>
                  <a:schemeClr val="dk2"/>
                </a:solidFill>
                <a:latin typeface="Arial"/>
                <a:ea typeface="Arial"/>
                <a:cs typeface="Arial"/>
                <a:sym typeface="Arial"/>
              </a:rPr>
              <a:t>librairie Python spécialisée dans le monitoring ML</a:t>
            </a:r>
            <a:r>
              <a:rPr lang="fr" sz="1000">
                <a:solidFill>
                  <a:schemeClr val="dk2"/>
                </a:solidFill>
                <a:latin typeface="Arial"/>
                <a:ea typeface="Arial"/>
                <a:cs typeface="Arial"/>
                <a:sym typeface="Arial"/>
              </a:rPr>
              <a:t> qui </a:t>
            </a:r>
            <a:r>
              <a:rPr b="1" lang="fr" sz="1000">
                <a:solidFill>
                  <a:schemeClr val="dk2"/>
                </a:solidFill>
                <a:latin typeface="Arial"/>
                <a:ea typeface="Arial"/>
                <a:cs typeface="Arial"/>
                <a:sym typeface="Arial"/>
              </a:rPr>
              <a:t>détecte </a:t>
            </a:r>
            <a:r>
              <a:rPr lang="fr" sz="1000">
                <a:solidFill>
                  <a:schemeClr val="dk2"/>
                </a:solidFill>
                <a:latin typeface="Arial"/>
                <a:ea typeface="Arial"/>
                <a:cs typeface="Arial"/>
                <a:sym typeface="Arial"/>
              </a:rPr>
              <a:t>automatiquement </a:t>
            </a:r>
            <a:r>
              <a:rPr b="1" lang="fr" sz="1000">
                <a:solidFill>
                  <a:schemeClr val="dk2"/>
                </a:solidFill>
                <a:latin typeface="Arial"/>
                <a:ea typeface="Arial"/>
                <a:cs typeface="Arial"/>
                <a:sym typeface="Arial"/>
              </a:rPr>
              <a:t>le data drift en appliquant des tests statistiques</a:t>
            </a:r>
            <a:r>
              <a:rPr lang="fr" sz="1000">
                <a:solidFill>
                  <a:schemeClr val="dk2"/>
                </a:solidFill>
                <a:latin typeface="Arial"/>
                <a:ea typeface="Arial"/>
                <a:cs typeface="Arial"/>
                <a:sym typeface="Arial"/>
              </a:rPr>
              <a:t> adaptés au type de variable. </a:t>
            </a:r>
            <a:endParaRPr sz="10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Evidently choisit automatiquement le test selon le type de données : </a:t>
            </a:r>
            <a:r>
              <a:rPr b="1" lang="fr" sz="1000">
                <a:solidFill>
                  <a:schemeClr val="dk2"/>
                </a:solidFill>
                <a:latin typeface="Arial"/>
                <a:ea typeface="Arial"/>
                <a:cs typeface="Arial"/>
                <a:sym typeface="Arial"/>
              </a:rPr>
              <a:t>Wasserstein</a:t>
            </a:r>
            <a:r>
              <a:rPr lang="fr" sz="1000">
                <a:solidFill>
                  <a:schemeClr val="dk2"/>
                </a:solidFill>
                <a:latin typeface="Arial"/>
                <a:ea typeface="Arial"/>
                <a:cs typeface="Arial"/>
                <a:sym typeface="Arial"/>
              </a:rPr>
              <a:t> pour détecter les </a:t>
            </a:r>
            <a:r>
              <a:rPr b="1" lang="fr" sz="1000">
                <a:solidFill>
                  <a:schemeClr val="dk2"/>
                </a:solidFill>
                <a:latin typeface="Arial"/>
                <a:ea typeface="Arial"/>
                <a:cs typeface="Arial"/>
                <a:sym typeface="Arial"/>
              </a:rPr>
              <a:t>changements dans les valeurs numériques</a:t>
            </a:r>
            <a:r>
              <a:rPr lang="fr" sz="1000">
                <a:solidFill>
                  <a:schemeClr val="dk2"/>
                </a:solidFill>
                <a:latin typeface="Arial"/>
                <a:ea typeface="Arial"/>
                <a:cs typeface="Arial"/>
                <a:sym typeface="Arial"/>
              </a:rPr>
              <a:t> (montants, âges...) et </a:t>
            </a:r>
            <a:r>
              <a:rPr b="1" lang="fr" sz="1000">
                <a:solidFill>
                  <a:schemeClr val="dk2"/>
                </a:solidFill>
                <a:latin typeface="Arial"/>
                <a:ea typeface="Arial"/>
                <a:cs typeface="Arial"/>
                <a:sym typeface="Arial"/>
              </a:rPr>
              <a:t>Jensen-Shannon</a:t>
            </a:r>
            <a:r>
              <a:rPr lang="fr" sz="1000">
                <a:solidFill>
                  <a:schemeClr val="dk2"/>
                </a:solidFill>
                <a:latin typeface="Arial"/>
                <a:ea typeface="Arial"/>
                <a:cs typeface="Arial"/>
                <a:sym typeface="Arial"/>
              </a:rPr>
              <a:t> pour détecter les </a:t>
            </a:r>
            <a:r>
              <a:rPr b="1" lang="fr" sz="1000">
                <a:solidFill>
                  <a:schemeClr val="dk2"/>
                </a:solidFill>
                <a:latin typeface="Arial"/>
                <a:ea typeface="Arial"/>
                <a:cs typeface="Arial"/>
                <a:sym typeface="Arial"/>
              </a:rPr>
              <a:t>changements de répartition dans les catégories</a:t>
            </a:r>
            <a:r>
              <a:rPr lang="fr" sz="1000">
                <a:solidFill>
                  <a:schemeClr val="dk2"/>
                </a:solidFill>
                <a:latin typeface="Arial"/>
                <a:ea typeface="Arial"/>
                <a:cs typeface="Arial"/>
                <a:sym typeface="Arial"/>
              </a:rPr>
              <a:t> (types de contrats, statuts...).</a:t>
            </a:r>
            <a:endParaRPr sz="900">
              <a:solidFill>
                <a:schemeClr val="dk2"/>
              </a:solidFill>
              <a:latin typeface="Arial"/>
              <a:ea typeface="Arial"/>
              <a:cs typeface="Arial"/>
              <a:sym typeface="Arial"/>
            </a:endParaRPr>
          </a:p>
          <a:p>
            <a:pPr indent="0" lvl="0" marL="0" rtl="0" algn="l">
              <a:spcBef>
                <a:spcPts val="1200"/>
              </a:spcBef>
              <a:spcAft>
                <a:spcPts val="0"/>
              </a:spcAft>
              <a:buNone/>
            </a:pPr>
            <a:r>
              <a:rPr lang="fr" sz="1000">
                <a:solidFill>
                  <a:schemeClr val="dk2"/>
                </a:solidFill>
                <a:latin typeface="Arial"/>
                <a:ea typeface="Arial"/>
                <a:cs typeface="Arial"/>
                <a:sym typeface="Arial"/>
              </a:rPr>
              <a:t>La librairie génère des </a:t>
            </a:r>
            <a:r>
              <a:rPr b="1" lang="fr" sz="1000">
                <a:solidFill>
                  <a:schemeClr val="dk2"/>
                </a:solidFill>
                <a:latin typeface="Arial"/>
                <a:ea typeface="Arial"/>
                <a:cs typeface="Arial"/>
                <a:sym typeface="Arial"/>
              </a:rPr>
              <a:t>rapports HTML</a:t>
            </a:r>
            <a:r>
              <a:rPr lang="fr" sz="1000">
                <a:solidFill>
                  <a:schemeClr val="dk2"/>
                </a:solidFill>
                <a:latin typeface="Arial"/>
                <a:ea typeface="Arial"/>
                <a:cs typeface="Arial"/>
                <a:sym typeface="Arial"/>
              </a:rPr>
              <a:t> avec </a:t>
            </a:r>
            <a:r>
              <a:rPr b="1" lang="fr" sz="1000">
                <a:solidFill>
                  <a:schemeClr val="dk2"/>
                </a:solidFill>
                <a:latin typeface="Arial"/>
                <a:ea typeface="Arial"/>
                <a:cs typeface="Arial"/>
                <a:sym typeface="Arial"/>
              </a:rPr>
              <a:t>visualisations</a:t>
            </a:r>
            <a:r>
              <a:rPr lang="fr" sz="1000">
                <a:solidFill>
                  <a:schemeClr val="dk2"/>
                </a:solidFill>
                <a:latin typeface="Arial"/>
                <a:ea typeface="Arial"/>
                <a:cs typeface="Arial"/>
                <a:sym typeface="Arial"/>
              </a:rPr>
              <a:t>.</a:t>
            </a:r>
            <a:endParaRPr sz="10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a:p>
            <a:pPr indent="0" lvl="0" marL="0" rtl="0" algn="l">
              <a:lnSpc>
                <a:spcPct val="100000"/>
              </a:lnSpc>
              <a:spcBef>
                <a:spcPts val="1200"/>
              </a:spcBef>
              <a:spcAft>
                <a:spcPts val="0"/>
              </a:spcAft>
              <a:buNone/>
            </a:pPr>
            <a:r>
              <a:t/>
            </a:r>
            <a:endParaRPr b="1" sz="1000">
              <a:solidFill>
                <a:schemeClr val="dk2"/>
              </a:solidFill>
              <a:latin typeface="Arial"/>
              <a:ea typeface="Arial"/>
              <a:cs typeface="Arial"/>
              <a:sym typeface="Arial"/>
            </a:endParaRPr>
          </a:p>
          <a:p>
            <a:pPr indent="0" lvl="0" marL="0" rtl="0" algn="l">
              <a:spcBef>
                <a:spcPts val="1200"/>
              </a:spcBef>
              <a:spcAft>
                <a:spcPts val="0"/>
              </a:spcAft>
              <a:buNone/>
            </a:pPr>
            <a:r>
              <a:t/>
            </a:r>
            <a:endParaRPr b="1" sz="1000">
              <a:solidFill>
                <a:schemeClr val="dk2"/>
              </a:solidFill>
              <a:latin typeface="Arial"/>
              <a:ea typeface="Arial"/>
              <a:cs typeface="Arial"/>
              <a:sym typeface="Arial"/>
            </a:endParaRPr>
          </a:p>
          <a:p>
            <a:pPr indent="0" lvl="0" marL="0" rtl="0" algn="l">
              <a:spcBef>
                <a:spcPts val="1400"/>
              </a:spcBef>
              <a:spcAft>
                <a:spcPts val="400"/>
              </a:spcAft>
              <a:buNone/>
            </a:pPr>
            <a:r>
              <a:t/>
            </a:r>
            <a:endParaRPr sz="1000">
              <a:solidFill>
                <a:schemeClr val="dk2"/>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a:t>
            </a:r>
            <a:r>
              <a:rPr lang="fr"/>
              <a:t>nalyse du data drift</a:t>
            </a:r>
            <a:endParaRPr/>
          </a:p>
        </p:txBody>
      </p:sp>
      <p:sp>
        <p:nvSpPr>
          <p:cNvPr id="294" name="Google Shape;294;p41"/>
          <p:cNvSpPr txBox="1"/>
          <p:nvPr>
            <p:ph idx="4294967295" type="body"/>
          </p:nvPr>
        </p:nvSpPr>
        <p:spPr>
          <a:xfrm>
            <a:off x="471900" y="771450"/>
            <a:ext cx="4100100" cy="39051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b="1" lang="fr" sz="1000">
                <a:solidFill>
                  <a:schemeClr val="dk2"/>
                </a:solidFill>
                <a:latin typeface="Arial"/>
                <a:ea typeface="Arial"/>
                <a:cs typeface="Arial"/>
                <a:sym typeface="Arial"/>
              </a:rPr>
              <a:t>Objectif &amp; Méthodologie</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Dataset référence</a:t>
            </a:r>
            <a:r>
              <a:rPr lang="fr" sz="1000">
                <a:solidFill>
                  <a:schemeClr val="dk2"/>
                </a:solidFill>
                <a:latin typeface="Arial"/>
                <a:ea typeface="Arial"/>
                <a:cs typeface="Arial"/>
                <a:sym typeface="Arial"/>
              </a:rPr>
              <a:t> : application_train.csv (entraînement)</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Dataset production</a:t>
            </a:r>
            <a:r>
              <a:rPr lang="fr" sz="1000">
                <a:solidFill>
                  <a:schemeClr val="dk2"/>
                </a:solidFill>
                <a:latin typeface="Arial"/>
                <a:ea typeface="Arial"/>
                <a:cs typeface="Arial"/>
                <a:sym typeface="Arial"/>
              </a:rPr>
              <a:t> : application_test.csv (nouveaux clients)</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121 variables</a:t>
            </a:r>
            <a:r>
              <a:rPr lang="fr" sz="1000">
                <a:solidFill>
                  <a:schemeClr val="dk2"/>
                </a:solidFill>
                <a:latin typeface="Arial"/>
                <a:ea typeface="Arial"/>
                <a:cs typeface="Arial"/>
                <a:sym typeface="Arial"/>
              </a:rPr>
              <a:t> analysées avec tests statistiques automatisés</a:t>
            </a:r>
            <a:endParaRPr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Résultats de l'Analyse</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Pas de drift global détecté</a:t>
            </a:r>
            <a:r>
              <a:rPr lang="fr" sz="1000">
                <a:solidFill>
                  <a:schemeClr val="dk2"/>
                </a:solidFill>
                <a:latin typeface="Arial"/>
                <a:ea typeface="Arial"/>
                <a:cs typeface="Arial"/>
                <a:sym typeface="Arial"/>
              </a:rPr>
              <a:t> (seuil : 50%)</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7.4% des variables</a:t>
            </a:r>
            <a:r>
              <a:rPr lang="fr" sz="1000">
                <a:solidFill>
                  <a:schemeClr val="dk2"/>
                </a:solidFill>
                <a:latin typeface="Arial"/>
                <a:ea typeface="Arial"/>
                <a:cs typeface="Arial"/>
                <a:sym typeface="Arial"/>
              </a:rPr>
              <a:t> présentent un drift (9/121)</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92.6% des variables restent stables</a:t>
            </a:r>
            <a:endParaRPr b="1"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 9 variables en Drift Identifiées </a:t>
            </a:r>
            <a:endParaRPr b="1" sz="1000">
              <a:solidFill>
                <a:schemeClr val="dk2"/>
              </a:solidFill>
              <a:latin typeface="Arial"/>
              <a:ea typeface="Arial"/>
              <a:cs typeface="Arial"/>
              <a:sym typeface="Arial"/>
            </a:endParaRPr>
          </a:p>
          <a:p>
            <a:pPr indent="-285750" lvl="0" marL="457200" rtl="0" algn="l">
              <a:spcBef>
                <a:spcPts val="1200"/>
              </a:spcBef>
              <a:spcAft>
                <a:spcPts val="0"/>
              </a:spcAft>
              <a:buClr>
                <a:schemeClr val="dk2"/>
              </a:buClr>
              <a:buSzPts val="900"/>
              <a:buFont typeface="Arial"/>
              <a:buChar char="●"/>
            </a:pPr>
            <a:r>
              <a:rPr lang="fr" sz="900">
                <a:solidFill>
                  <a:schemeClr val="dk2"/>
                </a:solidFill>
                <a:latin typeface="Arial"/>
                <a:ea typeface="Arial"/>
                <a:cs typeface="Arial"/>
                <a:sym typeface="Arial"/>
              </a:rPr>
              <a:t>AMT_REQ_CREDIT_BUREAU_MON</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AMT_GOODS_PRICE</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AMT_CREDIT</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AMT_ANNUITY</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AMT_REQ_CREDIT_BUREAU_WEEK</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NAME_CONTRACT_TYPE</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DAYS_LAST_PHONE_CHANGE</a:t>
            </a:r>
            <a:endParaRPr sz="900">
              <a:solidFill>
                <a:schemeClr val="dk2"/>
              </a:solidFill>
              <a:latin typeface="Arial"/>
              <a:ea typeface="Arial"/>
              <a:cs typeface="Arial"/>
              <a:sym typeface="Arial"/>
            </a:endParaRPr>
          </a:p>
          <a:p>
            <a:pPr indent="-285750" lvl="0" marL="457200" rtl="0" algn="l">
              <a:lnSpc>
                <a:spcPct val="100000"/>
              </a:lnSpc>
              <a:spcBef>
                <a:spcPts val="0"/>
              </a:spcBef>
              <a:spcAft>
                <a:spcPts val="0"/>
              </a:spcAft>
              <a:buClr>
                <a:schemeClr val="dk2"/>
              </a:buClr>
              <a:buSzPts val="900"/>
              <a:buFont typeface="Arial"/>
              <a:buChar char="●"/>
            </a:pPr>
            <a:r>
              <a:rPr lang="fr" sz="900">
                <a:solidFill>
                  <a:schemeClr val="dk2"/>
                </a:solidFill>
                <a:latin typeface="Arial"/>
                <a:ea typeface="Arial"/>
                <a:cs typeface="Arial"/>
                <a:sym typeface="Arial"/>
              </a:rPr>
              <a:t>FLAG_EMAIL</a:t>
            </a:r>
            <a:endParaRPr sz="900">
              <a:solidFill>
                <a:schemeClr val="dk2"/>
              </a:solidFill>
              <a:latin typeface="Arial"/>
              <a:ea typeface="Arial"/>
              <a:cs typeface="Arial"/>
              <a:sym typeface="Arial"/>
            </a:endParaRPr>
          </a:p>
          <a:p>
            <a:pPr indent="0" lvl="0" marL="0" rtl="0" algn="l">
              <a:spcBef>
                <a:spcPts val="1200"/>
              </a:spcBef>
              <a:spcAft>
                <a:spcPts val="0"/>
              </a:spcAft>
              <a:buNone/>
            </a:pPr>
            <a:r>
              <a:t/>
            </a:r>
            <a:endParaRPr b="1" sz="1000">
              <a:solidFill>
                <a:schemeClr val="dk2"/>
              </a:solidFill>
              <a:latin typeface="Arial"/>
              <a:ea typeface="Arial"/>
              <a:cs typeface="Arial"/>
              <a:sym typeface="Arial"/>
            </a:endParaRPr>
          </a:p>
          <a:p>
            <a:pPr indent="0" lvl="0" marL="0" rtl="0" algn="l">
              <a:spcBef>
                <a:spcPts val="1400"/>
              </a:spcBef>
              <a:spcAft>
                <a:spcPts val="400"/>
              </a:spcAft>
              <a:buNone/>
            </a:pPr>
            <a:r>
              <a:t/>
            </a:r>
            <a:endParaRPr sz="1000">
              <a:solidFill>
                <a:schemeClr val="dk2"/>
              </a:solidFill>
              <a:latin typeface="Arial"/>
              <a:ea typeface="Arial"/>
              <a:cs typeface="Arial"/>
              <a:sym typeface="Arial"/>
            </a:endParaRPr>
          </a:p>
        </p:txBody>
      </p:sp>
      <p:sp>
        <p:nvSpPr>
          <p:cNvPr id="295" name="Google Shape;295;p41"/>
          <p:cNvSpPr txBox="1"/>
          <p:nvPr/>
        </p:nvSpPr>
        <p:spPr>
          <a:xfrm>
            <a:off x="4561275" y="3256475"/>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p>
        </p:txBody>
      </p:sp>
      <p:sp>
        <p:nvSpPr>
          <p:cNvPr id="296" name="Google Shape;296;p41"/>
          <p:cNvSpPr txBox="1"/>
          <p:nvPr/>
        </p:nvSpPr>
        <p:spPr>
          <a:xfrm>
            <a:off x="4561275" y="3124200"/>
            <a:ext cx="4363800" cy="33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t/>
            </a:r>
            <a:endParaRPr b="1" sz="1000">
              <a:solidFill>
                <a:schemeClr val="dk2"/>
              </a:solidFill>
            </a:endParaRPr>
          </a:p>
        </p:txBody>
      </p:sp>
      <p:sp>
        <p:nvSpPr>
          <p:cNvPr id="297" name="Google Shape;297;p41"/>
          <p:cNvSpPr txBox="1"/>
          <p:nvPr/>
        </p:nvSpPr>
        <p:spPr>
          <a:xfrm>
            <a:off x="4534300" y="763650"/>
            <a:ext cx="4390800" cy="39135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500">
              <a:solidFill>
                <a:schemeClr val="dk2"/>
              </a:solidFill>
            </a:endParaRPr>
          </a:p>
          <a:p>
            <a:pPr indent="0" lvl="0" marL="0" rtl="0" algn="l">
              <a:lnSpc>
                <a:spcPct val="115000"/>
              </a:lnSpc>
              <a:spcBef>
                <a:spcPts val="1200"/>
              </a:spcBef>
              <a:spcAft>
                <a:spcPts val="0"/>
              </a:spcAft>
              <a:buNone/>
            </a:pPr>
            <a:r>
              <a:rPr b="1" lang="fr" sz="1000">
                <a:solidFill>
                  <a:schemeClr val="dk2"/>
                </a:solidFill>
              </a:rPr>
              <a:t>Variables critiques stables</a:t>
            </a:r>
            <a:endParaRPr b="1" sz="1000">
              <a:solidFill>
                <a:schemeClr val="dk2"/>
              </a:solidFill>
            </a:endParaRPr>
          </a:p>
          <a:p>
            <a:pPr indent="-292100" lvl="0" marL="457200" rtl="0" algn="l">
              <a:lnSpc>
                <a:spcPct val="115000"/>
              </a:lnSpc>
              <a:spcBef>
                <a:spcPts val="1200"/>
              </a:spcBef>
              <a:spcAft>
                <a:spcPts val="0"/>
              </a:spcAft>
              <a:buClr>
                <a:schemeClr val="dk2"/>
              </a:buClr>
              <a:buSzPts val="1000"/>
              <a:buChar char="●"/>
            </a:pPr>
            <a:r>
              <a:rPr lang="fr" sz="900">
                <a:solidFill>
                  <a:schemeClr val="dk2"/>
                </a:solidFill>
              </a:rPr>
              <a:t>EXT_SOURCE (1,2,3)</a:t>
            </a:r>
            <a:r>
              <a:rPr lang="fr" sz="800">
                <a:solidFill>
                  <a:schemeClr val="dk2"/>
                </a:solidFill>
              </a:rPr>
              <a:t> </a:t>
            </a:r>
            <a:r>
              <a:rPr lang="fr" sz="1000">
                <a:solidFill>
                  <a:schemeClr val="dk2"/>
                </a:solidFill>
              </a:rPr>
              <a:t>: Aucun drift détecté</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Variables démographiques : Stables</a:t>
            </a:r>
            <a:endParaRPr sz="1000">
              <a:solidFill>
                <a:schemeClr val="dk2"/>
              </a:solidFill>
            </a:endParaRPr>
          </a:p>
        </p:txBody>
      </p:sp>
      <p:pic>
        <p:nvPicPr>
          <p:cNvPr id="298" name="Google Shape;298;p41"/>
          <p:cNvPicPr preferRelativeResize="0"/>
          <p:nvPr/>
        </p:nvPicPr>
        <p:blipFill>
          <a:blip r:embed="rId3">
            <a:alphaModFix/>
          </a:blip>
          <a:stretch>
            <a:fillRect/>
          </a:stretch>
        </p:blipFill>
        <p:spPr>
          <a:xfrm>
            <a:off x="4724400" y="771450"/>
            <a:ext cx="4200700" cy="290855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5"/>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Préparation des données et Feature Engineering</a:t>
            </a:r>
            <a:endParaRPr/>
          </a:p>
        </p:txBody>
      </p:sp>
      <p:sp>
        <p:nvSpPr>
          <p:cNvPr id="84" name="Google Shape;84;p15"/>
          <p:cNvSpPr txBox="1"/>
          <p:nvPr/>
        </p:nvSpPr>
        <p:spPr>
          <a:xfrm>
            <a:off x="272150" y="740425"/>
            <a:ext cx="8652600" cy="42021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fr" sz="1000">
                <a:solidFill>
                  <a:schemeClr val="dk2"/>
                </a:solidFill>
              </a:rPr>
              <a:t>Objectif : </a:t>
            </a:r>
            <a:r>
              <a:rPr b="1" lang="fr" sz="1000">
                <a:solidFill>
                  <a:schemeClr val="dk2"/>
                </a:solidFill>
              </a:rPr>
              <a:t>Transformer 7 tables relationnelles en un dataset unique exploitable</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0"/>
              </a:spcAft>
              <a:buNone/>
            </a:pPr>
            <a:r>
              <a:t/>
            </a:r>
            <a:endParaRPr b="1" sz="1000">
              <a:solidFill>
                <a:schemeClr val="dk2"/>
              </a:solidFill>
            </a:endParaRPr>
          </a:p>
          <a:p>
            <a:pPr indent="0" lvl="0" marL="0" rtl="0" algn="l">
              <a:lnSpc>
                <a:spcPct val="115000"/>
              </a:lnSpc>
              <a:spcBef>
                <a:spcPts val="1200"/>
              </a:spcBef>
              <a:spcAft>
                <a:spcPts val="1200"/>
              </a:spcAft>
              <a:buNone/>
            </a:pPr>
            <a:r>
              <a:t/>
            </a:r>
            <a:endParaRPr b="1" sz="300">
              <a:solidFill>
                <a:schemeClr val="dk2"/>
              </a:solidFill>
            </a:endParaRPr>
          </a:p>
        </p:txBody>
      </p:sp>
      <p:graphicFrame>
        <p:nvGraphicFramePr>
          <p:cNvPr id="85" name="Google Shape;85;p15"/>
          <p:cNvGraphicFramePr/>
          <p:nvPr/>
        </p:nvGraphicFramePr>
        <p:xfrm>
          <a:off x="983850" y="1200500"/>
          <a:ext cx="3000000" cy="3000000"/>
        </p:xfrm>
        <a:graphic>
          <a:graphicData uri="http://schemas.openxmlformats.org/drawingml/2006/table">
            <a:tbl>
              <a:tblPr>
                <a:noFill/>
                <a:tableStyleId>{C0B50728-BBE4-4A3D-9671-B866A5D04B76}</a:tableStyleId>
              </a:tblPr>
              <a:tblGrid>
                <a:gridCol w="2182550"/>
                <a:gridCol w="3212400"/>
                <a:gridCol w="1834250"/>
              </a:tblGrid>
              <a:tr h="200025">
                <a:tc>
                  <a:txBody>
                    <a:bodyPr/>
                    <a:lstStyle/>
                    <a:p>
                      <a:pPr indent="0" lvl="0" marL="0" rtl="0" algn="ctr">
                        <a:lnSpc>
                          <a:spcPct val="115000"/>
                        </a:lnSpc>
                        <a:spcBef>
                          <a:spcPts val="0"/>
                        </a:spcBef>
                        <a:spcAft>
                          <a:spcPts val="0"/>
                        </a:spcAft>
                        <a:buNone/>
                      </a:pPr>
                      <a:r>
                        <a:rPr lang="fr" sz="1000">
                          <a:solidFill>
                            <a:schemeClr val="accent4"/>
                          </a:solidFill>
                        </a:rPr>
                        <a:t>Étapes</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Justification métier/technique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Évolution features</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200025">
                <a:tc>
                  <a:txBody>
                    <a:bodyPr/>
                    <a:lstStyle/>
                    <a:p>
                      <a:pPr indent="0" lvl="0" marL="0" rtl="0" algn="l">
                        <a:lnSpc>
                          <a:spcPct val="115000"/>
                        </a:lnSpc>
                        <a:spcBef>
                          <a:spcPts val="0"/>
                        </a:spcBef>
                        <a:spcAft>
                          <a:spcPts val="0"/>
                        </a:spcAft>
                        <a:buNone/>
                      </a:pPr>
                      <a:r>
                        <a:rPr lang="fr" sz="1000">
                          <a:solidFill>
                            <a:schemeClr val="dk2"/>
                          </a:solidFill>
                        </a:rPr>
                        <a:t>Encodage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ML nécessite données numériques</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One-hot encoding variables catégorielles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122 → 243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Alignement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Train 243 ≠ Test 239 features</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Éviter erreurs prédiction en production</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243 → 240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Anomalies</a:t>
                      </a:r>
                      <a:endParaRPr sz="1000">
                        <a:solidFill>
                          <a:schemeClr val="dk2"/>
                        </a:solidFill>
                      </a:endParaRPr>
                    </a:p>
                    <a:p>
                      <a:pPr indent="0" lvl="0" marL="0" rtl="0" algn="l">
                        <a:lnSpc>
                          <a:spcPct val="115000"/>
                        </a:lnSpc>
                        <a:spcBef>
                          <a:spcPts val="0"/>
                        </a:spcBef>
                        <a:spcAft>
                          <a:spcPts val="0"/>
                        </a:spcAft>
                        <a:buNone/>
                      </a:pPr>
                      <a:r>
                        <a:rPr lang="fr" sz="1000">
                          <a:solidFill>
                            <a:schemeClr val="dk2"/>
                          </a:solidFill>
                        </a:rPr>
                        <a:t>DAYS_EMPLOYED</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55k clients avec valeur 365243</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Créer indicateur + imputer</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240 → 241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Consolidation 7 tables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Agrégations temporelles : min/max/mean par client</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Enrichissement : historique crédit améliore prédiction</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241 → 771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Valeurs infinies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Divisions par zéro dans ratios créés</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Remplacer par médiane ou valeurs fixes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771 (stable)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Valeurs manquantes</a:t>
                      </a:r>
                      <a:endParaRPr sz="1000">
                        <a:solidFill>
                          <a:schemeClr val="dk2"/>
                        </a:solidFill>
                      </a:endParaRPr>
                    </a:p>
                    <a:p>
                      <a:pPr indent="0" lvl="0" marL="0" rtl="0" algn="l">
                        <a:lnSpc>
                          <a:spcPct val="115000"/>
                        </a:lnSpc>
                        <a:spcBef>
                          <a:spcPts val="0"/>
                        </a:spcBef>
                        <a:spcAft>
                          <a:spcPts val="0"/>
                        </a:spcAft>
                        <a:buNone/>
                      </a:pPr>
                      <a:r>
                        <a:rPr lang="fr" sz="1000">
                          <a:solidFill>
                            <a:schemeClr val="dk2"/>
                          </a:solidFill>
                        </a:rPr>
                        <a:t>Suppression colonnes &gt;80% NaN</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Variables trop éparses inutilisables</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Risque overfitting sur données manquantes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771 → 734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Corrélations élevées (&gt;0.8)</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 Variables redondantes nuisent performance</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87 variables supprimées (ex: MEDI/MODE/AVG)</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734 → 647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200025">
                <a:tc>
                  <a:txBody>
                    <a:bodyPr/>
                    <a:lstStyle/>
                    <a:p>
                      <a:pPr indent="0" lvl="0" marL="0" rtl="0" algn="l">
                        <a:lnSpc>
                          <a:spcPct val="115000"/>
                        </a:lnSpc>
                        <a:spcBef>
                          <a:spcPts val="0"/>
                        </a:spcBef>
                        <a:spcAft>
                          <a:spcPts val="0"/>
                        </a:spcAft>
                        <a:buNone/>
                      </a:pPr>
                      <a:r>
                        <a:rPr lang="fr" sz="1000">
                          <a:solidFill>
                            <a:schemeClr val="dk2"/>
                          </a:solidFill>
                        </a:rPr>
                        <a:t>Sélection par importance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LightGBM feature importance</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Conserver 99.9% signal, éliminer bruit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647 → 234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Stratégie d'optimisation</a:t>
            </a:r>
            <a:endParaRPr/>
          </a:p>
        </p:txBody>
      </p:sp>
      <p:sp>
        <p:nvSpPr>
          <p:cNvPr id="91" name="Google Shape;91;p16"/>
          <p:cNvSpPr/>
          <p:nvPr/>
        </p:nvSpPr>
        <p:spPr>
          <a:xfrm>
            <a:off x="313550" y="956100"/>
            <a:ext cx="3870300" cy="2471700"/>
          </a:xfrm>
          <a:prstGeom prst="rightArrowCallout">
            <a:avLst>
              <a:gd fmla="val 4683" name="adj1"/>
              <a:gd fmla="val 4825" name="adj2"/>
              <a:gd fmla="val 22658" name="adj3"/>
              <a:gd fmla="val 80683" name="adj4"/>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292100" lvl="0" marL="457200" rtl="0" algn="l">
              <a:lnSpc>
                <a:spcPct val="115000"/>
              </a:lnSpc>
              <a:spcBef>
                <a:spcPts val="1200"/>
              </a:spcBef>
              <a:spcAft>
                <a:spcPts val="0"/>
              </a:spcAft>
              <a:buClr>
                <a:schemeClr val="dk2"/>
              </a:buClr>
              <a:buSzPts val="1000"/>
              <a:buAutoNum type="arabicPeriod"/>
            </a:pPr>
            <a:r>
              <a:rPr b="1" lang="fr" sz="1000">
                <a:solidFill>
                  <a:schemeClr val="dk2"/>
                </a:solidFill>
              </a:rPr>
              <a:t>Sélection Algorithme  </a:t>
            </a:r>
            <a:endParaRPr b="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Objectif : Identifier la famille d'algorithme optimale </a:t>
            </a:r>
            <a:endParaRPr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Métrique : avg_cost (impact business direct)</a:t>
            </a:r>
            <a:endParaRPr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Modèles testés : 4 algorithmes (Dummy → LightGBM)</a:t>
            </a:r>
            <a:endParaRPr sz="1000">
              <a:solidFill>
                <a:schemeClr val="dk2"/>
              </a:solidFill>
            </a:endParaRPr>
          </a:p>
          <a:p>
            <a:pPr indent="0" lvl="0" marL="0" marR="0" rtl="0" algn="l">
              <a:lnSpc>
                <a:spcPct val="115000"/>
              </a:lnSpc>
              <a:spcBef>
                <a:spcPts val="0"/>
              </a:spcBef>
              <a:spcAft>
                <a:spcPts val="0"/>
              </a:spcAft>
              <a:buNone/>
            </a:pPr>
            <a:r>
              <a:t/>
            </a:r>
            <a:endParaRPr sz="1000">
              <a:solidFill>
                <a:schemeClr val="dk2"/>
              </a:solidFill>
            </a:endParaRPr>
          </a:p>
          <a:p>
            <a:pPr indent="0" lvl="0" marL="457200" marR="0" rtl="0" algn="l">
              <a:lnSpc>
                <a:spcPct val="115000"/>
              </a:lnSpc>
              <a:spcBef>
                <a:spcPts val="0"/>
              </a:spcBef>
              <a:spcAft>
                <a:spcPts val="0"/>
              </a:spcAft>
              <a:buNone/>
            </a:pPr>
            <a:r>
              <a:rPr i="1" lang="fr" sz="1000">
                <a:solidFill>
                  <a:schemeClr val="dk2"/>
                </a:solidFill>
              </a:rPr>
              <a:t>Pourquoi avg_cost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Comparaison équitable entre algorithmes différents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Métrique business = critère de décision final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Validation impact réel sur l'entreprise</a:t>
            </a:r>
            <a:endParaRPr i="1">
              <a:latin typeface="Roboto"/>
              <a:ea typeface="Roboto"/>
              <a:cs typeface="Roboto"/>
              <a:sym typeface="Roboto"/>
            </a:endParaRPr>
          </a:p>
        </p:txBody>
      </p:sp>
      <p:sp>
        <p:nvSpPr>
          <p:cNvPr id="92" name="Google Shape;92;p16"/>
          <p:cNvSpPr/>
          <p:nvPr/>
        </p:nvSpPr>
        <p:spPr>
          <a:xfrm>
            <a:off x="4183850" y="956100"/>
            <a:ext cx="4244100" cy="2815800"/>
          </a:xfrm>
          <a:prstGeom prst="downArrowCallout">
            <a:avLst>
              <a:gd fmla="val 4290" name="adj1"/>
              <a:gd fmla="val 4714" name="adj2"/>
              <a:gd fmla="val 19629" name="adj3"/>
              <a:gd fmla="val 73268" name="adj4"/>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1000"/>
              </a:spcBef>
              <a:spcAft>
                <a:spcPts val="0"/>
              </a:spcAft>
              <a:buNone/>
            </a:pPr>
            <a:r>
              <a:rPr b="1" lang="fr" sz="1000">
                <a:solidFill>
                  <a:schemeClr val="dk2"/>
                </a:solidFill>
              </a:rPr>
              <a:t>    2.     Optimisation Hyperparamètres </a:t>
            </a:r>
            <a:endParaRPr b="1" sz="1000">
              <a:solidFill>
                <a:schemeClr val="dk2"/>
              </a:solidFill>
            </a:endParaRPr>
          </a:p>
          <a:p>
            <a:pPr indent="-160699" lvl="0" marL="457200" rtl="0" algn="l">
              <a:lnSpc>
                <a:spcPct val="115000"/>
              </a:lnSpc>
              <a:spcBef>
                <a:spcPts val="0"/>
              </a:spcBef>
              <a:spcAft>
                <a:spcPts val="0"/>
              </a:spcAft>
              <a:buClr>
                <a:schemeClr val="dk2"/>
              </a:buClr>
              <a:buSzPts val="1000"/>
              <a:buChar char="●"/>
            </a:pPr>
            <a:r>
              <a:rPr lang="fr" sz="1000">
                <a:solidFill>
                  <a:schemeClr val="dk2"/>
                </a:solidFill>
              </a:rPr>
              <a:t>Objectif : Maximiser la capacité discriminante intrinsèque</a:t>
            </a:r>
            <a:endParaRPr sz="1000">
              <a:solidFill>
                <a:schemeClr val="dk2"/>
              </a:solidFill>
            </a:endParaRPr>
          </a:p>
          <a:p>
            <a:pPr indent="-160699" lvl="0" marL="457200" rtl="0" algn="l">
              <a:lnSpc>
                <a:spcPct val="115000"/>
              </a:lnSpc>
              <a:spcBef>
                <a:spcPts val="0"/>
              </a:spcBef>
              <a:spcAft>
                <a:spcPts val="0"/>
              </a:spcAft>
              <a:buClr>
                <a:schemeClr val="dk2"/>
              </a:buClr>
              <a:buSzPts val="1000"/>
              <a:buChar char="●"/>
            </a:pPr>
            <a:r>
              <a:rPr lang="fr" sz="1000">
                <a:solidFill>
                  <a:schemeClr val="dk2"/>
                </a:solidFill>
              </a:rPr>
              <a:t>Métrique : AUC (avec contrainte anti-overfitting &lt; 0.82)</a:t>
            </a:r>
            <a:endParaRPr sz="1000">
              <a:solidFill>
                <a:schemeClr val="dk2"/>
              </a:solidFill>
            </a:endParaRPr>
          </a:p>
          <a:p>
            <a:pPr indent="-160699" lvl="0" marL="457200" rtl="0" algn="l">
              <a:lnSpc>
                <a:spcPct val="115000"/>
              </a:lnSpc>
              <a:spcBef>
                <a:spcPts val="0"/>
              </a:spcBef>
              <a:spcAft>
                <a:spcPts val="0"/>
              </a:spcAft>
              <a:buClr>
                <a:schemeClr val="dk2"/>
              </a:buClr>
              <a:buSzPts val="1000"/>
              <a:buChar char="●"/>
            </a:pPr>
            <a:r>
              <a:rPr lang="fr" sz="1000">
                <a:solidFill>
                  <a:schemeClr val="dk2"/>
                </a:solidFill>
              </a:rPr>
              <a:t>Méthode : RandomizedSearchCV (100 combinaisons testées)</a:t>
            </a:r>
            <a:endParaRPr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p>
            <a:pPr indent="0" lvl="0" marL="457200" rtl="0" algn="l">
              <a:lnSpc>
                <a:spcPct val="115000"/>
              </a:lnSpc>
              <a:spcBef>
                <a:spcPts val="0"/>
              </a:spcBef>
              <a:spcAft>
                <a:spcPts val="0"/>
              </a:spcAft>
              <a:buNone/>
            </a:pPr>
            <a:r>
              <a:rPr i="1" lang="fr" sz="1000">
                <a:solidFill>
                  <a:schemeClr val="dk2"/>
                </a:solidFill>
              </a:rPr>
              <a:t>Pourquoi AUC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Mesure la qualité du modèle indépendante du seuil de décision business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Performance computationnelle optimisée </a:t>
            </a:r>
            <a:endParaRPr i="1"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i="1" lang="fr" sz="1000">
                <a:solidFill>
                  <a:schemeClr val="dk2"/>
                </a:solidFill>
              </a:rPr>
              <a:t>Garde-fou overfitting intégré</a:t>
            </a:r>
            <a:endParaRPr i="1">
              <a:latin typeface="Roboto"/>
              <a:ea typeface="Roboto"/>
              <a:cs typeface="Roboto"/>
              <a:sym typeface="Roboto"/>
            </a:endParaRPr>
          </a:p>
        </p:txBody>
      </p:sp>
      <p:sp>
        <p:nvSpPr>
          <p:cNvPr id="93" name="Google Shape;93;p16"/>
          <p:cNvSpPr/>
          <p:nvPr/>
        </p:nvSpPr>
        <p:spPr>
          <a:xfrm>
            <a:off x="4183850" y="3772025"/>
            <a:ext cx="4244100" cy="1133400"/>
          </a:xfrm>
          <a:prstGeom prst="rect">
            <a:avLst/>
          </a:prstGeom>
          <a:solidFill>
            <a:schemeClr val="lt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b="1" lang="fr" sz="1000">
                <a:solidFill>
                  <a:schemeClr val="dk2"/>
                </a:solidFill>
              </a:rPr>
              <a:t>    3. 	Calibration du Seuil Business</a:t>
            </a:r>
            <a:endParaRPr b="1" sz="1000">
              <a:solidFill>
                <a:schemeClr val="dk2"/>
              </a:solidFill>
            </a:endParaRPr>
          </a:p>
          <a:p>
            <a:pPr indent="0" lvl="0" marL="0" rtl="0" algn="l">
              <a:lnSpc>
                <a:spcPct val="115000"/>
              </a:lnSpc>
              <a:spcBef>
                <a:spcPts val="0"/>
              </a:spcBef>
              <a:spcAft>
                <a:spcPts val="0"/>
              </a:spcAft>
              <a:buNone/>
            </a:pPr>
            <a:r>
              <a:t/>
            </a:r>
            <a:endParaRPr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Objectif : Optimiser la décision métier finale </a:t>
            </a:r>
            <a:endParaRPr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Métrique : avg_cost (retour au business) </a:t>
            </a:r>
            <a:endParaRPr sz="1000">
              <a:solidFill>
                <a:schemeClr val="dk2"/>
              </a:solidFill>
            </a:endParaRPr>
          </a:p>
          <a:p>
            <a:pPr indent="-160699" lvl="0" marL="457200" marR="0" rtl="0" algn="l">
              <a:lnSpc>
                <a:spcPct val="115000"/>
              </a:lnSpc>
              <a:spcBef>
                <a:spcPts val="0"/>
              </a:spcBef>
              <a:spcAft>
                <a:spcPts val="0"/>
              </a:spcAft>
              <a:buClr>
                <a:schemeClr val="dk2"/>
              </a:buClr>
              <a:buSzPts val="1000"/>
              <a:buChar char="●"/>
            </a:pPr>
            <a:r>
              <a:rPr lang="fr" sz="1000">
                <a:solidFill>
                  <a:schemeClr val="dk2"/>
                </a:solidFill>
              </a:rPr>
              <a:t>Méthode : Test exhaustif 100 seuils (0.01 → 0.99)</a:t>
            </a:r>
            <a:endParaRPr>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Tracking et métriques</a:t>
            </a:r>
            <a:endParaRPr/>
          </a:p>
        </p:txBody>
      </p:sp>
      <p:sp>
        <p:nvSpPr>
          <p:cNvPr id="99" name="Google Shape;99;p17"/>
          <p:cNvSpPr txBox="1"/>
          <p:nvPr>
            <p:ph idx="4294967295" type="body"/>
          </p:nvPr>
        </p:nvSpPr>
        <p:spPr>
          <a:xfrm>
            <a:off x="301825" y="722450"/>
            <a:ext cx="3797400" cy="2190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0"/>
              </a:spcAft>
              <a:buNone/>
            </a:pPr>
            <a:r>
              <a:rPr b="1" lang="fr" sz="1000">
                <a:solidFill>
                  <a:schemeClr val="dk2"/>
                </a:solidFill>
                <a:latin typeface="Arial"/>
                <a:ea typeface="Arial"/>
                <a:cs typeface="Arial"/>
                <a:sym typeface="Arial"/>
              </a:rPr>
              <a:t>Tracking MLflow intégré</a:t>
            </a:r>
            <a:endParaRPr b="1"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Pourquoi MLflow ?</a:t>
            </a:r>
            <a:r>
              <a:rPr lang="fr" sz="1000">
                <a:solidFill>
                  <a:schemeClr val="dk2"/>
                </a:solidFill>
                <a:latin typeface="Arial"/>
                <a:ea typeface="Arial"/>
                <a:cs typeface="Arial"/>
                <a:sym typeface="Arial"/>
              </a:rPr>
              <a:t> Gestion expérimentations + reproductibilité + collaboration</a:t>
            </a:r>
            <a:endParaRPr sz="1000">
              <a:solidFill>
                <a:schemeClr val="dk2"/>
              </a:solidFill>
              <a:latin typeface="Arial"/>
              <a:ea typeface="Arial"/>
              <a:cs typeface="Arial"/>
              <a:sym typeface="Arial"/>
            </a:endParaRPr>
          </a:p>
          <a:p>
            <a:pPr indent="-292100" lvl="0" marL="269999"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URI tracking :</a:t>
            </a:r>
            <a:r>
              <a:rPr lang="fr" sz="1000">
                <a:solidFill>
                  <a:schemeClr val="dk2"/>
                </a:solidFill>
                <a:latin typeface="Arial"/>
                <a:ea typeface="Arial"/>
                <a:cs typeface="Arial"/>
                <a:sym typeface="Arial"/>
              </a:rPr>
              <a:t> http://localhost:5000 (serveur local)</a:t>
            </a:r>
            <a:endParaRPr sz="1000">
              <a:solidFill>
                <a:schemeClr val="dk2"/>
              </a:solidFill>
              <a:latin typeface="Arial"/>
              <a:ea typeface="Arial"/>
              <a:cs typeface="Arial"/>
              <a:sym typeface="Arial"/>
            </a:endParaRPr>
          </a:p>
          <a:p>
            <a:pPr indent="-292100" lvl="0" marL="269999"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Expériences :</a:t>
            </a:r>
            <a:r>
              <a:rPr lang="fr" sz="1000">
                <a:solidFill>
                  <a:schemeClr val="dk2"/>
                </a:solidFill>
                <a:latin typeface="Arial"/>
                <a:ea typeface="Arial"/>
                <a:cs typeface="Arial"/>
                <a:sym typeface="Arial"/>
              </a:rPr>
              <a:t> 3-credit-scoring-model-training</a:t>
            </a:r>
            <a:endParaRPr sz="1000">
              <a:solidFill>
                <a:schemeClr val="dk2"/>
              </a:solidFill>
              <a:latin typeface="Arial"/>
              <a:ea typeface="Arial"/>
              <a:cs typeface="Arial"/>
              <a:sym typeface="Arial"/>
            </a:endParaRPr>
          </a:p>
          <a:p>
            <a:pPr indent="-292100" lvl="0" marL="269999"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Runs par stratégie :</a:t>
            </a:r>
            <a:r>
              <a:rPr lang="fr" sz="1000">
                <a:solidFill>
                  <a:schemeClr val="dk2"/>
                </a:solidFill>
                <a:latin typeface="Arial"/>
                <a:ea typeface="Arial"/>
                <a:cs typeface="Arial"/>
                <a:sym typeface="Arial"/>
              </a:rPr>
              <a:t> 1 run = 1 configuration modèle testée</a:t>
            </a:r>
            <a:endParaRPr sz="1000">
              <a:solidFill>
                <a:schemeClr val="dk2"/>
              </a:solidFill>
              <a:latin typeface="Arial"/>
              <a:ea typeface="Arial"/>
              <a:cs typeface="Arial"/>
              <a:sym typeface="Arial"/>
            </a:endParaRPr>
          </a:p>
          <a:p>
            <a:pPr indent="0" lvl="0" marL="0" rtl="0" algn="l">
              <a:spcBef>
                <a:spcPts val="1400"/>
              </a:spcBef>
              <a:spcAft>
                <a:spcPts val="0"/>
              </a:spcAft>
              <a:buNone/>
            </a:pPr>
            <a:r>
              <a:t/>
            </a:r>
            <a:endParaRPr b="1" sz="1000">
              <a:solidFill>
                <a:schemeClr val="dk2"/>
              </a:solidFill>
              <a:latin typeface="Arial"/>
              <a:ea typeface="Arial"/>
              <a:cs typeface="Arial"/>
              <a:sym typeface="Arial"/>
            </a:endParaRPr>
          </a:p>
          <a:p>
            <a:pPr indent="0" lvl="0" marL="0" rtl="0" algn="l">
              <a:spcBef>
                <a:spcPts val="1400"/>
              </a:spcBef>
              <a:spcAft>
                <a:spcPts val="0"/>
              </a:spcAft>
              <a:buNone/>
            </a:pPr>
            <a:r>
              <a:rPr b="1" lang="fr" sz="1000">
                <a:solidFill>
                  <a:schemeClr val="dk2"/>
                </a:solidFill>
                <a:latin typeface="Arial"/>
                <a:ea typeface="Arial"/>
                <a:cs typeface="Arial"/>
                <a:sym typeface="Arial"/>
              </a:rPr>
              <a:t>17 m</a:t>
            </a:r>
            <a:r>
              <a:rPr b="1" lang="fr" sz="1000">
                <a:solidFill>
                  <a:schemeClr val="dk2"/>
                </a:solidFill>
                <a:latin typeface="Arial"/>
                <a:ea typeface="Arial"/>
                <a:cs typeface="Arial"/>
                <a:sym typeface="Arial"/>
              </a:rPr>
              <a:t>étriques trackées par run … </a:t>
            </a:r>
            <a:endParaRPr b="1" sz="1000">
              <a:solidFill>
                <a:schemeClr val="dk2"/>
              </a:solidFill>
              <a:latin typeface="Arial"/>
              <a:ea typeface="Arial"/>
              <a:cs typeface="Arial"/>
              <a:sym typeface="Arial"/>
            </a:endParaRPr>
          </a:p>
          <a:p>
            <a:pPr indent="0" lvl="0" marL="0" rtl="0" algn="l">
              <a:spcBef>
                <a:spcPts val="1400"/>
              </a:spcBef>
              <a:spcAft>
                <a:spcPts val="400"/>
              </a:spcAft>
              <a:buNone/>
            </a:pPr>
            <a:r>
              <a:t/>
            </a:r>
            <a:endParaRPr b="1" sz="1000">
              <a:solidFill>
                <a:schemeClr val="dk2"/>
              </a:solidFill>
              <a:latin typeface="Arial"/>
              <a:ea typeface="Arial"/>
              <a:cs typeface="Arial"/>
              <a:sym typeface="Arial"/>
            </a:endParaRPr>
          </a:p>
        </p:txBody>
      </p:sp>
      <p:sp>
        <p:nvSpPr>
          <p:cNvPr id="100" name="Google Shape;100;p17"/>
          <p:cNvSpPr txBox="1"/>
          <p:nvPr/>
        </p:nvSpPr>
        <p:spPr>
          <a:xfrm>
            <a:off x="4099225" y="722450"/>
            <a:ext cx="4791600" cy="4304700"/>
          </a:xfrm>
          <a:prstGeom prst="rect">
            <a:avLst/>
          </a:prstGeom>
          <a:solidFill>
            <a:schemeClr val="lt1"/>
          </a:solidFill>
          <a:ln>
            <a:noFill/>
          </a:ln>
        </p:spPr>
        <p:txBody>
          <a:bodyPr anchorCtr="0" anchor="t" bIns="91425" lIns="91425" spcFirstLastPara="1" rIns="91425" wrap="square" tIns="91425">
            <a:spAutoFit/>
          </a:bodyPr>
          <a:lstStyle/>
          <a:p>
            <a:pPr indent="0" lvl="0" marL="0" marR="0" rtl="0" algn="l">
              <a:lnSpc>
                <a:spcPct val="115000"/>
              </a:lnSpc>
              <a:spcBef>
                <a:spcPts val="1400"/>
              </a:spcBef>
              <a:spcAft>
                <a:spcPts val="0"/>
              </a:spcAft>
              <a:buNone/>
            </a:pPr>
            <a:r>
              <a:rPr b="1" lang="fr" sz="1000">
                <a:solidFill>
                  <a:schemeClr val="dk2"/>
                </a:solidFill>
              </a:rPr>
              <a:t>… mais 3 métriques essentielles </a:t>
            </a:r>
            <a:r>
              <a:rPr b="1" lang="fr" sz="1000">
                <a:solidFill>
                  <a:schemeClr val="dk2"/>
                </a:solidFill>
              </a:rPr>
              <a:t>pour</a:t>
            </a:r>
            <a:r>
              <a:rPr b="1" lang="fr" sz="1000">
                <a:solidFill>
                  <a:schemeClr val="dk2"/>
                </a:solidFill>
              </a:rPr>
              <a:t> trouver le meilleur </a:t>
            </a:r>
            <a:r>
              <a:rPr b="1" lang="fr" sz="1000">
                <a:solidFill>
                  <a:schemeClr val="dk2"/>
                </a:solidFill>
              </a:rPr>
              <a:t>algorithme</a:t>
            </a:r>
            <a:endParaRPr b="1" sz="1000">
              <a:solidFill>
                <a:schemeClr val="dk2"/>
              </a:solidFill>
            </a:endParaRPr>
          </a:p>
          <a:p>
            <a:pPr indent="0" lvl="0" marL="0" marR="139700" rtl="0" algn="l">
              <a:lnSpc>
                <a:spcPct val="150000"/>
              </a:lnSpc>
              <a:spcBef>
                <a:spcPts val="600"/>
              </a:spcBef>
              <a:spcAft>
                <a:spcPts val="0"/>
              </a:spcAft>
              <a:buNone/>
            </a:pPr>
            <a:r>
              <a:rPr b="1" lang="fr" sz="1000">
                <a:solidFill>
                  <a:schemeClr val="dk2"/>
                </a:solidFill>
              </a:rPr>
              <a:t>1. avg_cost </a:t>
            </a:r>
            <a:r>
              <a:rPr lang="fr" sz="1000">
                <a:solidFill>
                  <a:schemeClr val="dk2"/>
                </a:solidFill>
              </a:rPr>
              <a:t>(Coût Moyen par client) = </a:t>
            </a:r>
            <a:r>
              <a:rPr lang="fr" sz="1000" u="sng">
                <a:solidFill>
                  <a:schemeClr val="dk2"/>
                </a:solidFill>
              </a:rPr>
              <a:t>(Faux Nég. × 10€ + Faux Pos. × 1€)</a:t>
            </a:r>
            <a:endParaRPr sz="1000" u="sng">
              <a:solidFill>
                <a:schemeClr val="dk2"/>
              </a:solidFill>
            </a:endParaRPr>
          </a:p>
          <a:p>
            <a:pPr indent="0" lvl="0" marL="139700" marR="139700" rtl="0" algn="l">
              <a:lnSpc>
                <a:spcPct val="150000"/>
              </a:lnSpc>
              <a:spcBef>
                <a:spcPts val="0"/>
              </a:spcBef>
              <a:spcAft>
                <a:spcPts val="0"/>
              </a:spcAft>
              <a:buNone/>
            </a:pPr>
            <a:r>
              <a:rPr lang="fr" sz="1000">
                <a:solidFill>
                  <a:schemeClr val="dk2"/>
                </a:solidFill>
              </a:rPr>
              <a:t>                                                                       Nombre_clients</a:t>
            </a:r>
            <a:endParaRPr b="1" sz="1000">
              <a:solidFill>
                <a:schemeClr val="dk2"/>
              </a:solidFill>
            </a:endParaRPr>
          </a:p>
          <a:p>
            <a:pPr indent="0" lvl="0" marL="0" rtl="0" algn="l">
              <a:lnSpc>
                <a:spcPct val="115000"/>
              </a:lnSpc>
              <a:spcBef>
                <a:spcPts val="1200"/>
              </a:spcBef>
              <a:spcAft>
                <a:spcPts val="0"/>
              </a:spcAft>
              <a:buNone/>
            </a:pPr>
            <a:r>
              <a:rPr b="1" lang="fr" sz="1000">
                <a:solidFill>
                  <a:schemeClr val="dk2"/>
                </a:solidFill>
              </a:rPr>
              <a:t>L’objectif est de minimiser ce coût qui </a:t>
            </a:r>
            <a:r>
              <a:rPr b="1" lang="fr" sz="1000">
                <a:solidFill>
                  <a:schemeClr val="dk2"/>
                </a:solidFill>
              </a:rPr>
              <a:t>intègre</a:t>
            </a:r>
            <a:r>
              <a:rPr b="1" lang="fr" sz="1000">
                <a:solidFill>
                  <a:schemeClr val="dk2"/>
                </a:solidFill>
              </a:rPr>
              <a:t> </a:t>
            </a:r>
            <a:r>
              <a:rPr b="1" lang="fr" sz="1000">
                <a:solidFill>
                  <a:schemeClr val="dk2"/>
                </a:solidFill>
              </a:rPr>
              <a:t>l'impact</a:t>
            </a:r>
            <a:r>
              <a:rPr b="1" lang="fr" sz="1000">
                <a:solidFill>
                  <a:schemeClr val="dk2"/>
                </a:solidFill>
              </a:rPr>
              <a:t> financier du </a:t>
            </a:r>
            <a:r>
              <a:rPr b="1" lang="fr" sz="1000">
                <a:solidFill>
                  <a:schemeClr val="dk2"/>
                </a:solidFill>
              </a:rPr>
              <a:t>modèle</a:t>
            </a:r>
            <a:r>
              <a:rPr b="1" lang="fr" sz="1000">
                <a:solidFill>
                  <a:schemeClr val="dk2"/>
                </a:solidFill>
              </a:rPr>
              <a:t>. </a:t>
            </a:r>
            <a:endParaRPr b="1" sz="1000">
              <a:solidFill>
                <a:schemeClr val="dk2"/>
              </a:solidFill>
            </a:endParaRPr>
          </a:p>
          <a:p>
            <a:pPr indent="0" lvl="0" marL="0" rtl="0" algn="l">
              <a:lnSpc>
                <a:spcPct val="115000"/>
              </a:lnSpc>
              <a:spcBef>
                <a:spcPts val="1200"/>
              </a:spcBef>
              <a:spcAft>
                <a:spcPts val="0"/>
              </a:spcAft>
              <a:buNone/>
            </a:pPr>
            <a:r>
              <a:rPr i="1" lang="fr" sz="1000">
                <a:solidFill>
                  <a:schemeClr val="dk2"/>
                </a:solidFill>
              </a:rPr>
              <a:t>Si </a:t>
            </a:r>
            <a:r>
              <a:rPr i="1" lang="fr" sz="1000">
                <a:solidFill>
                  <a:schemeClr val="dk2"/>
                </a:solidFill>
              </a:rPr>
              <a:t>avg_cost =0.45€, alors en moyenne un </a:t>
            </a:r>
            <a:r>
              <a:rPr i="1" lang="fr" sz="1000">
                <a:solidFill>
                  <a:schemeClr val="dk2"/>
                </a:solidFill>
              </a:rPr>
              <a:t>client coûte 0.45€ à l'entreprise. Si ce </a:t>
            </a:r>
            <a:r>
              <a:rPr i="1" lang="fr" sz="1000">
                <a:solidFill>
                  <a:schemeClr val="dk2"/>
                </a:solidFill>
              </a:rPr>
              <a:t>coût</a:t>
            </a:r>
            <a:r>
              <a:rPr i="1" lang="fr" sz="1000">
                <a:solidFill>
                  <a:schemeClr val="dk2"/>
                </a:solidFill>
              </a:rPr>
              <a:t> diminue de 0.01€ alors pour 300k client l’économie est de 3 000€</a:t>
            </a:r>
            <a:endParaRPr i="1" sz="1000">
              <a:solidFill>
                <a:schemeClr val="dk2"/>
              </a:solidFill>
            </a:endParaRPr>
          </a:p>
          <a:p>
            <a:pPr indent="0" lvl="0" marL="0" rtl="0" algn="l">
              <a:lnSpc>
                <a:spcPct val="115000"/>
              </a:lnSpc>
              <a:spcBef>
                <a:spcPts val="1400"/>
              </a:spcBef>
              <a:spcAft>
                <a:spcPts val="0"/>
              </a:spcAft>
              <a:buNone/>
            </a:pPr>
            <a:r>
              <a:rPr b="1" lang="fr" sz="1000">
                <a:solidFill>
                  <a:schemeClr val="dk2"/>
                </a:solidFill>
              </a:rPr>
              <a:t>2. optimal_threshold </a:t>
            </a:r>
            <a:r>
              <a:rPr lang="fr" sz="1000">
                <a:solidFill>
                  <a:schemeClr val="dk2"/>
                </a:solidFill>
              </a:rPr>
              <a:t>(Seuil de probabilité qui minimise le coût moyen) : </a:t>
            </a:r>
            <a:r>
              <a:rPr b="1" lang="fr" sz="1000">
                <a:solidFill>
                  <a:schemeClr val="dk2"/>
                </a:solidFill>
              </a:rPr>
              <a:t>si la probabilité de </a:t>
            </a:r>
            <a:r>
              <a:rPr b="1" lang="fr" sz="1000">
                <a:solidFill>
                  <a:schemeClr val="dk2"/>
                </a:solidFill>
              </a:rPr>
              <a:t>défaut</a:t>
            </a:r>
            <a:r>
              <a:rPr b="1" lang="fr" sz="1000">
                <a:solidFill>
                  <a:schemeClr val="dk2"/>
                </a:solidFill>
              </a:rPr>
              <a:t> ≥ optimal_threshold alors </a:t>
            </a:r>
            <a:r>
              <a:rPr b="1" lang="fr" sz="1000">
                <a:solidFill>
                  <a:schemeClr val="accent3"/>
                </a:solidFill>
              </a:rPr>
              <a:t>REFUS </a:t>
            </a:r>
            <a:r>
              <a:rPr b="1" lang="fr" sz="1000">
                <a:solidFill>
                  <a:schemeClr val="dk2"/>
                </a:solidFill>
              </a:rPr>
              <a:t>de crédit sinon </a:t>
            </a:r>
            <a:r>
              <a:rPr b="1" lang="fr" sz="1000">
                <a:solidFill>
                  <a:schemeClr val="accent2"/>
                </a:solidFill>
              </a:rPr>
              <a:t>ACCORD</a:t>
            </a:r>
            <a:endParaRPr b="1" sz="1000">
              <a:solidFill>
                <a:schemeClr val="accent2"/>
              </a:solidFill>
            </a:endParaRPr>
          </a:p>
          <a:p>
            <a:pPr indent="0" lvl="0" marL="0" rtl="0" algn="l">
              <a:lnSpc>
                <a:spcPct val="115000"/>
              </a:lnSpc>
              <a:spcBef>
                <a:spcPts val="1200"/>
              </a:spcBef>
              <a:spcAft>
                <a:spcPts val="0"/>
              </a:spcAft>
              <a:buNone/>
            </a:pPr>
            <a:r>
              <a:rPr i="1" lang="fr" sz="1000">
                <a:solidFill>
                  <a:schemeClr val="dk2"/>
                </a:solidFill>
              </a:rPr>
              <a:t>Chaque </a:t>
            </a:r>
            <a:r>
              <a:rPr i="1" lang="fr" sz="1000">
                <a:solidFill>
                  <a:schemeClr val="dk2"/>
                </a:solidFill>
              </a:rPr>
              <a:t>modèle </a:t>
            </a:r>
            <a:r>
              <a:rPr i="1" lang="fr" sz="1000">
                <a:solidFill>
                  <a:schemeClr val="dk2"/>
                </a:solidFill>
              </a:rPr>
              <a:t>a </a:t>
            </a:r>
            <a:r>
              <a:rPr i="1" lang="fr" sz="1000">
                <a:solidFill>
                  <a:schemeClr val="dk2"/>
                </a:solidFill>
              </a:rPr>
              <a:t> son seuil optimal propre (via un test sur </a:t>
            </a:r>
            <a:r>
              <a:rPr i="1" lang="fr" sz="1000">
                <a:solidFill>
                  <a:schemeClr val="dk2"/>
                </a:solidFill>
              </a:rPr>
              <a:t>100 valeurs (0.01 à 0.99) pour trouver le </a:t>
            </a:r>
            <a:r>
              <a:rPr b="1" i="1" lang="fr" sz="1000">
                <a:solidFill>
                  <a:schemeClr val="dk2"/>
                </a:solidFill>
              </a:rPr>
              <a:t>avg_cost </a:t>
            </a:r>
            <a:r>
              <a:rPr i="1" lang="fr" sz="1000">
                <a:solidFill>
                  <a:schemeClr val="dk2"/>
                </a:solidFill>
              </a:rPr>
              <a:t>minimum </a:t>
            </a:r>
            <a:endParaRPr i="1" sz="1000">
              <a:solidFill>
                <a:schemeClr val="dk2"/>
              </a:solidFill>
            </a:endParaRPr>
          </a:p>
          <a:p>
            <a:pPr indent="0" lvl="0" marL="0" rtl="0" algn="l">
              <a:lnSpc>
                <a:spcPct val="115000"/>
              </a:lnSpc>
              <a:spcBef>
                <a:spcPts val="1200"/>
              </a:spcBef>
              <a:spcAft>
                <a:spcPts val="0"/>
              </a:spcAft>
              <a:buNone/>
            </a:pPr>
            <a:r>
              <a:rPr b="1" lang="fr" sz="1000">
                <a:solidFill>
                  <a:schemeClr val="dk2"/>
                </a:solidFill>
              </a:rPr>
              <a:t>3. AUC (Area Under Curve) </a:t>
            </a:r>
            <a:r>
              <a:rPr lang="fr" sz="1000">
                <a:solidFill>
                  <a:schemeClr val="dk2"/>
                </a:solidFill>
              </a:rPr>
              <a:t>:  Aire sous la courbe ROC, mesure la capacité de discrimination du modèle, ie </a:t>
            </a:r>
            <a:r>
              <a:rPr b="1" lang="fr" sz="1000">
                <a:solidFill>
                  <a:schemeClr val="dk2"/>
                </a:solidFill>
              </a:rPr>
              <a:t>la probabilité qu'un client à risque ait un score plus élevé qu'un “bon” client</a:t>
            </a:r>
            <a:endParaRPr b="1" sz="1000">
              <a:solidFill>
                <a:schemeClr val="dk2"/>
              </a:solidFill>
            </a:endParaRPr>
          </a:p>
          <a:p>
            <a:pPr indent="0" lvl="0" marL="0" rtl="0" algn="l">
              <a:lnSpc>
                <a:spcPct val="115000"/>
              </a:lnSpc>
              <a:spcBef>
                <a:spcPts val="1200"/>
              </a:spcBef>
              <a:spcAft>
                <a:spcPts val="1200"/>
              </a:spcAft>
              <a:buNone/>
            </a:pPr>
            <a:r>
              <a:rPr b="1" i="1" lang="fr" sz="1000">
                <a:solidFill>
                  <a:schemeClr val="dk2"/>
                </a:solidFill>
              </a:rPr>
              <a:t>Si AUC =05</a:t>
            </a:r>
            <a:r>
              <a:rPr i="1" lang="fr" sz="1000">
                <a:solidFill>
                  <a:schemeClr val="dk2"/>
                </a:solidFill>
              </a:rPr>
              <a:t>, la performance est aléatoire (pile ou face), </a:t>
            </a:r>
            <a:r>
              <a:rPr b="1" i="1" lang="fr" sz="1000">
                <a:solidFill>
                  <a:schemeClr val="dk2"/>
                </a:solidFill>
              </a:rPr>
              <a:t>plus</a:t>
            </a:r>
            <a:r>
              <a:rPr b="1" i="1" lang="fr" sz="1000">
                <a:solidFill>
                  <a:schemeClr val="dk2"/>
                </a:solidFill>
              </a:rPr>
              <a:t> elle </a:t>
            </a:r>
            <a:r>
              <a:rPr b="1" i="1" lang="fr" sz="1000">
                <a:solidFill>
                  <a:schemeClr val="dk2"/>
                </a:solidFill>
              </a:rPr>
              <a:t>s'élève</a:t>
            </a:r>
            <a:r>
              <a:rPr b="1" i="1" lang="fr" sz="1000">
                <a:solidFill>
                  <a:schemeClr val="dk2"/>
                </a:solidFill>
              </a:rPr>
              <a:t>, meilleure est la discrimnation</a:t>
            </a:r>
            <a:r>
              <a:rPr i="1" lang="fr" sz="1000">
                <a:solidFill>
                  <a:schemeClr val="dk2"/>
                </a:solidFill>
              </a:rPr>
              <a:t> mais si </a:t>
            </a:r>
            <a:r>
              <a:rPr b="1" i="1" lang="fr" sz="1000">
                <a:solidFill>
                  <a:schemeClr val="dk2"/>
                </a:solidFill>
              </a:rPr>
              <a:t>AUC  &gt; 0.82 alors il y a un risque d’Overfitting</a:t>
            </a:r>
            <a:endParaRPr b="1" i="1" sz="1000">
              <a:solidFill>
                <a:schemeClr val="dk2"/>
              </a:solidFill>
            </a:endParaRPr>
          </a:p>
        </p:txBody>
      </p:sp>
      <p:graphicFrame>
        <p:nvGraphicFramePr>
          <p:cNvPr id="101" name="Google Shape;101;p17"/>
          <p:cNvGraphicFramePr/>
          <p:nvPr/>
        </p:nvGraphicFramePr>
        <p:xfrm>
          <a:off x="301825" y="2912600"/>
          <a:ext cx="3000000" cy="3000000"/>
        </p:xfrm>
        <a:graphic>
          <a:graphicData uri="http://schemas.openxmlformats.org/drawingml/2006/table">
            <a:tbl>
              <a:tblPr>
                <a:noFill/>
                <a:tableStyleId>{C0B50728-BBE4-4A3D-9671-B866A5D04B76}</a:tableStyleId>
              </a:tblPr>
              <a:tblGrid>
                <a:gridCol w="1604725"/>
                <a:gridCol w="2192675"/>
              </a:tblGrid>
              <a:tr h="200025">
                <a:tc>
                  <a:txBody>
                    <a:bodyPr/>
                    <a:lstStyle/>
                    <a:p>
                      <a:pPr indent="0" lvl="0" marL="0" rtl="0" algn="ctr">
                        <a:lnSpc>
                          <a:spcPct val="115000"/>
                        </a:lnSpc>
                        <a:spcBef>
                          <a:spcPts val="0"/>
                        </a:spcBef>
                        <a:spcAft>
                          <a:spcPts val="0"/>
                        </a:spcAft>
                        <a:buNone/>
                      </a:pPr>
                      <a:r>
                        <a:rPr lang="fr" sz="1000">
                          <a:solidFill>
                            <a:schemeClr val="accent4"/>
                          </a:solidFill>
                        </a:rPr>
                        <a:t>Catégorie</a:t>
                      </a:r>
                      <a:endParaRPr sz="1000">
                        <a:solidFill>
                          <a:schemeClr val="accent4"/>
                        </a:solidFill>
                      </a:endParaRPr>
                    </a:p>
                  </a:txBody>
                  <a:tcPr marT="19050" marB="19050" marR="28575" marL="2857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Métriques MLflow</a:t>
                      </a:r>
                      <a:endParaRPr sz="1000">
                        <a:solidFill>
                          <a:schemeClr val="accent4"/>
                        </a:solidFill>
                      </a:endParaRPr>
                    </a:p>
                  </a:txBody>
                  <a:tcPr marT="19050" marB="19050" marR="28575" marL="28575" anchor="b">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381000">
                <a:tc>
                  <a:txBody>
                    <a:bodyPr/>
                    <a:lstStyle/>
                    <a:p>
                      <a:pPr indent="0" lvl="0" marL="0" rtl="0" algn="l">
                        <a:lnSpc>
                          <a:spcPct val="115000"/>
                        </a:lnSpc>
                        <a:spcBef>
                          <a:spcPts val="0"/>
                        </a:spcBef>
                        <a:spcAft>
                          <a:spcPts val="0"/>
                        </a:spcAft>
                        <a:buNone/>
                      </a:pPr>
                      <a:r>
                        <a:rPr lang="fr" sz="1000">
                          <a:solidFill>
                            <a:schemeClr val="dk2"/>
                          </a:solidFill>
                        </a:rPr>
                        <a:t>Métriques métiers à minimiser</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fr" sz="1000">
                          <a:solidFill>
                            <a:schemeClr val="dk2"/>
                          </a:solidFill>
                        </a:rPr>
                        <a:t>avg_cost</a:t>
                      </a:r>
                      <a:r>
                        <a:rPr lang="fr" sz="1000">
                          <a:solidFill>
                            <a:schemeClr val="dk2"/>
                          </a:solidFill>
                        </a:rPr>
                        <a:t>, total_cost, refusal_rate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100000">
                <a:tc>
                  <a:txBody>
                    <a:bodyPr/>
                    <a:lstStyle/>
                    <a:p>
                      <a:pPr indent="0" lvl="0" marL="0" rtl="0" algn="l">
                        <a:lnSpc>
                          <a:spcPct val="115000"/>
                        </a:lnSpc>
                        <a:spcBef>
                          <a:spcPts val="0"/>
                        </a:spcBef>
                        <a:spcAft>
                          <a:spcPts val="0"/>
                        </a:spcAft>
                        <a:buNone/>
                      </a:pPr>
                      <a:r>
                        <a:rPr lang="fr" sz="1000">
                          <a:solidFill>
                            <a:schemeClr val="dk2"/>
                          </a:solidFill>
                        </a:rPr>
                        <a:t>Contrôle overfitting et  performance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fr" sz="1000">
                          <a:solidFill>
                            <a:schemeClr val="dk2"/>
                          </a:solidFill>
                        </a:rPr>
                        <a:t>auc</a:t>
                      </a:r>
                      <a:r>
                        <a:rPr lang="fr" sz="1000">
                          <a:solidFill>
                            <a:schemeClr val="dk2"/>
                          </a:solidFill>
                        </a:rPr>
                        <a:t>, accuracy, precision, recall, f1_score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381000">
                <a:tc>
                  <a:txBody>
                    <a:bodyPr/>
                    <a:lstStyle/>
                    <a:p>
                      <a:pPr indent="0" lvl="0" marL="0" rtl="0" algn="l">
                        <a:lnSpc>
                          <a:spcPct val="115000"/>
                        </a:lnSpc>
                        <a:spcBef>
                          <a:spcPts val="0"/>
                        </a:spcBef>
                        <a:spcAft>
                          <a:spcPts val="0"/>
                        </a:spcAft>
                        <a:buNone/>
                      </a:pPr>
                      <a:r>
                        <a:rPr lang="fr" sz="1000">
                          <a:solidFill>
                            <a:schemeClr val="dk2"/>
                          </a:solidFill>
                        </a:rPr>
                        <a:t>Analyse détaillée erreurs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true_negatives, false_positives, false_negatives, true_positives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381000">
                <a:tc>
                  <a:txBody>
                    <a:bodyPr/>
                    <a:lstStyle/>
                    <a:p>
                      <a:pPr indent="0" lvl="0" marL="0" rtl="0" algn="l">
                        <a:lnSpc>
                          <a:spcPct val="115000"/>
                        </a:lnSpc>
                        <a:spcBef>
                          <a:spcPts val="0"/>
                        </a:spcBef>
                        <a:spcAft>
                          <a:spcPts val="0"/>
                        </a:spcAft>
                        <a:buNone/>
                      </a:pPr>
                      <a:r>
                        <a:rPr lang="fr" sz="1000">
                          <a:solidFill>
                            <a:schemeClr val="dk2"/>
                          </a:solidFill>
                        </a:rPr>
                        <a:t>Seuil métier optimisé par modèle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b="1" lang="fr" sz="1000">
                          <a:solidFill>
                            <a:schemeClr val="dk2"/>
                          </a:solidFill>
                        </a:rPr>
                        <a:t>optimal_threshold</a:t>
                      </a:r>
                      <a:endParaRPr b="1"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381000">
                <a:tc>
                  <a:txBody>
                    <a:bodyPr/>
                    <a:lstStyle/>
                    <a:p>
                      <a:pPr indent="0" lvl="0" marL="0" rtl="0" algn="l">
                        <a:lnSpc>
                          <a:spcPct val="115000"/>
                        </a:lnSpc>
                        <a:spcBef>
                          <a:spcPts val="0"/>
                        </a:spcBef>
                        <a:spcAft>
                          <a:spcPts val="0"/>
                        </a:spcAft>
                        <a:buNone/>
                      </a:pPr>
                      <a:r>
                        <a:rPr lang="fr" sz="1000">
                          <a:solidFill>
                            <a:schemeClr val="dk2"/>
                          </a:solidFill>
                        </a:rPr>
                        <a:t>Reproductibilité expériences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l">
                        <a:lnSpc>
                          <a:spcPct val="115000"/>
                        </a:lnSpc>
                        <a:spcBef>
                          <a:spcPts val="0"/>
                        </a:spcBef>
                        <a:spcAft>
                          <a:spcPts val="0"/>
                        </a:spcAft>
                        <a:buNone/>
                      </a:pPr>
                      <a:r>
                        <a:rPr lang="fr" sz="1000">
                          <a:solidFill>
                            <a:schemeClr val="dk2"/>
                          </a:solidFill>
                        </a:rPr>
                        <a:t>strategy, model_type, resampling, hyperparamètres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8"/>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Métriques détaillées 1/2</a:t>
            </a:r>
            <a:endParaRPr/>
          </a:p>
        </p:txBody>
      </p:sp>
      <p:graphicFrame>
        <p:nvGraphicFramePr>
          <p:cNvPr id="107" name="Google Shape;107;p18"/>
          <p:cNvGraphicFramePr/>
          <p:nvPr/>
        </p:nvGraphicFramePr>
        <p:xfrm>
          <a:off x="159588" y="878875"/>
          <a:ext cx="3000000" cy="3000000"/>
        </p:xfrm>
        <a:graphic>
          <a:graphicData uri="http://schemas.openxmlformats.org/drawingml/2006/table">
            <a:tbl>
              <a:tblPr>
                <a:noFill/>
                <a:tableStyleId>{C0B50728-BBE4-4A3D-9671-B866A5D04B76}</a:tableStyleId>
              </a:tblPr>
              <a:tblGrid>
                <a:gridCol w="714075"/>
                <a:gridCol w="1279200"/>
                <a:gridCol w="1518700"/>
                <a:gridCol w="1516275"/>
                <a:gridCol w="1335425"/>
                <a:gridCol w="2340250"/>
              </a:tblGrid>
              <a:tr h="132875">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solidFill>
                            <a:schemeClr val="accent4"/>
                          </a:solidFill>
                        </a:rPr>
                        <a:t>Métrique</a:t>
                      </a:r>
                      <a:endParaRPr sz="900">
                        <a:solidFill>
                          <a:schemeClr val="accent4"/>
                        </a:solidFill>
                      </a:endParaRPr>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Définition</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Formule</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Valeur Projet</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Interprétation</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r>
              <a:tr h="241600">
                <a:tc rowSpan="4">
                  <a:txBody>
                    <a:bodyPr/>
                    <a:lstStyle/>
                    <a:p>
                      <a:pPr indent="0" lvl="0" marL="0" rtl="0" algn="ctr">
                        <a:lnSpc>
                          <a:spcPct val="115000"/>
                        </a:lnSpc>
                        <a:spcBef>
                          <a:spcPts val="0"/>
                        </a:spcBef>
                        <a:spcAft>
                          <a:spcPts val="0"/>
                        </a:spcAft>
                        <a:buNone/>
                      </a:pPr>
                      <a:r>
                        <a:rPr lang="fr" sz="900">
                          <a:solidFill>
                            <a:schemeClr val="accent4"/>
                          </a:solidFill>
                        </a:rPr>
                        <a:t>Métriques</a:t>
                      </a:r>
                      <a:endParaRPr sz="900">
                        <a:solidFill>
                          <a:schemeClr val="accent4"/>
                        </a:solidFill>
                      </a:endParaRPr>
                    </a:p>
                    <a:p>
                      <a:pPr indent="0" lvl="0" marL="0" rtl="0" algn="ctr">
                        <a:lnSpc>
                          <a:spcPct val="115000"/>
                        </a:lnSpc>
                        <a:spcBef>
                          <a:spcPts val="0"/>
                        </a:spcBef>
                        <a:spcAft>
                          <a:spcPts val="0"/>
                        </a:spcAft>
                        <a:buNone/>
                      </a:pPr>
                      <a:r>
                        <a:rPr lang="fr" sz="900">
                          <a:solidFill>
                            <a:schemeClr val="accent4"/>
                          </a:solidFill>
                        </a:rPr>
                        <a:t>métiers</a:t>
                      </a:r>
                      <a:endParaRPr sz="900">
                        <a:solidFill>
                          <a:schemeClr val="accent4"/>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t>avg_cost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Coût moyen par client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u="sng"/>
                        <a:t>(FN × 10€ + FP × 1€)</a:t>
                      </a:r>
                      <a:r>
                        <a:rPr lang="fr" sz="900"/>
                        <a:t> N_clients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0.479€</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Impact financier moyen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132875">
                <a:tc vMerge="1"/>
                <a:tc>
                  <a:txBody>
                    <a:bodyPr/>
                    <a:lstStyle/>
                    <a:p>
                      <a:pPr indent="0" lvl="0" marL="0" rtl="0" algn="ctr">
                        <a:lnSpc>
                          <a:spcPct val="115000"/>
                        </a:lnSpc>
                        <a:spcBef>
                          <a:spcPts val="0"/>
                        </a:spcBef>
                        <a:spcAft>
                          <a:spcPts val="0"/>
                        </a:spcAft>
                        <a:buNone/>
                      </a:pPr>
                      <a:r>
                        <a:rPr lang="fr" sz="900"/>
                        <a:t>total_cost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Coût total sur échantillon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FN × 10€ + FP × 1€</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Variable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Impact financier brut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r>
              <a:tr h="241600">
                <a:tc vMerge="1"/>
                <a:tc>
                  <a:txBody>
                    <a:bodyPr/>
                    <a:lstStyle/>
                    <a:p>
                      <a:pPr indent="0" lvl="0" marL="0" rtl="0" algn="ctr">
                        <a:lnSpc>
                          <a:spcPct val="115000"/>
                        </a:lnSpc>
                        <a:spcBef>
                          <a:spcPts val="0"/>
                        </a:spcBef>
                        <a:spcAft>
                          <a:spcPts val="0"/>
                        </a:spcAft>
                        <a:buNone/>
                      </a:pPr>
                      <a:r>
                        <a:rPr lang="fr" sz="900"/>
                        <a:t>refusal_rate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Taux de refus de crédit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Prédictions "REFUS" / Total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27.7%</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Impact sur volume d'affaires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241600">
                <a:tc vMerge="1"/>
                <a:tc>
                  <a:txBody>
                    <a:bodyPr/>
                    <a:lstStyle/>
                    <a:p>
                      <a:pPr indent="0" lvl="0" marL="0" rtl="0" algn="ctr">
                        <a:lnSpc>
                          <a:spcPct val="115000"/>
                        </a:lnSpc>
                        <a:spcBef>
                          <a:spcPts val="0"/>
                        </a:spcBef>
                        <a:spcAft>
                          <a:spcPts val="0"/>
                        </a:spcAft>
                        <a:buNone/>
                      </a:pPr>
                      <a:r>
                        <a:rPr lang="fr" sz="900"/>
                        <a:t>optimal_threshold</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Seuil probabilité optimal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Valeur qui minimise avg_cost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0.0991</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Si P(défaut) ≥ 9.91% → REFUS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r>
              <a:tr h="241600">
                <a:tc rowSpan="5">
                  <a:txBody>
                    <a:bodyPr/>
                    <a:lstStyle/>
                    <a:p>
                      <a:pPr indent="0" lvl="0" marL="0" rtl="0" algn="ctr">
                        <a:lnSpc>
                          <a:spcPct val="115000"/>
                        </a:lnSpc>
                        <a:spcBef>
                          <a:spcPts val="0"/>
                        </a:spcBef>
                        <a:spcAft>
                          <a:spcPts val="0"/>
                        </a:spcAft>
                        <a:buNone/>
                      </a:pPr>
                      <a:r>
                        <a:rPr lang="fr" sz="900">
                          <a:solidFill>
                            <a:schemeClr val="accent4"/>
                          </a:solidFill>
                        </a:rPr>
                        <a:t>Métriques</a:t>
                      </a:r>
                      <a:endParaRPr sz="900">
                        <a:solidFill>
                          <a:schemeClr val="accent4"/>
                        </a:solidFill>
                      </a:endParaRPr>
                    </a:p>
                    <a:p>
                      <a:pPr indent="0" lvl="0" marL="0" rtl="0" algn="ctr">
                        <a:lnSpc>
                          <a:spcPct val="115000"/>
                        </a:lnSpc>
                        <a:spcBef>
                          <a:spcPts val="0"/>
                        </a:spcBef>
                        <a:spcAft>
                          <a:spcPts val="0"/>
                        </a:spcAft>
                        <a:buNone/>
                      </a:pPr>
                      <a:r>
                        <a:rPr lang="fr" sz="900">
                          <a:solidFill>
                            <a:schemeClr val="accent4"/>
                          </a:solidFill>
                        </a:rPr>
                        <a:t>techniques</a:t>
                      </a:r>
                      <a:endParaRPr sz="900">
                        <a:solidFill>
                          <a:schemeClr val="accent4"/>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t>AUC</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Aire sous courbe ROC</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 TPR d(FPR)</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0.794</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Capacité discrimination </a:t>
                      </a:r>
                      <a:endParaRPr sz="900"/>
                    </a:p>
                    <a:p>
                      <a:pPr indent="0" lvl="0" marL="0" rtl="0" algn="ctr">
                        <a:lnSpc>
                          <a:spcPct val="115000"/>
                        </a:lnSpc>
                        <a:spcBef>
                          <a:spcPts val="0"/>
                        </a:spcBef>
                        <a:spcAft>
                          <a:spcPts val="0"/>
                        </a:spcAft>
                        <a:buNone/>
                      </a:pPr>
                      <a:r>
                        <a:rPr lang="fr" sz="900"/>
                        <a:t>(0.5=aléatoire, 1=parfait)</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241600">
                <a:tc vMerge="1"/>
                <a:tc>
                  <a:txBody>
                    <a:bodyPr/>
                    <a:lstStyle/>
                    <a:p>
                      <a:pPr indent="0" lvl="0" marL="0" rtl="0" algn="ctr">
                        <a:lnSpc>
                          <a:spcPct val="115000"/>
                        </a:lnSpc>
                        <a:spcBef>
                          <a:spcPts val="0"/>
                        </a:spcBef>
                        <a:spcAft>
                          <a:spcPts val="0"/>
                        </a:spcAft>
                        <a:buNone/>
                      </a:pPr>
                      <a:r>
                        <a:rPr lang="fr" sz="900"/>
                        <a:t>accuracy</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Exactitude globale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u="sng"/>
                        <a:t>       </a:t>
                      </a:r>
                      <a:r>
                        <a:rPr lang="fr" sz="900" u="sng"/>
                        <a:t>(TP + TN)        .          </a:t>
                      </a:r>
                      <a:endParaRPr sz="900" u="sng"/>
                    </a:p>
                    <a:p>
                      <a:pPr indent="0" lvl="0" marL="0" rtl="0" algn="ctr">
                        <a:lnSpc>
                          <a:spcPct val="115000"/>
                        </a:lnSpc>
                        <a:spcBef>
                          <a:spcPts val="0"/>
                        </a:spcBef>
                        <a:spcAft>
                          <a:spcPts val="0"/>
                        </a:spcAft>
                        <a:buNone/>
                      </a:pPr>
                      <a:r>
                        <a:rPr lang="fr" sz="900"/>
                        <a:t>(TP + TN + FP + FN)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76.8%</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 prédictions correctes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r>
              <a:tr h="132875">
                <a:tc vMerge="1"/>
                <a:tc>
                  <a:txBody>
                    <a:bodyPr/>
                    <a:lstStyle/>
                    <a:p>
                      <a:pPr indent="0" lvl="0" marL="0" rtl="0" algn="ctr">
                        <a:lnSpc>
                          <a:spcPct val="115000"/>
                        </a:lnSpc>
                        <a:spcBef>
                          <a:spcPts val="0"/>
                        </a:spcBef>
                        <a:spcAft>
                          <a:spcPts val="0"/>
                        </a:spcAft>
                        <a:buNone/>
                      </a:pPr>
                      <a:r>
                        <a:rPr lang="fr" sz="900"/>
                        <a:t>precision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Précision positive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TP / (TP + FP)</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20.7%</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 alertes qui sont vraies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132875">
                <a:tc vMerge="1"/>
                <a:tc>
                  <a:txBody>
                    <a:bodyPr/>
                    <a:lstStyle/>
                    <a:p>
                      <a:pPr indent="0" lvl="0" marL="0" rtl="0" algn="ctr">
                        <a:lnSpc>
                          <a:spcPct val="115000"/>
                        </a:lnSpc>
                        <a:spcBef>
                          <a:spcPts val="0"/>
                        </a:spcBef>
                        <a:spcAft>
                          <a:spcPts val="0"/>
                        </a:spcAft>
                        <a:buNone/>
                      </a:pPr>
                      <a:r>
                        <a:rPr lang="fr" sz="900"/>
                        <a:t>recall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Sensibilité/Rappel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TP / (TP + FN)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66.0%</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 vrais défauts détectés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r>
              <a:tr h="241600">
                <a:tc vMerge="1"/>
                <a:tc>
                  <a:txBody>
                    <a:bodyPr/>
                    <a:lstStyle/>
                    <a:p>
                      <a:pPr indent="0" lvl="0" marL="0" rtl="0" algn="ctr">
                        <a:lnSpc>
                          <a:spcPct val="115000"/>
                        </a:lnSpc>
                        <a:spcBef>
                          <a:spcPts val="0"/>
                        </a:spcBef>
                        <a:spcAft>
                          <a:spcPts val="0"/>
                        </a:spcAft>
                        <a:buNone/>
                      </a:pPr>
                      <a:r>
                        <a:rPr lang="fr" sz="900"/>
                        <a:t>f1_score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Moyenne harmonique</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2 × (precision × recall) / (precision + recall)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31.5%</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Équilibre precision/recall</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120775">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alpha val="0"/>
                        </a:schemeClr>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r>
              <a:tr h="132875">
                <a:tc>
                  <a:txBody>
                    <a:bodyPr/>
                    <a:lstStyle/>
                    <a:p>
                      <a:pPr indent="0" lvl="0" marL="0" rtl="0" algn="ctr">
                        <a:spcBef>
                          <a:spcPts val="0"/>
                        </a:spcBef>
                        <a:spcAft>
                          <a:spcPts val="0"/>
                        </a:spcAft>
                        <a:buNone/>
                      </a:pPr>
                      <a:r>
                        <a:t/>
                      </a:r>
                      <a:endParaRPr sz="900"/>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alpha val="0"/>
                        </a:schemeClr>
                      </a:solidFill>
                      <a:prstDash val="solid"/>
                      <a:round/>
                      <a:headEnd len="sm" w="sm" type="none"/>
                      <a:tailEnd len="sm" w="sm" type="none"/>
                    </a:lnR>
                    <a:lnT cap="flat" cmpd="sng" w="9525">
                      <a:solidFill>
                        <a:schemeClr val="lt2">
                          <a:alpha val="0"/>
                        </a:schemeClr>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solidFill>
                            <a:schemeClr val="accent4"/>
                          </a:solidFill>
                        </a:rPr>
                        <a:t>Métrique</a:t>
                      </a:r>
                      <a:endParaRPr sz="900">
                        <a:solidFill>
                          <a:schemeClr val="accent4"/>
                        </a:solidFill>
                      </a:endParaRPr>
                    </a:p>
                  </a:txBody>
                  <a:tcPr marT="19050" marB="19050" marR="28575" marL="28575" anchor="b">
                    <a:lnL cap="flat" cmpd="sng" w="9525">
                      <a:solidFill>
                        <a:schemeClr val="lt2">
                          <a:alpha val="0"/>
                        </a:schemeClr>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Définition</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solidFill>
                            <a:schemeClr val="accent4"/>
                          </a:solidFill>
                        </a:rPr>
                        <a:t>Valeur Projet</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gridSpan="2">
                  <a:txBody>
                    <a:bodyPr/>
                    <a:lstStyle/>
                    <a:p>
                      <a:pPr indent="0" lvl="0" marL="0" rtl="0" algn="ctr">
                        <a:lnSpc>
                          <a:spcPct val="115000"/>
                        </a:lnSpc>
                        <a:spcBef>
                          <a:spcPts val="0"/>
                        </a:spcBef>
                        <a:spcAft>
                          <a:spcPts val="0"/>
                        </a:spcAft>
                        <a:buNone/>
                      </a:pPr>
                      <a:r>
                        <a:rPr lang="fr" sz="900">
                          <a:solidFill>
                            <a:schemeClr val="accent4"/>
                          </a:solidFill>
                        </a:rPr>
                        <a:t>Impact Métier</a:t>
                      </a:r>
                      <a:endParaRPr sz="9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hMerge="1"/>
              </a:tr>
              <a:tr h="241600">
                <a:tc rowSpan="4">
                  <a:txBody>
                    <a:bodyPr/>
                    <a:lstStyle/>
                    <a:p>
                      <a:pPr indent="0" lvl="0" marL="0" rtl="0" algn="ctr">
                        <a:lnSpc>
                          <a:spcPct val="115000"/>
                        </a:lnSpc>
                        <a:spcBef>
                          <a:spcPts val="0"/>
                        </a:spcBef>
                        <a:spcAft>
                          <a:spcPts val="0"/>
                        </a:spcAft>
                        <a:buNone/>
                      </a:pPr>
                      <a:r>
                        <a:rPr lang="fr" sz="900">
                          <a:solidFill>
                            <a:schemeClr val="accent4"/>
                          </a:solidFill>
                        </a:rPr>
                        <a:t>Matrice de</a:t>
                      </a:r>
                      <a:endParaRPr sz="900">
                        <a:solidFill>
                          <a:schemeClr val="accent4"/>
                        </a:solidFill>
                      </a:endParaRPr>
                    </a:p>
                    <a:p>
                      <a:pPr indent="0" lvl="0" marL="0" rtl="0" algn="ctr">
                        <a:lnSpc>
                          <a:spcPct val="115000"/>
                        </a:lnSpc>
                        <a:spcBef>
                          <a:spcPts val="0"/>
                        </a:spcBef>
                        <a:spcAft>
                          <a:spcPts val="0"/>
                        </a:spcAft>
                        <a:buNone/>
                      </a:pPr>
                      <a:r>
                        <a:rPr lang="fr" sz="900">
                          <a:solidFill>
                            <a:schemeClr val="accent4"/>
                          </a:solidFill>
                        </a:rPr>
                        <a:t>confusion</a:t>
                      </a:r>
                      <a:endParaRPr sz="900">
                        <a:solidFill>
                          <a:schemeClr val="accent4"/>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900"/>
                        <a:t>True Negatives (TN)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Bons clients → ACCORD</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41,214</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gridSpan="2">
                  <a:txBody>
                    <a:bodyPr/>
                    <a:lstStyle/>
                    <a:p>
                      <a:pPr indent="0" lvl="0" marL="0" rtl="0" algn="ctr">
                        <a:lnSpc>
                          <a:spcPct val="115000"/>
                        </a:lnSpc>
                        <a:spcBef>
                          <a:spcPts val="0"/>
                        </a:spcBef>
                        <a:spcAft>
                          <a:spcPts val="0"/>
                        </a:spcAft>
                        <a:buNone/>
                      </a:pPr>
                      <a:r>
                        <a:rPr lang="fr" sz="900"/>
                        <a:t>✅ Décisions correctes, profits normaux</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hMerge="1"/>
              </a:tr>
              <a:tr h="241600">
                <a:tc vMerge="1"/>
                <a:tc>
                  <a:txBody>
                    <a:bodyPr/>
                    <a:lstStyle/>
                    <a:p>
                      <a:pPr indent="0" lvl="0" marL="0" rtl="0" algn="ctr">
                        <a:lnSpc>
                          <a:spcPct val="115000"/>
                        </a:lnSpc>
                        <a:spcBef>
                          <a:spcPts val="0"/>
                        </a:spcBef>
                        <a:spcAft>
                          <a:spcPts val="0"/>
                        </a:spcAft>
                        <a:buNone/>
                      </a:pPr>
                      <a:r>
                        <a:rPr lang="fr" sz="900"/>
                        <a:t>False Positives (FP)</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Bons clients → REFUS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15,323</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900"/>
                        <a:t>❌ Manque à gagner (15,323€)</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r>
              <a:tr h="241600">
                <a:tc vMerge="1"/>
                <a:tc>
                  <a:txBody>
                    <a:bodyPr/>
                    <a:lstStyle/>
                    <a:p>
                      <a:pPr indent="0" lvl="0" marL="0" rtl="0" algn="ctr">
                        <a:lnSpc>
                          <a:spcPct val="115000"/>
                        </a:lnSpc>
                        <a:spcBef>
                          <a:spcPts val="0"/>
                        </a:spcBef>
                        <a:spcAft>
                          <a:spcPts val="0"/>
                        </a:spcAft>
                        <a:buNone/>
                      </a:pPr>
                      <a:r>
                        <a:rPr lang="fr" sz="900"/>
                        <a:t>False Negatives (FN)</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Défauts → ACCORD</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900"/>
                        <a:t>1,516</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gridSpan="2">
                  <a:txBody>
                    <a:bodyPr/>
                    <a:lstStyle/>
                    <a:p>
                      <a:pPr indent="0" lvl="0" marL="0" rtl="0" algn="ctr">
                        <a:lnSpc>
                          <a:spcPct val="115000"/>
                        </a:lnSpc>
                        <a:spcBef>
                          <a:spcPts val="0"/>
                        </a:spcBef>
                        <a:spcAft>
                          <a:spcPts val="0"/>
                        </a:spcAft>
                        <a:buNone/>
                      </a:pPr>
                      <a:r>
                        <a:rPr lang="fr" sz="900"/>
                        <a:t>❌ Pertes (15,160€)</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lt1"/>
                    </a:solidFill>
                  </a:tcPr>
                </a:tc>
                <a:tc hMerge="1"/>
              </a:tr>
              <a:tr h="132875">
                <a:tc vMerge="1"/>
                <a:tc>
                  <a:txBody>
                    <a:bodyPr/>
                    <a:lstStyle/>
                    <a:p>
                      <a:pPr indent="0" lvl="0" marL="0" rtl="0" algn="ctr">
                        <a:lnSpc>
                          <a:spcPct val="115000"/>
                        </a:lnSpc>
                        <a:spcBef>
                          <a:spcPts val="0"/>
                        </a:spcBef>
                        <a:spcAft>
                          <a:spcPts val="0"/>
                        </a:spcAft>
                        <a:buNone/>
                      </a:pPr>
                      <a:r>
                        <a:rPr lang="fr" sz="900"/>
                        <a:t>True Positives (TP)</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Défauts → REFUS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900"/>
                        <a:t>3,449</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900"/>
                        <a:t>✅ Protections efficaces (34,490€ évités)</a:t>
                      </a:r>
                      <a:endParaRPr sz="9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Métriques détaillées 2/2</a:t>
            </a:r>
            <a:endParaRPr/>
          </a:p>
        </p:txBody>
      </p:sp>
      <p:graphicFrame>
        <p:nvGraphicFramePr>
          <p:cNvPr id="113" name="Google Shape;113;p19"/>
          <p:cNvGraphicFramePr/>
          <p:nvPr/>
        </p:nvGraphicFramePr>
        <p:xfrm>
          <a:off x="159588" y="878875"/>
          <a:ext cx="3000000" cy="3000000"/>
        </p:xfrm>
        <a:graphic>
          <a:graphicData uri="http://schemas.openxmlformats.org/drawingml/2006/table">
            <a:tbl>
              <a:tblPr>
                <a:noFill/>
                <a:tableStyleId>{C0B50728-BBE4-4A3D-9671-B866A5D04B76}</a:tableStyleId>
              </a:tblPr>
              <a:tblGrid>
                <a:gridCol w="1570150"/>
                <a:gridCol w="1134500"/>
                <a:gridCol w="1506625"/>
                <a:gridCol w="853150"/>
                <a:gridCol w="853150"/>
                <a:gridCol w="2786350"/>
              </a:tblGrid>
              <a:tr h="163900">
                <a:tc>
                  <a:txBody>
                    <a:bodyPr/>
                    <a:lstStyle/>
                    <a:p>
                      <a:pPr indent="0" lvl="0" marL="0" rtl="0" algn="ctr">
                        <a:spcBef>
                          <a:spcPts val="0"/>
                        </a:spcBef>
                        <a:spcAft>
                          <a:spcPts val="0"/>
                        </a:spcAft>
                        <a:buNone/>
                      </a:pPr>
                      <a:r>
                        <a:t/>
                      </a:r>
                      <a:endParaRPr/>
                    </a:p>
                  </a:txBody>
                  <a:tcPr marT="19050" marB="19050" marR="28575" marL="28575" anchor="b">
                    <a:lnR cap="flat" cmpd="sng" w="9525">
                      <a:solidFill>
                        <a:schemeClr val="lt2"/>
                      </a:solidFill>
                      <a:prstDash val="solid"/>
                      <a:round/>
                      <a:headEnd len="sm" w="sm" type="none"/>
                      <a:tailEnd len="sm" w="sm" type="none"/>
                    </a:lnR>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lt1"/>
                          </a:solidFill>
                        </a:rPr>
                        <a:t>Hyperparamètre</a:t>
                      </a:r>
                      <a:endParaRPr sz="1000">
                        <a:solidFill>
                          <a:schemeClr val="lt1"/>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lt1"/>
                          </a:solidFill>
                        </a:rPr>
                        <a:t>Définition Data Science</a:t>
                      </a:r>
                      <a:endParaRPr sz="1000">
                        <a:solidFill>
                          <a:schemeClr val="lt1"/>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lt1"/>
                          </a:solidFill>
                        </a:rPr>
                        <a:t>Valeur Optimale</a:t>
                      </a:r>
                      <a:endParaRPr sz="1000">
                        <a:solidFill>
                          <a:schemeClr val="lt1"/>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gridSpan="2">
                  <a:txBody>
                    <a:bodyPr/>
                    <a:lstStyle/>
                    <a:p>
                      <a:pPr indent="0" lvl="0" marL="0" rtl="0" algn="ctr">
                        <a:lnSpc>
                          <a:spcPct val="115000"/>
                        </a:lnSpc>
                        <a:spcBef>
                          <a:spcPts val="0"/>
                        </a:spcBef>
                        <a:spcAft>
                          <a:spcPts val="0"/>
                        </a:spcAft>
                        <a:buNone/>
                      </a:pPr>
                      <a:r>
                        <a:rPr lang="fr" sz="1000">
                          <a:solidFill>
                            <a:schemeClr val="lt1"/>
                          </a:solidFill>
                        </a:rPr>
                        <a:t>Impact</a:t>
                      </a:r>
                      <a:endParaRPr sz="1000">
                        <a:solidFill>
                          <a:schemeClr val="lt1"/>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hMerge="1"/>
              </a:tr>
              <a:tr h="163900">
                <a:tc rowSpan="8">
                  <a:txBody>
                    <a:bodyPr/>
                    <a:lstStyle/>
                    <a:p>
                      <a:pPr indent="0" lvl="0" marL="0" rtl="0" algn="ctr">
                        <a:lnSpc>
                          <a:spcPct val="115000"/>
                        </a:lnSpc>
                        <a:spcBef>
                          <a:spcPts val="0"/>
                        </a:spcBef>
                        <a:spcAft>
                          <a:spcPts val="0"/>
                        </a:spcAft>
                        <a:buNone/>
                      </a:pPr>
                      <a:r>
                        <a:rPr lang="fr" sz="1000">
                          <a:solidFill>
                            <a:schemeClr val="accent4"/>
                          </a:solidFill>
                        </a:rPr>
                        <a:t>Hyperparamètre</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LightGBM</a:t>
                      </a:r>
                      <a:endParaRPr sz="1000">
                        <a:solidFill>
                          <a:schemeClr val="accent4"/>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dk2"/>
                          </a:solidFill>
                        </a:rPr>
                        <a:t>n_estimators</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Nombre d'arbres de décision</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100</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solidFill>
                            <a:schemeClr val="dk2"/>
                          </a:solidFill>
                        </a:rPr>
                        <a:t>Plus d'arbres = meilleure performance mais risque overfitting</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learning_rate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Taux d'apprentissage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0.08</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1000">
                          <a:solidFill>
                            <a:schemeClr val="dk2"/>
                          </a:solidFill>
                        </a:rPr>
                        <a:t>Vitesse convergence (faible = stable, élevé = rapide)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r>
              <a:tr h="163900">
                <a:tc vMerge="1"/>
                <a:tc>
                  <a:txBody>
                    <a:bodyPr/>
                    <a:lstStyle/>
                    <a:p>
                      <a:pPr indent="0" lvl="0" marL="0" rtl="0" algn="ctr">
                        <a:lnSpc>
                          <a:spcPct val="115000"/>
                        </a:lnSpc>
                        <a:spcBef>
                          <a:spcPts val="0"/>
                        </a:spcBef>
                        <a:spcAft>
                          <a:spcPts val="0"/>
                        </a:spcAft>
                        <a:buNone/>
                      </a:pPr>
                      <a:r>
                        <a:rPr lang="fr" sz="1000">
                          <a:solidFill>
                            <a:schemeClr val="dk2"/>
                          </a:solidFill>
                        </a:rPr>
                        <a:t>max_depth</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Profondeur maximale arbres</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4</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solidFill>
                            <a:schemeClr val="dk2"/>
                          </a:solidFill>
                        </a:rPr>
                        <a:t>Contrôle complexité (faible = simple, élevé = complexe)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num_leaves</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Nombre feuilles par arbre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20</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1000">
                          <a:solidFill>
                            <a:schemeClr val="dk2"/>
                          </a:solidFill>
                        </a:rPr>
                        <a:t>Granularité des décisions</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reg_alpha</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Régularisation L1 (Lasso)</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0.05</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solidFill>
                            <a:schemeClr val="dk2"/>
                          </a:solidFill>
                        </a:rPr>
                        <a:t>Sélection automatique features (sparsité)</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reg_lambda</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Régularisation L2 (Ridge)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0.05</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1000">
                          <a:solidFill>
                            <a:schemeClr val="dk2"/>
                          </a:solidFill>
                        </a:rPr>
                        <a:t>Réduction overfitting (pénalise poids élevés)</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subsample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 échantillons par arbre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dk2"/>
                          </a:solidFill>
                        </a:rPr>
                        <a:t>0.85</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solidFill>
                            <a:schemeClr val="dk2"/>
                          </a:solidFill>
                        </a:rPr>
                        <a:t>Randomisation pour généralisation</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r>
              <a:tr h="90150">
                <a:tc vMerge="1"/>
                <a:tc>
                  <a:txBody>
                    <a:bodyPr/>
                    <a:lstStyle/>
                    <a:p>
                      <a:pPr indent="0" lvl="0" marL="0" rtl="0" algn="ctr">
                        <a:lnSpc>
                          <a:spcPct val="115000"/>
                        </a:lnSpc>
                        <a:spcBef>
                          <a:spcPts val="0"/>
                        </a:spcBef>
                        <a:spcAft>
                          <a:spcPts val="0"/>
                        </a:spcAft>
                        <a:buNone/>
                      </a:pPr>
                      <a:r>
                        <a:rPr lang="fr" sz="1000">
                          <a:solidFill>
                            <a:schemeClr val="dk2"/>
                          </a:solidFill>
                        </a:rPr>
                        <a:t>colsample_bytree</a:t>
                      </a:r>
                      <a:endParaRPr sz="1000">
                        <a:solidFill>
                          <a:schemeClr val="dk2"/>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 features par arbre</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solidFill>
                            <a:schemeClr val="dk2"/>
                          </a:solidFill>
                        </a:rPr>
                        <a:t>0.85</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1000">
                          <a:solidFill>
                            <a:schemeClr val="dk2"/>
                          </a:solidFill>
                        </a:rPr>
                        <a:t>Diversité des arbres (bagging)</a:t>
                      </a:r>
                      <a:endParaRPr sz="1000">
                        <a:solidFill>
                          <a:schemeClr val="dk2"/>
                        </a:solidFill>
                      </a:endParaRPr>
                    </a:p>
                  </a:txBody>
                  <a:tcPr marT="19050" marB="19050" marR="28575" marL="2857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rgbClr val="000000"/>
                      </a:solidFill>
                      <a:prstDash val="solid"/>
                      <a:round/>
                      <a:headEnd len="sm" w="sm" type="none"/>
                      <a:tailEnd len="sm" w="sm" type="none"/>
                    </a:lnB>
                    <a:solidFill>
                      <a:srgbClr val="F3F3F3"/>
                    </a:solidFill>
                  </a:tcPr>
                </a:tc>
                <a:tc hMerge="1"/>
              </a:tr>
              <a:tr h="108175">
                <a:tc>
                  <a:txBody>
                    <a:bodyPr/>
                    <a:lstStyle/>
                    <a:p>
                      <a:pPr indent="0" lvl="0" marL="0" rtl="0" algn="ctr">
                        <a:spcBef>
                          <a:spcPts val="0"/>
                        </a:spcBef>
                        <a:spcAft>
                          <a:spcPts val="0"/>
                        </a:spcAft>
                        <a:buNone/>
                      </a:pPr>
                      <a:r>
                        <a:t/>
                      </a:r>
                      <a:endParaRPr/>
                    </a:p>
                  </a:txBody>
                  <a:tcPr marT="19050" marB="19050" marR="28575" marL="28575" anchor="b">
                    <a:lnT cap="flat" cmpd="sng" w="9525">
                      <a:solidFill>
                        <a:schemeClr val="lt2"/>
                      </a:solidFill>
                      <a:prstDash val="solid"/>
                      <a:round/>
                      <a:headEnd len="sm" w="sm" type="none"/>
                      <a:tailEnd len="sm" w="sm" type="none"/>
                    </a:lnT>
                  </a:tcPr>
                </a:tc>
                <a:tc>
                  <a:txBody>
                    <a:bodyPr/>
                    <a:lstStyle/>
                    <a:p>
                      <a:pPr indent="0" lvl="0" marL="0" rtl="0" algn="ctr">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spcBef>
                          <a:spcPts val="0"/>
                        </a:spcBef>
                        <a:spcAft>
                          <a:spcPts val="0"/>
                        </a:spcAft>
                        <a:buNone/>
                      </a:pPr>
                      <a:r>
                        <a:t/>
                      </a:r>
                      <a:endParaRPr/>
                    </a:p>
                  </a:txBody>
                  <a:tcPr marT="19050" marB="19050" marR="28575" marL="28575" anchor="b">
                    <a:lnT cap="flat" cmpd="sng" w="9525">
                      <a:solidFill>
                        <a:srgbClr val="000000"/>
                      </a:solidFill>
                      <a:prstDash val="solid"/>
                      <a:round/>
                      <a:headEnd len="sm" w="sm" type="none"/>
                      <a:tailEnd len="sm" w="sm" type="none"/>
                    </a:lnT>
                    <a:lnB cap="flat" cmpd="sng" w="9525">
                      <a:solidFill>
                        <a:schemeClr val="lt2"/>
                      </a:solidFill>
                      <a:prstDash val="solid"/>
                      <a:round/>
                      <a:headEnd len="sm" w="sm" type="none"/>
                      <a:tailEnd len="sm" w="sm" type="none"/>
                    </a:lnB>
                  </a:tcPr>
                </a:tc>
              </a:tr>
              <a:tr h="108175">
                <a:tc>
                  <a:txBody>
                    <a:bodyPr/>
                    <a:lstStyle/>
                    <a:p>
                      <a:pPr indent="0" lvl="0" marL="0" rtl="0" algn="ctr">
                        <a:spcBef>
                          <a:spcPts val="0"/>
                        </a:spcBef>
                        <a:spcAft>
                          <a:spcPts val="0"/>
                        </a:spcAft>
                        <a:buNone/>
                      </a:pPr>
                      <a:r>
                        <a:t/>
                      </a:r>
                      <a:endParaRPr/>
                    </a:p>
                  </a:txBody>
                  <a:tcPr marT="19050" marB="19050" marR="28575" marL="28575" anchor="b">
                    <a:lnR cap="flat" cmpd="sng" w="9525">
                      <a:solidFill>
                        <a:schemeClr val="lt2"/>
                      </a:solidFill>
                      <a:prstDash val="solid"/>
                      <a:round/>
                      <a:headEnd len="sm" w="sm" type="none"/>
                      <a:tailEnd len="sm" w="sm" type="none"/>
                    </a:lnR>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solidFill>
                            <a:schemeClr val="accent4"/>
                          </a:solidFill>
                        </a:rPr>
                        <a:t>Paramètre</a:t>
                      </a:r>
                      <a:endParaRPr sz="10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Définition</a:t>
                      </a:r>
                      <a:endParaRPr sz="10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gridSpan="2">
                  <a:txBody>
                    <a:bodyPr/>
                    <a:lstStyle/>
                    <a:p>
                      <a:pPr indent="0" lvl="0" marL="0" rtl="0" algn="ctr">
                        <a:lnSpc>
                          <a:spcPct val="115000"/>
                        </a:lnSpc>
                        <a:spcBef>
                          <a:spcPts val="0"/>
                        </a:spcBef>
                        <a:spcAft>
                          <a:spcPts val="0"/>
                        </a:spcAft>
                        <a:buNone/>
                      </a:pPr>
                      <a:r>
                        <a:rPr lang="fr" sz="1000">
                          <a:solidFill>
                            <a:schemeClr val="accent4"/>
                          </a:solidFill>
                        </a:rPr>
                        <a:t>Valeurs testées</a:t>
                      </a:r>
                      <a:endParaRPr sz="10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hMerge="1"/>
                <a:tc>
                  <a:txBody>
                    <a:bodyPr/>
                    <a:lstStyle/>
                    <a:p>
                      <a:pPr indent="0" lvl="0" marL="0" rtl="0" algn="ctr">
                        <a:lnSpc>
                          <a:spcPct val="115000"/>
                        </a:lnSpc>
                        <a:spcBef>
                          <a:spcPts val="0"/>
                        </a:spcBef>
                        <a:spcAft>
                          <a:spcPts val="0"/>
                        </a:spcAft>
                        <a:buNone/>
                      </a:pPr>
                      <a:r>
                        <a:rPr lang="fr" sz="1000">
                          <a:solidFill>
                            <a:schemeClr val="accent4"/>
                          </a:solidFill>
                        </a:rPr>
                        <a:t>Meilleur choix</a:t>
                      </a:r>
                      <a:endParaRPr sz="1000">
                        <a:solidFill>
                          <a:schemeClr val="accent4"/>
                        </a:solidFill>
                      </a:endParaRPr>
                    </a:p>
                  </a:txBody>
                  <a:tcPr marT="19050" marB="19050" marR="28575" marL="28575" anchor="b">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r>
              <a:tr h="163900">
                <a:tc rowSpan="3">
                  <a:txBody>
                    <a:bodyPr/>
                    <a:lstStyle/>
                    <a:p>
                      <a:pPr indent="0" lvl="0" marL="0" rtl="0" algn="ctr">
                        <a:lnSpc>
                          <a:spcPct val="115000"/>
                        </a:lnSpc>
                        <a:spcBef>
                          <a:spcPts val="0"/>
                        </a:spcBef>
                        <a:spcAft>
                          <a:spcPts val="0"/>
                        </a:spcAft>
                        <a:buNone/>
                      </a:pPr>
                      <a:r>
                        <a:rPr lang="fr" sz="1000">
                          <a:solidFill>
                            <a:schemeClr val="accent4"/>
                          </a:solidFill>
                        </a:rPr>
                        <a:t>Paramètres</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d'expérimentation</a:t>
                      </a:r>
                      <a:endParaRPr sz="1000">
                        <a:solidFill>
                          <a:schemeClr val="accent4"/>
                        </a:solidFill>
                      </a:endParaRPr>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t>strategy</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t>Nom expérimentation</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t>baseline, class_weight, undersample, smote</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lang="fr" sz="1000"/>
                        <a:t>baseline</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r h="163900">
                <a:tc vMerge="1"/>
                <a:tc>
                  <a:txBody>
                    <a:bodyPr/>
                    <a:lstStyle/>
                    <a:p>
                      <a:pPr indent="0" lvl="0" marL="0" rtl="0" algn="ctr">
                        <a:lnSpc>
                          <a:spcPct val="115000"/>
                        </a:lnSpc>
                        <a:spcBef>
                          <a:spcPts val="0"/>
                        </a:spcBef>
                        <a:spcAft>
                          <a:spcPts val="0"/>
                        </a:spcAft>
                        <a:buNone/>
                      </a:pPr>
                      <a:r>
                        <a:rPr lang="fr" sz="1000"/>
                        <a:t>model_type</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a:txBody>
                    <a:bodyPr/>
                    <a:lstStyle/>
                    <a:p>
                      <a:pPr indent="0" lvl="0" marL="0" rtl="0" algn="ctr">
                        <a:lnSpc>
                          <a:spcPct val="115000"/>
                        </a:lnSpc>
                        <a:spcBef>
                          <a:spcPts val="0"/>
                        </a:spcBef>
                        <a:spcAft>
                          <a:spcPts val="0"/>
                        </a:spcAft>
                        <a:buNone/>
                      </a:pPr>
                      <a:r>
                        <a:rPr lang="fr" sz="1000"/>
                        <a:t>Algorithme ML</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gridSpan="2">
                  <a:txBody>
                    <a:bodyPr/>
                    <a:lstStyle/>
                    <a:p>
                      <a:pPr indent="0" lvl="0" marL="0" rtl="0" algn="ctr">
                        <a:lnSpc>
                          <a:spcPct val="115000"/>
                        </a:lnSpc>
                        <a:spcBef>
                          <a:spcPts val="0"/>
                        </a:spcBef>
                        <a:spcAft>
                          <a:spcPts val="0"/>
                        </a:spcAft>
                        <a:buNone/>
                      </a:pPr>
                      <a:r>
                        <a:rPr lang="fr" sz="1000"/>
                        <a:t>dummy, logistic, randomforest, lightgbm</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c hMerge="1"/>
                <a:tc>
                  <a:txBody>
                    <a:bodyPr/>
                    <a:lstStyle/>
                    <a:p>
                      <a:pPr indent="0" lvl="0" marL="0" rtl="0" algn="ctr">
                        <a:lnSpc>
                          <a:spcPct val="115000"/>
                        </a:lnSpc>
                        <a:spcBef>
                          <a:spcPts val="0"/>
                        </a:spcBef>
                        <a:spcAft>
                          <a:spcPts val="0"/>
                        </a:spcAft>
                        <a:buNone/>
                      </a:pPr>
                      <a:r>
                        <a:rPr lang="fr" sz="1000"/>
                        <a:t>lightgbm</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solidFill>
                      <a:srgbClr val="F3F3F3"/>
                    </a:solidFill>
                  </a:tcPr>
                </a:tc>
              </a:tr>
              <a:tr h="163900">
                <a:tc vMerge="1"/>
                <a:tc>
                  <a:txBody>
                    <a:bodyPr/>
                    <a:lstStyle/>
                    <a:p>
                      <a:pPr indent="0" lvl="0" marL="0" rtl="0" algn="ctr">
                        <a:lnSpc>
                          <a:spcPct val="115000"/>
                        </a:lnSpc>
                        <a:spcBef>
                          <a:spcPts val="0"/>
                        </a:spcBef>
                        <a:spcAft>
                          <a:spcPts val="0"/>
                        </a:spcAft>
                        <a:buNone/>
                      </a:pPr>
                      <a:r>
                        <a:rPr lang="fr" sz="1000"/>
                        <a:t>resampling</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fr" sz="1000"/>
                        <a:t>Technique rééquilibrage</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gridSpan="2">
                  <a:txBody>
                    <a:bodyPr/>
                    <a:lstStyle/>
                    <a:p>
                      <a:pPr indent="0" lvl="0" marL="0" rtl="0" algn="ctr">
                        <a:lnSpc>
                          <a:spcPct val="115000"/>
                        </a:lnSpc>
                        <a:spcBef>
                          <a:spcPts val="0"/>
                        </a:spcBef>
                        <a:spcAft>
                          <a:spcPts val="0"/>
                        </a:spcAft>
                        <a:buNone/>
                      </a:pPr>
                      <a:r>
                        <a:rPr lang="fr" sz="1000"/>
                        <a:t>None, undersample, smote, class_weight</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c hMerge="1"/>
                <a:tc>
                  <a:txBody>
                    <a:bodyPr/>
                    <a:lstStyle/>
                    <a:p>
                      <a:pPr indent="0" lvl="0" marL="0" rtl="0" algn="ctr">
                        <a:lnSpc>
                          <a:spcPct val="115000"/>
                        </a:lnSpc>
                        <a:spcBef>
                          <a:spcPts val="0"/>
                        </a:spcBef>
                        <a:spcAft>
                          <a:spcPts val="0"/>
                        </a:spcAft>
                        <a:buNone/>
                      </a:pPr>
                      <a:r>
                        <a:rPr lang="fr" sz="1000"/>
                        <a:t>None</a:t>
                      </a:r>
                      <a:endParaRPr sz="1000"/>
                    </a:p>
                  </a:txBody>
                  <a:tcPr marT="19050" marB="19050" marR="28575" marL="28575" anchor="ctr">
                    <a:lnL cap="flat" cmpd="sng" w="9525">
                      <a:solidFill>
                        <a:schemeClr val="lt2"/>
                      </a:solidFill>
                      <a:prstDash val="solid"/>
                      <a:round/>
                      <a:headEnd len="sm" w="sm" type="none"/>
                      <a:tailEnd len="sm" w="sm" type="none"/>
                    </a:lnL>
                    <a:lnR cap="flat" cmpd="sng" w="9525">
                      <a:solidFill>
                        <a:schemeClr val="lt2"/>
                      </a:solidFill>
                      <a:prstDash val="solid"/>
                      <a:round/>
                      <a:headEnd len="sm" w="sm" type="none"/>
                      <a:tailEnd len="sm" w="sm" type="none"/>
                    </a:lnR>
                    <a:lnT cap="flat" cmpd="sng" w="9525">
                      <a:solidFill>
                        <a:schemeClr val="lt2"/>
                      </a:solidFill>
                      <a:prstDash val="solid"/>
                      <a:round/>
                      <a:headEnd len="sm" w="sm" type="none"/>
                      <a:tailEnd len="sm" w="sm" type="none"/>
                    </a:lnT>
                    <a:lnB cap="flat" cmpd="sng" w="9525">
                      <a:solidFill>
                        <a:schemeClr val="lt2"/>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0"/>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Algorithmes testés - Du plus simple au plus complexe</a:t>
            </a:r>
            <a:endParaRPr/>
          </a:p>
        </p:txBody>
      </p:sp>
      <p:sp>
        <p:nvSpPr>
          <p:cNvPr id="119" name="Google Shape;119;p20"/>
          <p:cNvSpPr txBox="1"/>
          <p:nvPr>
            <p:ph idx="4294967295" type="body"/>
          </p:nvPr>
        </p:nvSpPr>
        <p:spPr>
          <a:xfrm>
            <a:off x="301825" y="1071800"/>
            <a:ext cx="8490600" cy="37530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400"/>
              </a:spcBef>
              <a:spcAft>
                <a:spcPts val="400"/>
              </a:spcAft>
              <a:buNone/>
            </a:pPr>
            <a:r>
              <a:t/>
            </a:r>
            <a:endParaRPr b="1" sz="1000">
              <a:solidFill>
                <a:schemeClr val="dk2"/>
              </a:solidFill>
              <a:latin typeface="Arial"/>
              <a:ea typeface="Arial"/>
              <a:cs typeface="Arial"/>
              <a:sym typeface="Arial"/>
            </a:endParaRPr>
          </a:p>
        </p:txBody>
      </p:sp>
      <p:graphicFrame>
        <p:nvGraphicFramePr>
          <p:cNvPr id="120" name="Google Shape;120;p20"/>
          <p:cNvGraphicFramePr/>
          <p:nvPr/>
        </p:nvGraphicFramePr>
        <p:xfrm>
          <a:off x="301825" y="1071725"/>
          <a:ext cx="3000000" cy="3000000"/>
        </p:xfrm>
        <a:graphic>
          <a:graphicData uri="http://schemas.openxmlformats.org/drawingml/2006/table">
            <a:tbl>
              <a:tblPr>
                <a:noFill/>
                <a:tableStyleId>{C0B50728-BBE4-4A3D-9671-B866A5D04B76}</a:tableStyleId>
              </a:tblPr>
              <a:tblGrid>
                <a:gridCol w="950300"/>
                <a:gridCol w="7540300"/>
              </a:tblGrid>
              <a:tr h="687925">
                <a:tc>
                  <a:txBody>
                    <a:bodyPr/>
                    <a:lstStyle/>
                    <a:p>
                      <a:pPr indent="0" lvl="0" marL="0" rtl="0" algn="l">
                        <a:lnSpc>
                          <a:spcPct val="115000"/>
                        </a:lnSpc>
                        <a:spcBef>
                          <a:spcPts val="0"/>
                        </a:spcBef>
                        <a:spcAft>
                          <a:spcPts val="0"/>
                        </a:spcAft>
                        <a:buNone/>
                      </a:pPr>
                      <a:r>
                        <a:rPr lang="fr" sz="1000">
                          <a:solidFill>
                            <a:schemeClr val="accent4"/>
                          </a:solidFill>
                        </a:rPr>
                        <a:t>Dummy Classifier</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fr" sz="1000">
                          <a:solidFill>
                            <a:schemeClr val="dk2"/>
                          </a:solidFill>
                        </a:rPr>
                        <a:t>Algorithme de référence qui fait des prédictions aléatoires en respectant la distribution des classes (91.9% accordé, 8.1% refusé). Principe : "Pile ou face intelligent"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N'utilise AUCUNE variable explicative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Prédit selon les proportions observées dans les données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Sert de plancher de performance minimum acceptable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687925">
                <a:tc>
                  <a:txBody>
                    <a:bodyPr/>
                    <a:lstStyle/>
                    <a:p>
                      <a:pPr indent="0" lvl="0" marL="0" rtl="0" algn="l">
                        <a:lnSpc>
                          <a:spcPct val="115000"/>
                        </a:lnSpc>
                        <a:spcBef>
                          <a:spcPts val="0"/>
                        </a:spcBef>
                        <a:spcAft>
                          <a:spcPts val="0"/>
                        </a:spcAft>
                        <a:buNone/>
                      </a:pPr>
                      <a:r>
                        <a:rPr lang="fr" sz="1000">
                          <a:solidFill>
                            <a:schemeClr val="accent4"/>
                          </a:solidFill>
                        </a:rPr>
                        <a:t>Logistic regression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fr" sz="1000">
                          <a:solidFill>
                            <a:schemeClr val="dk2"/>
                          </a:solidFill>
                        </a:rPr>
                        <a:t>Algorithme statistique qui modélise la probabilité de défaut par une fonction logistique des variables explicatives. </a:t>
                      </a:r>
                      <a:endParaRPr sz="1000">
                        <a:solidFill>
                          <a:schemeClr val="dk2"/>
                        </a:solidFill>
                      </a:endParaRPr>
                    </a:p>
                    <a:p>
                      <a:pPr indent="0" lvl="0" marL="0" rtl="0" algn="l">
                        <a:lnSpc>
                          <a:spcPct val="115000"/>
                        </a:lnSpc>
                        <a:spcBef>
                          <a:spcPts val="0"/>
                        </a:spcBef>
                        <a:spcAft>
                          <a:spcPts val="0"/>
                        </a:spcAft>
                        <a:buNone/>
                      </a:pPr>
                      <a:r>
                        <a:rPr lang="fr" sz="1000">
                          <a:solidFill>
                            <a:schemeClr val="dk2"/>
                          </a:solidFill>
                        </a:rPr>
                        <a:t>Principe : "Combinaison linéaire + transformation sigmoïde"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Chaque variable a un coefficient (poids) fixe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Suppose des relations linéaires entre variables et risque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Modèle simple, rapide et interprétable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687925">
                <a:tc>
                  <a:txBody>
                    <a:bodyPr/>
                    <a:lstStyle/>
                    <a:p>
                      <a:pPr indent="0" lvl="0" marL="0" rtl="0" algn="l">
                        <a:lnSpc>
                          <a:spcPct val="115000"/>
                        </a:lnSpc>
                        <a:spcBef>
                          <a:spcPts val="0"/>
                        </a:spcBef>
                        <a:spcAft>
                          <a:spcPts val="0"/>
                        </a:spcAft>
                        <a:buNone/>
                      </a:pPr>
                      <a:r>
                        <a:rPr lang="fr" sz="1000">
                          <a:solidFill>
                            <a:schemeClr val="accent4"/>
                          </a:solidFill>
                        </a:rPr>
                        <a:t>Random forest</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fr" sz="1000">
                          <a:solidFill>
                            <a:schemeClr val="dk2"/>
                          </a:solidFill>
                        </a:rPr>
                        <a:t>Algorithme d'ensemble qui combine 100 arbres de décision indépendants, chacun entraîné sur un échantillon différent des données. Principe : "Sagesse des foules d'arbres"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Chaque arbre vote pour une décision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Décision finale = vote majoritaire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Gère naturellement les interactions non-linéaires</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687925">
                <a:tc>
                  <a:txBody>
                    <a:bodyPr/>
                    <a:lstStyle/>
                    <a:p>
                      <a:pPr indent="0" lvl="0" marL="0" rtl="0" algn="l">
                        <a:lnSpc>
                          <a:spcPct val="115000"/>
                        </a:lnSpc>
                        <a:spcBef>
                          <a:spcPts val="0"/>
                        </a:spcBef>
                        <a:spcAft>
                          <a:spcPts val="0"/>
                        </a:spcAft>
                        <a:buNone/>
                      </a:pPr>
                      <a:r>
                        <a:rPr lang="fr" sz="1000">
                          <a:solidFill>
                            <a:schemeClr val="accent4"/>
                          </a:solidFill>
                        </a:rPr>
                        <a:t>LightGBM</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l">
                        <a:lnSpc>
                          <a:spcPct val="115000"/>
                        </a:lnSpc>
                        <a:spcBef>
                          <a:spcPts val="0"/>
                        </a:spcBef>
                        <a:spcAft>
                          <a:spcPts val="0"/>
                        </a:spcAft>
                        <a:buNone/>
                      </a:pPr>
                      <a:r>
                        <a:rPr lang="fr" sz="1000">
                          <a:solidFill>
                            <a:schemeClr val="dk2"/>
                          </a:solidFill>
                        </a:rPr>
                        <a:t>Algorithme de gradient boosting avancé qui construit séquentiellement des arbres, chacun corrigeant les erreurs du précédent. Principe : "Apprentissage par correction d'erreurs"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Arbre 1 apprend les patterns principaux </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Arbre 2 corrige les erreurs de l'arbre 1</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Arbre 3 corrige les erreurs des arbres 1+2</a:t>
                      </a:r>
                      <a:endParaRPr sz="1000">
                        <a:solidFill>
                          <a:schemeClr val="dk2"/>
                        </a:solidFill>
                      </a:endParaRPr>
                    </a:p>
                    <a:p>
                      <a:pPr indent="-292100" lvl="0" marL="457200" rtl="0" algn="l">
                        <a:lnSpc>
                          <a:spcPct val="115000"/>
                        </a:lnSpc>
                        <a:spcBef>
                          <a:spcPts val="0"/>
                        </a:spcBef>
                        <a:spcAft>
                          <a:spcPts val="0"/>
                        </a:spcAft>
                        <a:buClr>
                          <a:schemeClr val="dk2"/>
                        </a:buClr>
                        <a:buSzPts val="1000"/>
                        <a:buChar char="●"/>
                      </a:pPr>
                      <a:r>
                        <a:rPr lang="fr" sz="1000">
                          <a:solidFill>
                            <a:schemeClr val="dk2"/>
                          </a:solidFill>
                        </a:rPr>
                        <a:t>Processus itératif jusqu'à convergence optimale</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1"/>
          <p:cNvSpPr txBox="1"/>
          <p:nvPr>
            <p:ph type="title"/>
          </p:nvPr>
        </p:nvSpPr>
        <p:spPr>
          <a:xfrm>
            <a:off x="98250" y="16350"/>
            <a:ext cx="8826600" cy="6027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fr"/>
              <a:t>Comparaison des résultats par méthodes : </a:t>
            </a:r>
            <a:r>
              <a:rPr lang="fr"/>
              <a:t>la baseline</a:t>
            </a:r>
            <a:endParaRPr/>
          </a:p>
        </p:txBody>
      </p:sp>
      <p:sp>
        <p:nvSpPr>
          <p:cNvPr id="126" name="Google Shape;126;p21"/>
          <p:cNvSpPr txBox="1"/>
          <p:nvPr>
            <p:ph idx="4294967295" type="body"/>
          </p:nvPr>
        </p:nvSpPr>
        <p:spPr>
          <a:xfrm>
            <a:off x="471900" y="745050"/>
            <a:ext cx="4100100" cy="4146300"/>
          </a:xfrm>
          <a:prstGeom prst="rect">
            <a:avLst/>
          </a:prstGeom>
          <a:solidFill>
            <a:schemeClr val="lt1"/>
          </a:solidFill>
        </p:spPr>
        <p:txBody>
          <a:bodyPr anchorCtr="0" anchor="t" bIns="91425" lIns="91425" spcFirstLastPara="1" rIns="91425" wrap="square" tIns="91425">
            <a:noAutofit/>
          </a:bodyPr>
          <a:lstStyle/>
          <a:p>
            <a:pPr indent="0" lvl="0" marL="0" rtl="0" algn="l">
              <a:spcBef>
                <a:spcPts val="1200"/>
              </a:spcBef>
              <a:spcAft>
                <a:spcPts val="0"/>
              </a:spcAft>
              <a:buNone/>
            </a:pPr>
            <a:r>
              <a:rPr b="1" lang="fr" sz="1000">
                <a:solidFill>
                  <a:schemeClr val="dk2"/>
                </a:solidFill>
                <a:latin typeface="Arial"/>
                <a:ea typeface="Arial"/>
                <a:cs typeface="Arial"/>
                <a:sym typeface="Arial"/>
              </a:rPr>
              <a:t>Principe :</a:t>
            </a:r>
            <a:r>
              <a:rPr lang="fr" sz="1000">
                <a:solidFill>
                  <a:schemeClr val="dk2"/>
                </a:solidFill>
                <a:latin typeface="Arial"/>
                <a:ea typeface="Arial"/>
                <a:cs typeface="Arial"/>
                <a:sym typeface="Arial"/>
              </a:rPr>
              <a:t> Tester les modèles dans leur configuration standard, sans modification du dataset déséquilibré.</a:t>
            </a:r>
            <a:endParaRPr sz="1000">
              <a:solidFill>
                <a:schemeClr val="dk2"/>
              </a:solidFill>
              <a:latin typeface="Arial"/>
              <a:ea typeface="Arial"/>
              <a:cs typeface="Arial"/>
              <a:sym typeface="Arial"/>
            </a:endParaRPr>
          </a:p>
          <a:p>
            <a:pPr indent="0" lvl="0" marL="0" rtl="0" algn="l">
              <a:spcBef>
                <a:spcPts val="1200"/>
              </a:spcBef>
              <a:spcAft>
                <a:spcPts val="0"/>
              </a:spcAft>
              <a:buNone/>
            </a:pPr>
            <a:r>
              <a:rPr i="1" lang="fr" sz="1000">
                <a:solidFill>
                  <a:schemeClr val="dk2"/>
                </a:solidFill>
                <a:latin typeface="Arial"/>
                <a:ea typeface="Arial"/>
                <a:cs typeface="Arial"/>
                <a:sym typeface="Arial"/>
              </a:rPr>
              <a:t>Pour mémoire :  le dataset avec 8.1% de défauts a une classe minoritaire très déséquilibrée</a:t>
            </a:r>
            <a:endParaRPr i="1"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Modèles testés :</a:t>
            </a:r>
            <a:endParaRPr b="1" sz="1000">
              <a:solidFill>
                <a:schemeClr val="dk2"/>
              </a:solidFill>
              <a:latin typeface="Arial"/>
              <a:ea typeface="Arial"/>
              <a:cs typeface="Arial"/>
              <a:sym typeface="Arial"/>
            </a:endParaRPr>
          </a:p>
          <a:p>
            <a:pPr indent="-292100" lvl="0" marL="457200" rtl="0" algn="l">
              <a:spcBef>
                <a:spcPts val="1200"/>
              </a:spcBef>
              <a:spcAft>
                <a:spcPts val="0"/>
              </a:spcAft>
              <a:buClr>
                <a:schemeClr val="dk2"/>
              </a:buClr>
              <a:buSzPts val="1000"/>
              <a:buFont typeface="Arial"/>
              <a:buChar char="●"/>
            </a:pPr>
            <a:r>
              <a:rPr b="1" lang="fr" sz="1000">
                <a:solidFill>
                  <a:schemeClr val="dk2"/>
                </a:solidFill>
                <a:latin typeface="Arial"/>
                <a:ea typeface="Arial"/>
                <a:cs typeface="Arial"/>
                <a:sym typeface="Arial"/>
              </a:rPr>
              <a:t>Dummy Classifier</a:t>
            </a:r>
            <a:r>
              <a:rPr lang="fr" sz="1000">
                <a:solidFill>
                  <a:schemeClr val="dk2"/>
                </a:solidFill>
                <a:latin typeface="Arial"/>
                <a:ea typeface="Arial"/>
                <a:cs typeface="Arial"/>
                <a:sym typeface="Arial"/>
              </a:rPr>
              <a:t> : Référence aléatoire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Logistic Regression</a:t>
            </a:r>
            <a:r>
              <a:rPr lang="fr" sz="1000">
                <a:solidFill>
                  <a:schemeClr val="dk2"/>
                </a:solidFill>
                <a:latin typeface="Arial"/>
                <a:ea typeface="Arial"/>
                <a:cs typeface="Arial"/>
                <a:sym typeface="Arial"/>
              </a:rPr>
              <a:t> : Modèle linéaire simple</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Random Forest</a:t>
            </a:r>
            <a:r>
              <a:rPr lang="fr" sz="1000">
                <a:solidFill>
                  <a:schemeClr val="dk2"/>
                </a:solidFill>
                <a:latin typeface="Arial"/>
                <a:ea typeface="Arial"/>
                <a:cs typeface="Arial"/>
                <a:sym typeface="Arial"/>
              </a:rPr>
              <a:t> : Ensemble d'arbres de décision</a:t>
            </a:r>
            <a:endParaRPr sz="1000">
              <a:solidFill>
                <a:schemeClr val="dk2"/>
              </a:solidFill>
              <a:latin typeface="Arial"/>
              <a:ea typeface="Arial"/>
              <a:cs typeface="Arial"/>
              <a:sym typeface="Arial"/>
            </a:endParaRPr>
          </a:p>
          <a:p>
            <a:pPr indent="-292100" lvl="0" marL="457200" rtl="0" algn="l">
              <a:spcBef>
                <a:spcPts val="0"/>
              </a:spcBef>
              <a:spcAft>
                <a:spcPts val="0"/>
              </a:spcAft>
              <a:buClr>
                <a:schemeClr val="dk2"/>
              </a:buClr>
              <a:buSzPts val="1000"/>
              <a:buFont typeface="Arial"/>
              <a:buChar char="●"/>
            </a:pPr>
            <a:r>
              <a:rPr b="1" lang="fr" sz="1000">
                <a:solidFill>
                  <a:schemeClr val="dk2"/>
                </a:solidFill>
                <a:latin typeface="Arial"/>
                <a:ea typeface="Arial"/>
                <a:cs typeface="Arial"/>
                <a:sym typeface="Arial"/>
              </a:rPr>
              <a:t>LightGBM</a:t>
            </a:r>
            <a:r>
              <a:rPr lang="fr" sz="1000">
                <a:solidFill>
                  <a:schemeClr val="dk2"/>
                </a:solidFill>
                <a:latin typeface="Arial"/>
                <a:ea typeface="Arial"/>
                <a:cs typeface="Arial"/>
                <a:sym typeface="Arial"/>
              </a:rPr>
              <a:t> : Gradient boosting optimisé</a:t>
            </a:r>
            <a:endParaRPr sz="1000">
              <a:solidFill>
                <a:schemeClr val="dk2"/>
              </a:solidFill>
              <a:latin typeface="Arial"/>
              <a:ea typeface="Arial"/>
              <a:cs typeface="Arial"/>
              <a:sym typeface="Arial"/>
            </a:endParaRPr>
          </a:p>
          <a:p>
            <a:pPr indent="0" lvl="0" marL="0" rtl="0" algn="l">
              <a:spcBef>
                <a:spcPts val="1200"/>
              </a:spcBef>
              <a:spcAft>
                <a:spcPts val="0"/>
              </a:spcAft>
              <a:buNone/>
            </a:pPr>
            <a:r>
              <a:rPr b="1" lang="fr" sz="1000">
                <a:solidFill>
                  <a:schemeClr val="dk2"/>
                </a:solidFill>
                <a:latin typeface="Arial"/>
                <a:ea typeface="Arial"/>
                <a:cs typeface="Arial"/>
                <a:sym typeface="Arial"/>
              </a:rPr>
              <a:t>Cette phase permet d’établir </a:t>
            </a:r>
            <a:r>
              <a:rPr lang="fr" sz="1000">
                <a:solidFill>
                  <a:schemeClr val="dk2"/>
                </a:solidFill>
                <a:latin typeface="Arial"/>
                <a:ea typeface="Arial"/>
                <a:cs typeface="Arial"/>
                <a:sym typeface="Arial"/>
              </a:rPr>
              <a:t>une </a:t>
            </a:r>
            <a:r>
              <a:rPr b="1" lang="fr" sz="1000">
                <a:solidFill>
                  <a:schemeClr val="dk2"/>
                </a:solidFill>
                <a:latin typeface="Arial"/>
                <a:ea typeface="Arial"/>
                <a:cs typeface="Arial"/>
                <a:sym typeface="Arial"/>
              </a:rPr>
              <a:t>baseline de performance</a:t>
            </a:r>
            <a:r>
              <a:rPr lang="fr" sz="1000">
                <a:solidFill>
                  <a:schemeClr val="dk2"/>
                </a:solidFill>
                <a:latin typeface="Arial"/>
                <a:ea typeface="Arial"/>
                <a:cs typeface="Arial"/>
                <a:sym typeface="Arial"/>
              </a:rPr>
              <a:t> avant toute optimisation</a:t>
            </a:r>
            <a:endParaRPr sz="1000">
              <a:solidFill>
                <a:schemeClr val="dk2"/>
              </a:solidFill>
              <a:latin typeface="Arial"/>
              <a:ea typeface="Arial"/>
              <a:cs typeface="Arial"/>
              <a:sym typeface="Arial"/>
            </a:endParaRPr>
          </a:p>
          <a:p>
            <a:pPr indent="0" lvl="0" marL="0" rtl="0" algn="l">
              <a:spcBef>
                <a:spcPts val="1200"/>
              </a:spcBef>
              <a:spcAft>
                <a:spcPts val="0"/>
              </a:spcAft>
              <a:buNone/>
            </a:pPr>
            <a:r>
              <a:t/>
            </a:r>
            <a:endParaRPr sz="1000">
              <a:solidFill>
                <a:schemeClr val="dk2"/>
              </a:solidFill>
              <a:latin typeface="Arial"/>
              <a:ea typeface="Arial"/>
              <a:cs typeface="Arial"/>
              <a:sym typeface="Arial"/>
            </a:endParaRPr>
          </a:p>
          <a:p>
            <a:pPr indent="0" lvl="0" marL="0" rtl="0" algn="l">
              <a:spcBef>
                <a:spcPts val="1400"/>
              </a:spcBef>
              <a:spcAft>
                <a:spcPts val="400"/>
              </a:spcAft>
              <a:buNone/>
            </a:pPr>
            <a:r>
              <a:t/>
            </a:r>
            <a:endParaRPr b="1" sz="1000">
              <a:solidFill>
                <a:schemeClr val="dk2"/>
              </a:solidFill>
              <a:latin typeface="Arial"/>
              <a:ea typeface="Arial"/>
              <a:cs typeface="Arial"/>
              <a:sym typeface="Arial"/>
            </a:endParaRPr>
          </a:p>
        </p:txBody>
      </p:sp>
      <p:graphicFrame>
        <p:nvGraphicFramePr>
          <p:cNvPr id="127" name="Google Shape;127;p21"/>
          <p:cNvGraphicFramePr/>
          <p:nvPr/>
        </p:nvGraphicFramePr>
        <p:xfrm>
          <a:off x="4572025" y="745050"/>
          <a:ext cx="3000000" cy="3000000"/>
        </p:xfrm>
        <a:graphic>
          <a:graphicData uri="http://schemas.openxmlformats.org/drawingml/2006/table">
            <a:tbl>
              <a:tblPr>
                <a:noFill/>
                <a:tableStyleId>{C0B50728-BBE4-4A3D-9671-B866A5D04B76}</a:tableStyleId>
              </a:tblPr>
              <a:tblGrid>
                <a:gridCol w="781925"/>
                <a:gridCol w="540275"/>
                <a:gridCol w="562975"/>
                <a:gridCol w="574275"/>
                <a:gridCol w="574300"/>
                <a:gridCol w="506275"/>
                <a:gridCol w="823750"/>
              </a:tblGrid>
              <a:tr h="323225">
                <a:tc>
                  <a:txBody>
                    <a:bodyPr/>
                    <a:lstStyle/>
                    <a:p>
                      <a:pPr indent="0" lvl="0" marL="0" rtl="0" algn="ctr">
                        <a:lnSpc>
                          <a:spcPct val="115000"/>
                        </a:lnSpc>
                        <a:spcBef>
                          <a:spcPts val="0"/>
                        </a:spcBef>
                        <a:spcAft>
                          <a:spcPts val="0"/>
                        </a:spcAft>
                        <a:buNone/>
                      </a:pPr>
                      <a:r>
                        <a:rPr lang="fr" sz="1000">
                          <a:solidFill>
                            <a:schemeClr val="accent4"/>
                          </a:solidFill>
                        </a:rPr>
                        <a:t>Modèle</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Coût moyen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AUC</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Seuil optimal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Recall</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Préci</a:t>
                      </a:r>
                      <a:endParaRPr sz="1000">
                        <a:solidFill>
                          <a:schemeClr val="accent4"/>
                        </a:solidFill>
                      </a:endParaRPr>
                    </a:p>
                    <a:p>
                      <a:pPr indent="0" lvl="0" marL="0" rtl="0" algn="ctr">
                        <a:lnSpc>
                          <a:spcPct val="115000"/>
                        </a:lnSpc>
                        <a:spcBef>
                          <a:spcPts val="0"/>
                        </a:spcBef>
                        <a:spcAft>
                          <a:spcPts val="0"/>
                        </a:spcAft>
                        <a:buNone/>
                      </a:pPr>
                      <a:r>
                        <a:rPr lang="fr" sz="1000">
                          <a:solidFill>
                            <a:schemeClr val="accent4"/>
                          </a:solidFill>
                        </a:rPr>
                        <a:t>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c>
                  <a:txBody>
                    <a:bodyPr/>
                    <a:lstStyle/>
                    <a:p>
                      <a:pPr indent="0" lvl="0" marL="0" rtl="0" algn="ctr">
                        <a:lnSpc>
                          <a:spcPct val="115000"/>
                        </a:lnSpc>
                        <a:spcBef>
                          <a:spcPts val="0"/>
                        </a:spcBef>
                        <a:spcAft>
                          <a:spcPts val="0"/>
                        </a:spcAft>
                        <a:buNone/>
                      </a:pPr>
                      <a:r>
                        <a:rPr lang="fr" sz="1000">
                          <a:solidFill>
                            <a:schemeClr val="accent4"/>
                          </a:solidFill>
                        </a:rPr>
                        <a:t>Matrice de confusion</a:t>
                      </a:r>
                      <a:endParaRPr sz="1000">
                        <a:solidFill>
                          <a:schemeClr val="accent4"/>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dk1"/>
                    </a:solidFill>
                  </a:tcPr>
                </a:tc>
              </a:tr>
              <a:tr h="614100">
                <a:tc>
                  <a:txBody>
                    <a:bodyPr/>
                    <a:lstStyle/>
                    <a:p>
                      <a:pPr indent="0" lvl="0" marL="0" rtl="0" algn="ctr">
                        <a:lnSpc>
                          <a:spcPct val="115000"/>
                        </a:lnSpc>
                        <a:spcBef>
                          <a:spcPts val="0"/>
                        </a:spcBef>
                        <a:spcAft>
                          <a:spcPts val="0"/>
                        </a:spcAft>
                        <a:buNone/>
                      </a:pPr>
                      <a:r>
                        <a:rPr lang="fr" sz="1000">
                          <a:solidFill>
                            <a:schemeClr val="accent2"/>
                          </a:solidFill>
                        </a:rPr>
                        <a:t>LightGBM</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0.494€</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0.784</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accent2"/>
                          </a:solidFill>
                        </a:rPr>
                        <a:t>0.089</a:t>
                      </a:r>
                      <a:endParaRPr sz="1000">
                        <a:solidFill>
                          <a:schemeClr val="accent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66.6%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19.4%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TN:42788 FP:13749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FN:1660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TP:3305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614100">
                <a:tc>
                  <a:txBody>
                    <a:bodyPr/>
                    <a:lstStyle/>
                    <a:p>
                      <a:pPr indent="0" lvl="0" marL="0" rtl="0" algn="ctr">
                        <a:lnSpc>
                          <a:spcPct val="115000"/>
                        </a:lnSpc>
                        <a:spcBef>
                          <a:spcPts val="0"/>
                        </a:spcBef>
                        <a:spcAft>
                          <a:spcPts val="0"/>
                        </a:spcAft>
                        <a:buNone/>
                      </a:pPr>
                      <a:r>
                        <a:rPr lang="fr" sz="1000">
                          <a:solidFill>
                            <a:schemeClr val="dk2"/>
                          </a:solidFill>
                        </a:rPr>
                        <a:t>Random</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Forest</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0.529€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0.754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0.089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66.3%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17.2%</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TN:40587</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FP:15950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FN:1660</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TP:3305</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614100">
                <a:tc>
                  <a:txBody>
                    <a:bodyPr/>
                    <a:lstStyle/>
                    <a:p>
                      <a:pPr indent="0" lvl="0" marL="0" rtl="0" algn="ctr">
                        <a:lnSpc>
                          <a:spcPct val="115000"/>
                        </a:lnSpc>
                        <a:spcBef>
                          <a:spcPts val="0"/>
                        </a:spcBef>
                        <a:spcAft>
                          <a:spcPts val="0"/>
                        </a:spcAft>
                        <a:buNone/>
                      </a:pPr>
                      <a:r>
                        <a:rPr lang="fr" sz="1000">
                          <a:solidFill>
                            <a:schemeClr val="dk2"/>
                          </a:solidFill>
                        </a:rPr>
                        <a:t>Logistic</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0.763€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0.579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0.119</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43.0%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10.3%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TN:37909</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FP:16628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FN:2831</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TP:2134</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r h="490275">
                <a:tc>
                  <a:txBody>
                    <a:bodyPr/>
                    <a:lstStyle/>
                    <a:p>
                      <a:pPr indent="0" lvl="0" marL="0" rtl="0" algn="ctr">
                        <a:lnSpc>
                          <a:spcPct val="115000"/>
                        </a:lnSpc>
                        <a:spcBef>
                          <a:spcPts val="0"/>
                        </a:spcBef>
                        <a:spcAft>
                          <a:spcPts val="0"/>
                        </a:spcAft>
                        <a:buNone/>
                      </a:pPr>
                      <a:r>
                        <a:rPr lang="fr" sz="1000">
                          <a:solidFill>
                            <a:schemeClr val="dk2"/>
                          </a:solidFill>
                        </a:rPr>
                        <a:t>Dummy</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0.811€</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0.503</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0.010</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8.6%</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8.7%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c>
                  <a:txBody>
                    <a:bodyPr/>
                    <a:lstStyle/>
                    <a:p>
                      <a:pPr indent="0" lvl="0" marL="0" rtl="0" algn="ctr">
                        <a:lnSpc>
                          <a:spcPct val="115000"/>
                        </a:lnSpc>
                        <a:spcBef>
                          <a:spcPts val="0"/>
                        </a:spcBef>
                        <a:spcAft>
                          <a:spcPts val="0"/>
                        </a:spcAft>
                        <a:buNone/>
                      </a:pPr>
                      <a:r>
                        <a:rPr lang="fr" sz="1000">
                          <a:solidFill>
                            <a:schemeClr val="dk2"/>
                          </a:solidFill>
                        </a:rPr>
                        <a:t>TN:52052 FP:4485</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FN:4538</a:t>
                      </a:r>
                      <a:endParaRPr sz="1000">
                        <a:solidFill>
                          <a:schemeClr val="dk2"/>
                        </a:solidFill>
                      </a:endParaRPr>
                    </a:p>
                    <a:p>
                      <a:pPr indent="0" lvl="0" marL="0" rtl="0" algn="ctr">
                        <a:lnSpc>
                          <a:spcPct val="115000"/>
                        </a:lnSpc>
                        <a:spcBef>
                          <a:spcPts val="0"/>
                        </a:spcBef>
                        <a:spcAft>
                          <a:spcPts val="0"/>
                        </a:spcAft>
                        <a:buNone/>
                      </a:pPr>
                      <a:r>
                        <a:rPr lang="fr" sz="1000">
                          <a:solidFill>
                            <a:schemeClr val="dk2"/>
                          </a:solidFill>
                        </a:rPr>
                        <a:t>TP:427</a:t>
                      </a:r>
                      <a:endParaRPr sz="1000">
                        <a:solidFill>
                          <a:schemeClr val="dk2"/>
                        </a:solidFill>
                      </a:endParaRPr>
                    </a:p>
                  </a:txBody>
                  <a:tcPr marT="19050" marB="19050" marR="28575" marL="28575" anchor="ctr">
                    <a:lnL cap="flat" cmpd="sng" w="7625">
                      <a:solidFill>
                        <a:schemeClr val="lt2"/>
                      </a:solidFill>
                      <a:prstDash val="solid"/>
                      <a:round/>
                      <a:headEnd len="sm" w="sm" type="none"/>
                      <a:tailEnd len="sm" w="sm" type="none"/>
                    </a:lnL>
                    <a:lnR cap="flat" cmpd="sng" w="7625">
                      <a:solidFill>
                        <a:schemeClr val="lt2"/>
                      </a:solidFill>
                      <a:prstDash val="solid"/>
                      <a:round/>
                      <a:headEnd len="sm" w="sm" type="none"/>
                      <a:tailEnd len="sm" w="sm" type="none"/>
                    </a:lnR>
                    <a:lnT cap="flat" cmpd="sng" w="7625">
                      <a:solidFill>
                        <a:schemeClr val="lt2"/>
                      </a:solidFill>
                      <a:prstDash val="solid"/>
                      <a:round/>
                      <a:headEnd len="sm" w="sm" type="none"/>
                      <a:tailEnd len="sm" w="sm" type="none"/>
                    </a:lnT>
                    <a:lnB cap="flat" cmpd="sng" w="7625">
                      <a:solidFill>
                        <a:schemeClr val="lt2"/>
                      </a:solidFill>
                      <a:prstDash val="solid"/>
                      <a:round/>
                      <a:headEnd len="sm" w="sm" type="none"/>
                      <a:tailEnd len="sm" w="sm" type="none"/>
                    </a:lnB>
                    <a:solidFill>
                      <a:schemeClr val="lt1"/>
                    </a:solidFill>
                  </a:tcPr>
                </a:tc>
              </a:tr>
            </a:tbl>
          </a:graphicData>
        </a:graphic>
      </p:graphicFrame>
      <p:sp>
        <p:nvSpPr>
          <p:cNvPr id="128" name="Google Shape;128;p21"/>
          <p:cNvSpPr txBox="1"/>
          <p:nvPr/>
        </p:nvSpPr>
        <p:spPr>
          <a:xfrm>
            <a:off x="4572025" y="4021650"/>
            <a:ext cx="4363800" cy="869700"/>
          </a:xfrm>
          <a:prstGeom prst="rect">
            <a:avLst/>
          </a:prstGeom>
          <a:solidFill>
            <a:schemeClr val="lt1"/>
          </a:solid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fr" sz="1000">
                <a:solidFill>
                  <a:schemeClr val="dk2"/>
                </a:solidFill>
              </a:rPr>
              <a:t>L</a:t>
            </a:r>
            <a:r>
              <a:rPr b="1" lang="fr" sz="1000">
                <a:solidFill>
                  <a:schemeClr val="dk2"/>
                </a:solidFill>
              </a:rPr>
              <a:t>ightGBM domine</a:t>
            </a:r>
            <a:r>
              <a:rPr lang="fr" sz="1000">
                <a:solidFill>
                  <a:schemeClr val="dk2"/>
                </a:solidFill>
              </a:rPr>
              <a:t> : Meilleur coût (-7.1% vs RandomForest) et meilleure AUC</a:t>
            </a:r>
            <a:endParaRPr sz="1000">
              <a:solidFill>
                <a:schemeClr val="dk2"/>
              </a:solidFill>
            </a:endParaRPr>
          </a:p>
          <a:p>
            <a:pPr indent="0" lvl="0" marL="0" rtl="0" algn="l">
              <a:lnSpc>
                <a:spcPct val="115000"/>
              </a:lnSpc>
              <a:spcBef>
                <a:spcPts val="0"/>
              </a:spcBef>
              <a:spcAft>
                <a:spcPts val="0"/>
              </a:spcAft>
              <a:buNone/>
            </a:pPr>
            <a:r>
              <a:rPr b="1" lang="fr" sz="1000">
                <a:solidFill>
                  <a:schemeClr val="dk2"/>
                </a:solidFill>
              </a:rPr>
              <a:t>Seuils optimaux très bas</a:t>
            </a:r>
            <a:r>
              <a:rPr lang="fr" sz="1000">
                <a:solidFill>
                  <a:schemeClr val="dk2"/>
                </a:solidFill>
              </a:rPr>
              <a:t> : 0.089-0.119 (stratégie anti-FN)</a:t>
            </a:r>
            <a:endParaRPr sz="1000">
              <a:solidFill>
                <a:schemeClr val="dk2"/>
              </a:solidFill>
            </a:endParaRPr>
          </a:p>
          <a:p>
            <a:pPr indent="0" lvl="0" marL="0" rtl="0" algn="l">
              <a:lnSpc>
                <a:spcPct val="115000"/>
              </a:lnSpc>
              <a:spcBef>
                <a:spcPts val="0"/>
              </a:spcBef>
              <a:spcAft>
                <a:spcPts val="0"/>
              </a:spcAft>
              <a:buNone/>
            </a:pPr>
            <a:r>
              <a:rPr b="1" lang="fr" sz="1000">
                <a:solidFill>
                  <a:schemeClr val="dk2"/>
                </a:solidFill>
              </a:rPr>
              <a:t>Pas d'overfitting</a:t>
            </a:r>
            <a:r>
              <a:rPr lang="fr" sz="1000">
                <a:solidFill>
                  <a:schemeClr val="dk2"/>
                </a:solidFill>
              </a:rPr>
              <a:t> : Toutes les AUC &lt; 0.82 (seuil d'alerte)</a:t>
            </a:r>
            <a:endParaRPr sz="10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Material">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1A237E"/>
      </a:accent5>
      <a:accent6>
        <a:srgbClr val="F4B400"/>
      </a:accent6>
      <a:hlink>
        <a:srgbClr val="1A237E"/>
      </a:hlink>
      <a:folHlink>
        <a:srgbClr val="1A237E"/>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