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Lato"/>
      <p:regular r:id="rId26"/>
      <p:bold r:id="rId27"/>
      <p:italic r:id="rId28"/>
      <p:boldItalic r:id="rId29"/>
    </p:embeddedFont>
    <p:embeddedFont>
      <p:font typeface="Average"/>
      <p:regular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DA307E-A208-4367-A2E1-D0E0780976B7}">
  <a:tblStyle styleId="{D1DA307E-A208-4367-A2E1-D0E0780976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5DE5B3F-C3DA-4A21-813F-0F9D92A754CA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2B5BB96-74E8-4ADD-933F-5E0A8A7271EB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slide" Target="slides/slide19.xml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swald-regular.fntdata"/><Relationship Id="rId30" Type="http://schemas.openxmlformats.org/officeDocument/2006/relationships/font" Target="fonts/Averag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Oswa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76354510f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76354510f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a4cec82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a4cec82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97be538a8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97be538a8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97be538a8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97be538a8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97be538a8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97be538a8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97be538a8_1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97be538a8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a45f6c77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a45f6c77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a45f6c77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a45f6c77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97be538a8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97be538a8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a45f6c77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a45f6c77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97be538a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97be538a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97be538a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97be538a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97be538a8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97be538a8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97be538a8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97be538a8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97be538a8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97be538a8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97be538a8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97be538a8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97be538a8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97be538a8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76354510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76354510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FFEA"/>
            </a:gs>
            <a:gs pos="0">
              <a:schemeClr val="dk1"/>
            </a:gs>
            <a:gs pos="38000">
              <a:schemeClr val="dk1"/>
            </a:gs>
            <a:gs pos="100000">
              <a:srgbClr val="2AF9C7"/>
            </a:gs>
          </a:gsLst>
          <a:lin ang="16200038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Dashboard Credit Scoring &amp; 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Veille Technique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Implémentation d'un outil de scoring transparent 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Évaluation E5-large-v2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323700" y="4589400"/>
            <a:ext cx="48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Brice Béchet -  Juin 2025 - Master 2 Data Scientist - OpenClassRoom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FFEA"/>
            </a:gs>
            <a:gs pos="0">
              <a:schemeClr val="dk1"/>
            </a:gs>
            <a:gs pos="38000">
              <a:schemeClr val="dk1"/>
            </a:gs>
            <a:gs pos="100000">
              <a:srgbClr val="2AF9C7"/>
            </a:gs>
          </a:gsLst>
          <a:lin ang="16200038" scaled="0"/>
        </a:gra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177700"/>
            <a:ext cx="85206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ACCESSIBILITÉ WCAG : UNE INTERFACE CONFORME AUX STANDARDS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4" name="Google Shape;134;p22"/>
          <p:cNvGraphicFramePr/>
          <p:nvPr/>
        </p:nvGraphicFramePr>
        <p:xfrm>
          <a:off x="296225" y="101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{D5DE5B3F-C3DA-4A21-813F-0F9D92A754CA}</a:tableStyleId>
              </a:tblPr>
              <a:tblGrid>
                <a:gridCol w="1520300"/>
                <a:gridCol w="7031250"/>
              </a:tblGrid>
              <a:tr h="174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Critère WCAG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Exemples de codes implémentés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5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1.1.1 - Contenu non textuel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# </a:t>
                      </a:r>
                      <a:r>
                        <a:rPr b="1" lang="fr" sz="900"/>
                        <a:t>Description alternative</a:t>
                      </a:r>
                      <a:r>
                        <a:rPr lang="fr" sz="900"/>
                        <a:t> jauge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st.markdown(f"""**Description graphique :** J</a:t>
                      </a:r>
                      <a:r>
                        <a:rPr b="1" lang="fr" sz="900"/>
                        <a:t>auge de risque affichant {probability:.1%} de probabilité de défaut. Le seuil est fixé à {threshold:.1%} (ligne rouge).</a:t>
                      </a:r>
                      <a:r>
                        <a:rPr lang="fr" sz="900"/>
                        <a:t>""")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1.4.1 - Utilisation de la couleur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# </a:t>
                      </a:r>
                      <a:r>
                        <a:rPr b="1" lang="fr" sz="900"/>
                        <a:t>Combinaison couleur + icônes</a:t>
                      </a:r>
                      <a:endParaRPr b="1"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if decision == "REFUSE": st.markdown("</a:t>
                      </a:r>
                      <a:r>
                        <a:rPr b="1" lang="fr" sz="900"/>
                        <a:t>❌ CRÉDIT REFUSÉ</a:t>
                      </a:r>
                      <a:r>
                        <a:rPr lang="fr" sz="900"/>
                        <a:t>")else: st.markdown("✅</a:t>
                      </a:r>
                      <a:r>
                        <a:rPr b="1" lang="fr" sz="900"/>
                        <a:t> CRÉDIT ACCORDÉ</a:t>
                      </a:r>
                      <a:r>
                        <a:rPr lang="fr" sz="900"/>
                        <a:t>")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1.4.3 - Contraste (minimum)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/* </a:t>
                      </a:r>
                      <a:r>
                        <a:rPr b="1" lang="fr" sz="900"/>
                        <a:t>Couleurs à fort contraste</a:t>
                      </a:r>
                      <a:r>
                        <a:rPr lang="fr" sz="900"/>
                        <a:t> */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.success-card {background: #</a:t>
                      </a:r>
                      <a:r>
                        <a:rPr b="1" lang="fr" sz="900"/>
                        <a:t>dcfce7</a:t>
                      </a:r>
                      <a:r>
                        <a:rPr lang="fr" sz="900"/>
                        <a:t>;border: 3px solid #16a34a;color: #</a:t>
                      </a:r>
                      <a:r>
                        <a:rPr b="1" lang="fr" sz="900"/>
                        <a:t>15803d</a:t>
                      </a:r>
                      <a:r>
                        <a:rPr lang="fr" sz="900"/>
                        <a:t>;}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1.4.4 - Redimensionnement du texte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/* </a:t>
                      </a:r>
                      <a:r>
                        <a:rPr b="1" lang="fr" sz="900"/>
                        <a:t>Unités relatives</a:t>
                      </a:r>
                      <a:r>
                        <a:rPr lang="fr" sz="900"/>
                        <a:t> */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.stButton &gt; button { font-size: </a:t>
                      </a:r>
                      <a:r>
                        <a:rPr b="1" lang="fr" sz="900"/>
                        <a:t>1rem</a:t>
                      </a:r>
                      <a:r>
                        <a:rPr lang="fr" sz="900"/>
                        <a:t> !important; padding: </a:t>
                      </a:r>
                      <a:r>
                        <a:rPr b="1" lang="fr" sz="900"/>
                        <a:t>0.75rem</a:t>
                      </a:r>
                      <a:r>
                        <a:rPr lang="fr" sz="900"/>
                        <a:t> </a:t>
                      </a:r>
                      <a:r>
                        <a:rPr b="1" lang="fr" sz="900"/>
                        <a:t>1.5rem </a:t>
                      </a:r>
                      <a:r>
                        <a:rPr lang="fr" sz="900"/>
                        <a:t>!important; min-height: </a:t>
                      </a:r>
                      <a:r>
                        <a:rPr b="1" lang="fr" sz="900"/>
                        <a:t>3rem</a:t>
                      </a:r>
                      <a:r>
                        <a:rPr lang="fr" sz="900"/>
                        <a:t> !important;}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2.4.2 - Titre de page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# </a:t>
                      </a:r>
                      <a:r>
                        <a:rPr b="1" lang="fr" sz="900"/>
                        <a:t>Titre descriptif</a:t>
                      </a:r>
                      <a:endParaRPr b="1"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st.set_page_config( page_title="</a:t>
                      </a:r>
                      <a:r>
                        <a:rPr b="1" lang="fr" sz="900"/>
                        <a:t>Dashboard Credit Scoring - Prêt à dépenser</a:t>
                      </a:r>
                      <a:r>
                        <a:rPr lang="fr" sz="900"/>
                        <a:t>", page_icon="🏦")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8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Structure hiérarchique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# Hiérarchie H1 → H4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st.markdown("# 🏦 </a:t>
                      </a:r>
                      <a:r>
                        <a:rPr lang="fr" sz="900"/>
                        <a:t>Dashboard Credit Scoring</a:t>
                      </a:r>
                      <a:r>
                        <a:rPr lang="fr" sz="900"/>
                        <a:t>") st.markdown("## 📝 </a:t>
                      </a:r>
                      <a:r>
                        <a:rPr lang="fr" sz="900"/>
                        <a:t>Saisie des données client</a:t>
                      </a:r>
                      <a:r>
                        <a:rPr lang="fr" sz="900"/>
                        <a:t>") st.markdown("### 📊 </a:t>
                      </a:r>
                      <a:r>
                        <a:rPr lang="fr" sz="900"/>
                        <a:t>Résultats de l'analyse</a:t>
                      </a:r>
                      <a:r>
                        <a:rPr lang="fr" sz="900"/>
                        <a:t>")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Focus visible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/* Indicateur focus accessible */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.stButton &gt; button:focus { outline: 2px solid #2563eb !important; outline-offset: 2px !important;}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Aide contextuelle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# Tooltips explicatifs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ext_source_2 = st.slider( "Score Externe 2", help="Un score externe 2 élevé diminue le risque")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Plotly accessible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# Configuration accessibilité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PLOTLY_CONFIG = { 'displayModeBar': True, 'accessible': True, 'toImageButtonOptions': {'format': 'png'}}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Responsive design</a:t>
                      </a:r>
                      <a:endParaRPr sz="900"/>
                    </a:p>
                  </a:txBody>
                  <a:tcPr marT="19050" marB="19050" marR="28575" marL="28575" anchor="ctr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/* Adaptation mobile */</a:t>
                      </a:r>
                      <a:endParaRPr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900"/>
                        <a:t>@media (max-width: 768px) { .main-header { font-size: 1.5rem; padding: 1rem; }}</a:t>
                      </a:r>
                      <a:endParaRPr sz="900"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FFEA"/>
            </a:gs>
            <a:gs pos="0">
              <a:schemeClr val="dk1"/>
            </a:gs>
            <a:gs pos="38000">
              <a:schemeClr val="dk1"/>
            </a:gs>
            <a:gs pos="100000">
              <a:srgbClr val="2AF9C7"/>
            </a:gs>
          </a:gsLst>
          <a:lin ang="16200038" scaled="0"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ÉTAT DE L'ART SUR LES EMBEDDINGS TEXTUELS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8673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018"/>
              <a:buNone/>
            </a:pPr>
            <a:r>
              <a:rPr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 </a:t>
            </a: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Science</a:t>
            </a:r>
            <a:r>
              <a:rPr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l’état de l’art est  une </a:t>
            </a: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revue critique</a:t>
            </a:r>
            <a:r>
              <a:rPr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des </a:t>
            </a: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echniques </a:t>
            </a:r>
            <a:r>
              <a:rPr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 plus </a:t>
            </a: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récentes</a:t>
            </a:r>
            <a:r>
              <a:rPr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et </a:t>
            </a: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performantes</a:t>
            </a:r>
            <a:r>
              <a:rPr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des </a:t>
            </a: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modèles de référence</a:t>
            </a:r>
            <a:r>
              <a:rPr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(benchmarks), des </a:t>
            </a: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publications scientifiques</a:t>
            </a:r>
            <a:r>
              <a:rPr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majeures ou encore des </a:t>
            </a: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résultats de performance</a:t>
            </a:r>
            <a:r>
              <a:rPr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SOTA (State-Of-The-Art)</a:t>
            </a:r>
            <a:endParaRPr sz="111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018"/>
              <a:buNone/>
            </a:pPr>
            <a:r>
              <a:rPr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process </a:t>
            </a:r>
            <a:r>
              <a:rPr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réalisation  : </a:t>
            </a:r>
            <a:endParaRPr sz="111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18"/>
              <a:buFont typeface="Arial"/>
              <a:buAutoNum type="arabicPeriod"/>
            </a:pP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Identifier</a:t>
            </a:r>
            <a:r>
              <a:rPr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une technique récente</a:t>
            </a:r>
            <a:endParaRPr sz="111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18"/>
              <a:buFont typeface="Arial"/>
              <a:buAutoNum type="arabicPeriod"/>
            </a:pPr>
            <a:r>
              <a:rPr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comparer</a:t>
            </a:r>
            <a:r>
              <a:rPr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à une technique existante</a:t>
            </a:r>
            <a:endParaRPr sz="111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18"/>
              <a:buFont typeface="Arial"/>
              <a:buAutoNum type="arabicPeriod"/>
            </a:pP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Justifier</a:t>
            </a:r>
            <a:r>
              <a:rPr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pourquoi elle est</a:t>
            </a: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innovante</a:t>
            </a:r>
            <a:endParaRPr b="1" sz="111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956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18"/>
              <a:buFont typeface="Arial"/>
              <a:buAutoNum type="arabicPeriod"/>
            </a:pP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Prouver</a:t>
            </a:r>
            <a:r>
              <a:rPr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qu'elle apporte une</a:t>
            </a: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valeur ajoutée</a:t>
            </a:r>
            <a:endParaRPr b="1" sz="111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Contexte historique</a:t>
            </a:r>
            <a:endParaRPr b="1" sz="111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11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11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11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Benchmarks </a:t>
            </a:r>
            <a:r>
              <a:rPr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 réf. :</a:t>
            </a: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MTEB</a:t>
            </a:r>
            <a:r>
              <a:rPr lang="fr" sz="10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(Massive Text Embedding Benchmark) - </a:t>
            </a: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BEIR</a:t>
            </a:r>
            <a:r>
              <a:rPr lang="fr" sz="10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(Benchmarking IR) - </a:t>
            </a: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SentEval</a:t>
            </a:r>
            <a:r>
              <a:rPr lang="fr" sz="10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pour embeddings de phrases</a:t>
            </a:r>
            <a:endParaRPr sz="101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200"/>
              </a:spcAft>
              <a:buSzPts val="1018"/>
              <a:buNone/>
            </a:pPr>
            <a:r>
              <a:rPr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E5-large-v2 représente l'</a:t>
            </a: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état de l'art récent en embeddings textuels</a:t>
            </a:r>
            <a:r>
              <a:rPr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avec une </a:t>
            </a: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approche contrastive faiblement supervisée</a:t>
            </a:r>
            <a:r>
              <a:rPr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surpassant la baseline</a:t>
            </a:r>
            <a:r>
              <a:rPr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(BERT)</a:t>
            </a:r>
            <a:r>
              <a:rPr b="1"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+6 points sur MTEB</a:t>
            </a:r>
            <a:r>
              <a:rPr lang="fr" sz="111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1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1" name="Google Shape;141;p23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{D5DE5B3F-C3DA-4A21-813F-0F9D92A754CA}</a:tableStyleId>
              </a:tblPr>
              <a:tblGrid>
                <a:gridCol w="25336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2" name="Google Shape;142;p23"/>
          <p:cNvGraphicFramePr/>
          <p:nvPr/>
        </p:nvGraphicFramePr>
        <p:xfrm>
          <a:off x="333900" y="313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{D1DA307E-A208-4367-A2E1-D0E0780976B7}</a:tableStyleId>
              </a:tblPr>
              <a:tblGrid>
                <a:gridCol w="1412700"/>
                <a:gridCol w="1412700"/>
                <a:gridCol w="1412700"/>
                <a:gridCol w="1412700"/>
                <a:gridCol w="1412700"/>
                <a:gridCol w="1412700"/>
              </a:tblGrid>
              <a:tr h="810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Modèle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solidFill>
                            <a:schemeClr val="lt1"/>
                          </a:solidFill>
                        </a:rPr>
                        <a:t>Chercheurs,  Année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solidFill>
                            <a:schemeClr val="lt1"/>
                          </a:solidFill>
                        </a:rPr>
                        <a:t>Performance MTEB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solidFill>
                            <a:schemeClr val="lt1"/>
                          </a:solidFill>
                        </a:rPr>
                        <a:t>Innovation clé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BERT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solidFill>
                            <a:schemeClr val="lt1"/>
                          </a:solidFill>
                        </a:rPr>
                        <a:t>Google, 2018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solidFill>
                            <a:schemeClr val="lt1"/>
                          </a:solidFill>
                        </a:rPr>
                        <a:t>58.2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solidFill>
                            <a:schemeClr val="lt1"/>
                          </a:solidFill>
                        </a:rPr>
                        <a:t>Attention bidirectionnelle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RoBERTa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solidFill>
                            <a:schemeClr val="lt1"/>
                          </a:solidFill>
                        </a:rPr>
                        <a:t>Facebook, 2019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solidFill>
                            <a:schemeClr val="lt1"/>
                          </a:solidFill>
                        </a:rPr>
                        <a:t>59.1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solidFill>
                            <a:schemeClr val="lt1"/>
                          </a:solidFill>
                        </a:rPr>
                        <a:t>Optimisation BERT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SimCSE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solidFill>
                            <a:schemeClr val="lt1"/>
                          </a:solidFill>
                        </a:rPr>
                        <a:t>Stanford, 2021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solidFill>
                            <a:schemeClr val="lt1"/>
                          </a:solidFill>
                        </a:rPr>
                        <a:t>62.3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solidFill>
                            <a:schemeClr val="lt1"/>
                          </a:solidFill>
                        </a:rPr>
                        <a:t>Apprentissage contrastif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E5-large-v2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solidFill>
                            <a:schemeClr val="lt1"/>
                          </a:solidFill>
                        </a:rPr>
                        <a:t>Microsoft, 2023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solidFill>
                            <a:schemeClr val="lt1"/>
                          </a:solidFill>
                        </a:rPr>
                        <a:t>64.1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solidFill>
                            <a:schemeClr val="lt1"/>
                          </a:solidFill>
                        </a:rPr>
                        <a:t>Contrastif + préfixage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NV-Embed-v2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solidFill>
                            <a:schemeClr val="lt1"/>
                          </a:solidFill>
                        </a:rPr>
                        <a:t>NVIDIA, 2024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solidFill>
                            <a:schemeClr val="lt1"/>
                          </a:solidFill>
                        </a:rPr>
                        <a:t>72.31</a:t>
                      </a:r>
                      <a:endParaRPr i="1" sz="10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000">
                          <a:solidFill>
                            <a:schemeClr val="lt1"/>
                          </a:solidFill>
                        </a:rPr>
                        <a:t>LLM-based + Latent Attention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3" name="Google Shape;143;p23"/>
          <p:cNvCxnSpPr/>
          <p:nvPr/>
        </p:nvCxnSpPr>
        <p:spPr>
          <a:xfrm flipH="1" rot="10800000">
            <a:off x="471150" y="3389575"/>
            <a:ext cx="820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FFEA"/>
            </a:gs>
            <a:gs pos="0">
              <a:schemeClr val="dk1"/>
            </a:gs>
            <a:gs pos="38000">
              <a:schemeClr val="dk1"/>
            </a:gs>
            <a:gs pos="100000">
              <a:srgbClr val="2AF9C7"/>
            </a:gs>
          </a:gsLst>
          <a:lin ang="16200038" scaled="0"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E5-LARGE-V2 - VUE D'ENSEMBLE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Origine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fr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Microsoft Research (2023)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fr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Équipe de Liang Wang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fr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Publication ArXiv : "Text Embeddings by Weakly-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Supervised Contrastive Pre-training"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Caractéristiques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fr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335M paramètres (vs 110M BERT)</a:t>
            </a:r>
            <a:endParaRPr sz="12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fr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1024 dimensions (vs 768)</a:t>
            </a:r>
            <a:endParaRPr sz="12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fr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24 couches Transformer (vs 12)</a:t>
            </a:r>
            <a:endParaRPr sz="12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fr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16 têtes d’attention (Vs 12)</a:t>
            </a:r>
            <a:endParaRPr sz="12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fr" sz="1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4096 </a:t>
            </a:r>
            <a:r>
              <a:rPr lang="fr" sz="12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Dimension FFN (vs 3072)</a:t>
            </a:r>
            <a:endParaRPr sz="12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Innovations clés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fr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Apprentissage contrastif faiblement supervisé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fr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Pas de données étiquetées manuellement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fr" sz="13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Performance zero-shot supérieure</a:t>
            </a: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" name="Google Shape;150;p24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{D5DE5B3F-C3DA-4A21-813F-0F9D92A754CA}</a:tableStyleId>
              </a:tblPr>
              <a:tblGrid>
                <a:gridCol w="25336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152475"/>
            <a:ext cx="4260301" cy="314254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FFEA"/>
            </a:gs>
            <a:gs pos="0">
              <a:schemeClr val="dk1"/>
            </a:gs>
            <a:gs pos="38000">
              <a:schemeClr val="dk1"/>
            </a:gs>
            <a:gs pos="100000">
              <a:srgbClr val="2AF9C7"/>
            </a:gs>
          </a:gsLst>
          <a:lin ang="16200038" scaled="0"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E5-LARGE-V2 - </a:t>
            </a:r>
            <a:r>
              <a:rPr lang="fr">
                <a:solidFill>
                  <a:schemeClr val="lt1"/>
                </a:solidFill>
              </a:rPr>
              <a:t>CONCEPTS TECHNIQUES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Apprentissage contrastif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Fonction InfoNCE :</a:t>
            </a:r>
            <a:r>
              <a:rPr lang="fr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L = -log(exp(sim(q, p+)/τ) / Σ(exp(sim(q, pi)/τ)))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q  = requête (query)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p+ = exemple positif similaire  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pi = exemples négatifs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τ  = température (0.05)</a:t>
            </a:r>
            <a:endParaRPr sz="1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Préfixage instructionnel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b="1" lang="f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"query:"</a:t>
            </a:r>
            <a:r>
              <a:rPr lang="f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→ Recherche/classification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b="1" lang="f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"passage:"</a:t>
            </a:r>
            <a:r>
              <a:rPr lang="f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→ Documents à encoder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b="1" lang="f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Amélioration +15-20%</a:t>
            </a:r>
            <a:r>
              <a:rPr lang="f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selon benchmarks MTEB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Corpus CCPairs</a:t>
            </a:r>
            <a:endParaRPr b="1"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●"/>
            </a:pPr>
            <a:r>
              <a:rPr lang="fr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Paires textuelles extraites automatiquement du web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58;p25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{D5DE5B3F-C3DA-4A21-813F-0F9D92A754CA}</a:tableStyleId>
              </a:tblPr>
              <a:tblGrid>
                <a:gridCol w="25336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25"/>
          <p:cNvSpPr txBox="1"/>
          <p:nvPr/>
        </p:nvSpPr>
        <p:spPr>
          <a:xfrm>
            <a:off x="5652200" y="1611900"/>
            <a:ext cx="2881800" cy="8619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  <a:highlight>
                  <a:schemeClr val="accent5"/>
                </a:highlight>
                <a:latin typeface="Verdana"/>
                <a:ea typeface="Verdana"/>
                <a:cs typeface="Verdana"/>
                <a:sym typeface="Verdana"/>
              </a:rPr>
              <a:t>"Apprentissage contrastif"</a:t>
            </a:r>
            <a:r>
              <a:rPr lang="fr" sz="1100">
                <a:solidFill>
                  <a:schemeClr val="dk1"/>
                </a:solidFill>
                <a:highlight>
                  <a:schemeClr val="accent5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1100">
              <a:solidFill>
                <a:schemeClr val="dk1"/>
              </a:solidFill>
              <a:highlight>
                <a:schemeClr val="accent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accent5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dk1"/>
                </a:solidFill>
                <a:highlight>
                  <a:schemeClr val="accent5"/>
                </a:highlight>
                <a:latin typeface="Verdana"/>
                <a:ea typeface="Verdana"/>
                <a:cs typeface="Verdana"/>
                <a:sym typeface="Verdana"/>
              </a:rPr>
              <a:t>Le système apprend à distinguer les concepts en les comparant</a:t>
            </a:r>
            <a:endParaRPr i="1" sz="1800">
              <a:solidFill>
                <a:schemeClr val="dk1"/>
              </a:solidFill>
              <a:highlight>
                <a:schemeClr val="accent5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5652200" y="2778988"/>
            <a:ext cx="2881800" cy="8619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</a:rPr>
              <a:t>"Préfixage instructionnel"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dk1"/>
                </a:solidFill>
              </a:rPr>
              <a:t>Un seul modèle, multiples usages selon le préfixe ajouté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5652125" y="3946075"/>
            <a:ext cx="2881800" cy="8619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1"/>
                </a:solidFill>
              </a:rPr>
              <a:t>"Corpus CCPairs"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dk1"/>
                </a:solidFill>
              </a:rPr>
              <a:t>Millions de paires texte extraites du web sans annotation manuelle</a:t>
            </a:r>
            <a:endParaRPr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FFEA"/>
            </a:gs>
            <a:gs pos="0">
              <a:schemeClr val="dk1"/>
            </a:gs>
            <a:gs pos="38000">
              <a:schemeClr val="dk1"/>
            </a:gs>
            <a:gs pos="100000">
              <a:srgbClr val="2AF9C7"/>
            </a:gs>
          </a:gsLst>
          <a:lin ang="16200038" scaled="0"/>
        </a:gra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AVANTAGES ET </a:t>
            </a:r>
            <a:r>
              <a:rPr lang="fr">
                <a:solidFill>
                  <a:schemeClr val="lt1"/>
                </a:solidFill>
              </a:rPr>
              <a:t>INCONVÉNIENTS</a:t>
            </a:r>
            <a:r>
              <a:rPr lang="fr">
                <a:solidFill>
                  <a:schemeClr val="lt1"/>
                </a:solidFill>
              </a:rPr>
              <a:t> - </a:t>
            </a:r>
            <a:r>
              <a:rPr lang="fr">
                <a:solidFill>
                  <a:schemeClr val="lt1"/>
                </a:solidFill>
              </a:rPr>
              <a:t>E5-LARGE-V2 </a:t>
            </a:r>
            <a:r>
              <a:rPr lang="fr">
                <a:solidFill>
                  <a:schemeClr val="lt1"/>
                </a:solidFill>
              </a:rPr>
              <a:t>Vs BERT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311700" y="1152475"/>
            <a:ext cx="8520600" cy="7245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8" name="Google Shape;168;p26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{D5DE5B3F-C3DA-4A21-813F-0F9D92A754CA}</a:tableStyleId>
              </a:tblPr>
              <a:tblGrid>
                <a:gridCol w="25336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9" name="Google Shape;169;p26"/>
          <p:cNvGraphicFramePr/>
          <p:nvPr/>
        </p:nvGraphicFramePr>
        <p:xfrm>
          <a:off x="311700" y="1876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{D5DE5B3F-C3DA-4A21-813F-0F9D92A754CA}</a:tableStyleId>
              </a:tblPr>
              <a:tblGrid>
                <a:gridCol w="2248850"/>
                <a:gridCol w="2229900"/>
                <a:gridCol w="4041850"/>
              </a:tblGrid>
              <a:tr h="100000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Avantages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Inconvénients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E5-large-v2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BERT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E5-large-v2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 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✅ Zero-shot prêt à l'emploi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❌ Fine-tuning requis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                   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❌Coût calcul x3 supérieur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 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✅ Utilisable sur données brutes 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❌ Preprocessing nécessaire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                   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❌Temps inférence plus élevé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0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 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✅ Généralisation cross-domain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❌ Spécialisé par domaine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                   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❌Modèle plus volumineux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 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✅ 1024D haute résolution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  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❌ 768D limitation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FFEA"/>
            </a:gs>
            <a:gs pos="0">
              <a:schemeClr val="dk1"/>
            </a:gs>
            <a:gs pos="38000">
              <a:schemeClr val="dk1"/>
            </a:gs>
            <a:gs pos="100000">
              <a:srgbClr val="2AF9C7"/>
            </a:gs>
          </a:gsLst>
          <a:lin ang="16200038" scaled="0"/>
        </a:gra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MÉTHODOLOGIE COMPARATIVE : BERT Vs E5-large-v2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Dataset : Flipkart E-commerce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1050 produits</a:t>
            </a: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équilibrés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 catégories</a:t>
            </a: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(150 produits et descriptions pour chacune)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Descriptions réelles des produits </a:t>
            </a: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vendus sur une plateforme e-commerce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Conditions de test équitables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Réalignement Hongrois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Correspondance optimale clusters ↔ catégories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Métriques supervisées objectives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6" name="Google Shape;176;p2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{D5DE5B3F-C3DA-4A21-813F-0F9D92A754CA}</a:tableStyleId>
              </a:tblPr>
              <a:tblGrid>
                <a:gridCol w="25336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7" name="Google Shape;177;p27"/>
          <p:cNvGraphicFramePr/>
          <p:nvPr/>
        </p:nvGraphicFramePr>
        <p:xfrm>
          <a:off x="155092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{D5DE5B3F-C3DA-4A21-813F-0F9D92A754CA}</a:tableStyleId>
              </a:tblPr>
              <a:tblGrid>
                <a:gridCol w="1726625"/>
                <a:gridCol w="2152075"/>
                <a:gridCol w="2163450"/>
              </a:tblGrid>
              <a:tr h="191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Aspect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BERT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E5-large-v2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91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Preprocessing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Optimisé (49 mots supprimés)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Texte brut original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1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Tokenisation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256 tokens max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Défaut sentence-transformers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1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Clustering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KMeans 7 clusters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191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Métrique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ARI, F1, Précision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FFEA"/>
            </a:gs>
            <a:gs pos="0">
              <a:schemeClr val="dk1"/>
            </a:gs>
            <a:gs pos="38000">
              <a:schemeClr val="dk1"/>
            </a:gs>
            <a:gs pos="100000">
              <a:srgbClr val="2AF9C7"/>
            </a:gs>
          </a:gsLst>
          <a:lin ang="16200038" scaled="0"/>
        </a:gra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EXEMPLE CONCRET : DU TRAITEMENT D’UNE DESCRIPTION A L’ARI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83" name="Google Shape;183;p28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{D5DE5B3F-C3DA-4A21-813F-0F9D92A754CA}</a:tableStyleId>
              </a:tblPr>
              <a:tblGrid>
                <a:gridCol w="25336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4" name="Google Shape;184;p28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{D1DA307E-A208-4367-A2E1-D0E0780976B7}</a:tableStyleId>
              </a:tblPr>
              <a:tblGrid>
                <a:gridCol w="4260300"/>
                <a:gridCol w="4260300"/>
              </a:tblGrid>
              <a:tr h="1000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fr" sz="1100"/>
                        <a:t>Phrase exemple :</a:t>
                      </a:r>
                      <a:r>
                        <a:rPr i="1" lang="fr" sz="1100"/>
                        <a:t>"Smartphone Samsung Galaxy étanche avec batterie 5000mAh, écran AMOLED 6.1 pouces, garantie 2 ans."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</a:tr>
              <a:tr h="3503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Traitement BERT (2018)</a:t>
                      </a:r>
                      <a:endParaRPr b="1"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Étape 1 : Preprocessing obligatoire</a:t>
                      </a:r>
                      <a:endParaRPr b="1" sz="1100"/>
                    </a:p>
                    <a:p>
                      <a:pPr indent="0" lvl="0" marL="139700" marR="13970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383A42"/>
                          </a:solidFill>
                        </a:rPr>
                        <a:t>Texte original → Nettoyage → Tokenisation</a:t>
                      </a:r>
                      <a:endParaRPr sz="1100">
                        <a:solidFill>
                          <a:srgbClr val="383A4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900"/>
                        <a:t>Suppression mots e-commerce : "garantie", "pouces"</a:t>
                      </a:r>
                      <a:br>
                        <a:rPr i="1" lang="fr" sz="900"/>
                      </a:br>
                      <a:r>
                        <a:rPr i="1" lang="fr" sz="900"/>
                        <a:t>Normalisation : minuscules, ponctuation</a:t>
                      </a:r>
                      <a:endParaRPr i="1" sz="9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Étape 2 : Tokenisation spécialisée</a:t>
                      </a:r>
                      <a:endParaRPr sz="1100">
                        <a:solidFill>
                          <a:srgbClr val="383A4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Étape 3 : Embedding 768 dimensions</a:t>
                      </a:r>
                      <a:endParaRPr b="1" sz="1100"/>
                    </a:p>
                    <a:p>
                      <a:pPr indent="0" lvl="0" marL="0" marR="13970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“smartphone samsung galaxy etanche batterie 5000 ##mah ecran amoled”</a:t>
                      </a:r>
                      <a:endParaRPr i="1" sz="1100"/>
                    </a:p>
                    <a:p>
                      <a:pPr indent="-298450" lvl="0" marL="457200" marR="3810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fr" sz="1100"/>
                        <a:t>BERT nécessite du "nettoyage"</a:t>
                      </a:r>
                      <a:r>
                        <a:rPr lang="fr" sz="1100"/>
                        <a:t> pour bien fonctionner et perd les nuances ("garantie", "6.1 pouces")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fr" sz="1100"/>
                        <a:t>Impact sur le clustering :</a:t>
                      </a:r>
                      <a:r>
                        <a:rPr lang="fr" sz="1100"/>
                        <a:t> Risque de confondre différents modèles Samsung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Traitement E5-large-v2 (2023)</a:t>
                      </a:r>
                      <a:endParaRPr b="1"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Étape 1 : Préfixage direct</a:t>
                      </a:r>
                      <a:endParaRPr b="1" sz="1100"/>
                    </a:p>
                    <a:p>
                      <a:pPr indent="0" lvl="0" marL="139700" marR="13970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383A42"/>
                          </a:solidFill>
                        </a:rPr>
                        <a:t>Ajout préfixe → Pas de nettoyage</a:t>
                      </a:r>
                      <a:endParaRPr sz="1100">
                        <a:solidFill>
                          <a:srgbClr val="383A4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Étape 2 : Embedding direct 1024 dimensions</a:t>
                      </a:r>
                      <a:endParaRPr b="1" sz="1100"/>
                    </a:p>
                    <a:p>
                      <a:pPr indent="0" lvl="0" marL="139700" marR="139700" rtl="0" algn="l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rgbClr val="383A42"/>
                          </a:solidFill>
                        </a:rPr>
                        <a:t>Texte brut → E5-large-v2 → Vecteur sémantique</a:t>
                      </a:r>
                      <a:endParaRPr sz="1100">
                        <a:solidFill>
                          <a:srgbClr val="383A4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400"/>
                    </a:p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fr" sz="1100"/>
                        <a:t>query: Smartphone Samsung Galaxy étanche avec batterie 5000mAh, écran AMOLED 6.1 pouces, garantie 2 ans."</a:t>
                      </a:r>
                      <a:endParaRPr sz="1100">
                        <a:solidFill>
                          <a:srgbClr val="383A42"/>
                        </a:solidFill>
                      </a:endParaRPr>
                    </a:p>
                    <a:p>
                      <a:pPr indent="-298450" lvl="0" marL="457200" marR="3810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fr" sz="1100"/>
                        <a:t> </a:t>
                      </a:r>
                      <a:r>
                        <a:rPr b="1" lang="fr" sz="1100"/>
                        <a:t>E5 comprend le texte "tel quel"</a:t>
                      </a:r>
                      <a:r>
                        <a:rPr lang="fr" sz="1100"/>
                        <a:t> sans preprocessing et co</a:t>
                      </a:r>
                      <a:r>
                        <a:rPr lang="fr" sz="1100"/>
                        <a:t>nserve toute l'information sémantique</a:t>
                      </a:r>
                      <a:endParaRPr sz="1100"/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fr" sz="1100"/>
                        <a:t>Impact sur le clustering :</a:t>
                      </a:r>
                      <a:r>
                        <a:rPr lang="fr" sz="1100"/>
                        <a:t> Distingue mieux les spécificités (étanchéité, taille écran, garantie)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FFEA"/>
            </a:gs>
            <a:gs pos="0">
              <a:schemeClr val="dk1"/>
            </a:gs>
            <a:gs pos="38000">
              <a:schemeClr val="dk1"/>
            </a:gs>
            <a:gs pos="100000">
              <a:srgbClr val="2AF9C7"/>
            </a:gs>
          </a:gsLst>
          <a:lin ang="16200038" scaled="0"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EXEMPLE CONCRET : DU TRAITEMENT D’UNE DESCRIPTION A L’ARI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90" name="Google Shape;190;p29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{D5DE5B3F-C3DA-4A21-813F-0F9D92A754CA}</a:tableStyleId>
              </a:tblPr>
              <a:tblGrid>
                <a:gridCol w="25336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1" name="Google Shape;191;p29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{D1DA307E-A208-4367-A2E1-D0E0780976B7}</a:tableStyleId>
              </a:tblPr>
              <a:tblGrid>
                <a:gridCol w="4260300"/>
                <a:gridCol w="4260300"/>
              </a:tblGrid>
              <a:tr h="1360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Traitement BERT (2018)</a:t>
                      </a:r>
                      <a:endParaRPr b="1"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Étape 4 : Clustering KMeans</a:t>
                      </a:r>
                      <a:endParaRPr b="1"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BERT (768D)     Vector[0.34, -0.12, 0.89, ...] </a:t>
                      </a:r>
                      <a:endParaRPr sz="1100"/>
                    </a:p>
                    <a:p>
                      <a:pPr indent="0" lvl="0" marL="1260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        </a:t>
                      </a:r>
                      <a:r>
                        <a:rPr lang="fr" sz="1000"/>
                        <a:t>      ↓       </a:t>
                      </a:r>
                      <a:r>
                        <a:rPr lang="fr" sz="1100"/>
                        <a:t>  </a:t>
                      </a:r>
                      <a:endParaRPr sz="1100"/>
                    </a:p>
                    <a:p>
                      <a:pPr indent="0" lvl="0" marL="126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KMeans 7 clusters</a:t>
                      </a:r>
                      <a:endParaRPr sz="1100"/>
                    </a:p>
                    <a:p>
                      <a:pPr indent="0" lvl="0" marL="126000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            </a:t>
                      </a:r>
                      <a:r>
                        <a:rPr lang="fr" sz="1000"/>
                        <a:t>  ↓</a:t>
                      </a:r>
                      <a:r>
                        <a:rPr lang="fr" sz="1100"/>
                        <a:t>                                       </a:t>
                      </a:r>
                      <a:endParaRPr sz="1100"/>
                    </a:p>
                    <a:p>
                      <a:pPr indent="0" lvl="0" marL="126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Cluster 2 (Electronics)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8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Traitement E5-large-v2 (2023)</a:t>
                      </a:r>
                      <a:endParaRPr b="1"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Étape 4 : </a:t>
                      </a:r>
                      <a:r>
                        <a:rPr b="1" lang="fr" sz="1100"/>
                        <a:t>Clustering KMeans</a:t>
                      </a:r>
                      <a:endParaRPr b="1" sz="11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E5-large-v2 (1024D)  Vector[0.12, -0.45, 0.78, ...] </a:t>
                      </a:r>
                      <a:endParaRPr sz="1100"/>
                    </a:p>
                    <a:p>
                      <a:pPr indent="0" lvl="0" marL="14399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              ↓  </a:t>
                      </a:r>
                      <a:endParaRPr sz="1100"/>
                    </a:p>
                    <a:p>
                      <a:pPr indent="0" lvl="0" marL="134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  KMeans 7 clusters</a:t>
                      </a:r>
                      <a:endParaRPr sz="1100"/>
                    </a:p>
                    <a:p>
                      <a:pPr indent="0" lvl="0" marL="1439999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              ↓</a:t>
                      </a:r>
                      <a:endParaRPr sz="1100"/>
                    </a:p>
                    <a:p>
                      <a:pPr indent="0" lvl="0" marL="143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Cluster 4 (Electronics)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688050">
                <a:tc gridSpan="2">
                  <a:txBody>
                    <a:bodyPr/>
                    <a:lstStyle/>
                    <a:p>
                      <a:pPr indent="0" lvl="0" marL="315000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Étape 5 : Évaluation qualité clustering</a:t>
                      </a:r>
                      <a:endParaRPr b="1" sz="1100"/>
                    </a:p>
                    <a:p>
                      <a:pPr indent="-69850" lvl="0" marL="2069999" rtl="0" algn="l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fr" sz="1100"/>
                        <a:t> Réalignement hongrois : Correspondance optimale clusters ↔ catégories réelles</a:t>
                      </a:r>
                      <a:endParaRPr sz="1100"/>
                    </a:p>
                    <a:p>
                      <a:pPr indent="-69850" lvl="0" marL="206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fr" sz="1100"/>
                        <a:t> Métrique ARI : Mesure la concordance clustering vs vérité terrain</a:t>
                      </a:r>
                      <a:endParaRPr b="1" sz="1100"/>
                    </a:p>
                    <a:p>
                      <a:pPr indent="0" lvl="0" marL="3150000" rtl="0" algn="l">
                        <a:lnSpc>
                          <a:spcPct val="115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Résultats sur notre exemple Samsung :</a:t>
                      </a:r>
                      <a:endParaRPr b="1" sz="1100"/>
                    </a:p>
                    <a:p>
                      <a:pPr indent="0" lvl="0" marL="6300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Avec BERT, plus de </a:t>
                      </a:r>
                      <a:r>
                        <a:rPr b="1" lang="fr" sz="1100"/>
                        <a:t>risque </a:t>
                      </a:r>
                      <a:r>
                        <a:rPr lang="fr" sz="1100"/>
                        <a:t>d’être </a:t>
                      </a:r>
                      <a:r>
                        <a:rPr b="1" lang="fr" sz="1100"/>
                        <a:t>confondu</a:t>
                      </a:r>
                      <a:r>
                        <a:rPr lang="fr" sz="1100"/>
                        <a:t> avec une autre catégorie de produit (perte info "Galaxy", "AMOLED") que E5-large-v2 qui </a:t>
                      </a:r>
                      <a:r>
                        <a:rPr b="1" lang="fr" sz="1100"/>
                        <a:t>préserve les spécificités</a:t>
                      </a:r>
                      <a:endParaRPr b="1" sz="1100"/>
                    </a:p>
                    <a:p>
                      <a:pPr indent="0" lvl="0" marL="3959999" rtl="0" algn="l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     ↓</a:t>
                      </a:r>
                      <a:endParaRPr b="1" sz="1100"/>
                    </a:p>
                    <a:p>
                      <a:pPr indent="-1080000" lvl="0" marL="315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None/>
                      </a:pPr>
                      <a:r>
                        <a:rPr b="1" lang="fr" sz="1100"/>
                        <a:t>Multiplication </a:t>
                      </a:r>
                      <a:r>
                        <a:rPr lang="fr" sz="1100"/>
                        <a:t>sur </a:t>
                      </a:r>
                      <a:r>
                        <a:rPr b="1" lang="fr" sz="1100"/>
                        <a:t>1050 produits = ARI </a:t>
                      </a:r>
                      <a:r>
                        <a:rPr lang="fr" sz="1100"/>
                        <a:t>de  0 (aléatoire) à 1 (parfait)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FFEA"/>
            </a:gs>
            <a:gs pos="0">
              <a:schemeClr val="dk1"/>
            </a:gs>
            <a:gs pos="38000">
              <a:schemeClr val="dk1"/>
            </a:gs>
            <a:gs pos="100000">
              <a:srgbClr val="2AF9C7"/>
            </a:gs>
          </a:gsLst>
          <a:lin ang="16200038" scaled="0"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 RÉSULTATS COMPARATIFS : ARI +14.7%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 </a:t>
            </a:r>
            <a:r>
              <a:rPr b="1" i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métriques </a:t>
            </a:r>
            <a:r>
              <a:rPr i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nettement </a:t>
            </a:r>
            <a:r>
              <a:rPr b="1" i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favorables à E5-large-v2</a:t>
            </a:r>
            <a:endParaRPr b="1" i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8" name="Google Shape;198;p30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{D5DE5B3F-C3DA-4A21-813F-0F9D92A754CA}</a:tableStyleId>
              </a:tblPr>
              <a:tblGrid>
                <a:gridCol w="25336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9" name="Google Shape;199;p30"/>
          <p:cNvSpPr txBox="1"/>
          <p:nvPr/>
        </p:nvSpPr>
        <p:spPr>
          <a:xfrm>
            <a:off x="3831100" y="3452525"/>
            <a:ext cx="5001300" cy="17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</a:rPr>
              <a:t>Améliorations avec E5 : </a:t>
            </a:r>
            <a:r>
              <a:rPr lang="fr" sz="1100">
                <a:solidFill>
                  <a:schemeClr val="lt1"/>
                </a:solidFill>
              </a:rPr>
              <a:t>Watches+49 correctes - Beauty &amp; Personal Care+89 correctes - Kitchen &amp; Dining+14 correctes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</a:rPr>
              <a:t>Confusions principales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fr" sz="1100">
                <a:solidFill>
                  <a:schemeClr val="lt1"/>
                </a:solidFill>
              </a:rPr>
              <a:t>BERT</a:t>
            </a:r>
            <a:r>
              <a:rPr lang="fr" sz="1100">
                <a:solidFill>
                  <a:schemeClr val="lt1"/>
                </a:solidFill>
              </a:rPr>
              <a:t> : Watches → Baby Care : 142 erreurs - Baby Care → Beauty : 86 erreurs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fr" sz="1100">
                <a:solidFill>
                  <a:schemeClr val="lt1"/>
                </a:solidFill>
              </a:rPr>
              <a:t>E5-large-v2</a:t>
            </a:r>
            <a:r>
              <a:rPr lang="fr" sz="1100">
                <a:solidFill>
                  <a:schemeClr val="lt1"/>
                </a:solidFill>
              </a:rPr>
              <a:t> : Watches → Home Decor : 148 erreurs (nouvelle) - Réduction globale erreurs Computers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5399950" y="1701250"/>
            <a:ext cx="3432300" cy="35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i="1" lang="fr" sz="1100">
                <a:solidFill>
                  <a:schemeClr val="lt1"/>
                </a:solidFill>
              </a:rPr>
              <a:t>Une qualité de clustering en progrès </a:t>
            </a:r>
            <a:endParaRPr i="1" sz="1100">
              <a:solidFill>
                <a:schemeClr val="lt1"/>
              </a:solidFill>
            </a:endParaRPr>
          </a:p>
        </p:txBody>
      </p:sp>
      <p:sp>
        <p:nvSpPr>
          <p:cNvPr id="201" name="Google Shape;201;p30"/>
          <p:cNvSpPr txBox="1"/>
          <p:nvPr/>
        </p:nvSpPr>
        <p:spPr>
          <a:xfrm>
            <a:off x="311750" y="3174625"/>
            <a:ext cx="351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i="1" lang="fr" sz="1000">
                <a:solidFill>
                  <a:schemeClr val="lt1"/>
                </a:solidFill>
              </a:rPr>
              <a:t>Un classification en amélioration</a:t>
            </a:r>
            <a:endParaRPr i="1" sz="1000">
              <a:solidFill>
                <a:schemeClr val="lt1"/>
              </a:solidFill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200" y="3452525"/>
            <a:ext cx="3519300" cy="155871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03" name="Google Shape;20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3515" y="2039950"/>
            <a:ext cx="3448735" cy="14125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204" name="Google Shape;204;p30"/>
          <p:cNvGraphicFramePr/>
          <p:nvPr/>
        </p:nvGraphicFramePr>
        <p:xfrm>
          <a:off x="311700" y="141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{22B5BB96-74E8-4ADD-933F-5E0A8A7271EB}</a:tableStyleId>
              </a:tblPr>
              <a:tblGrid>
                <a:gridCol w="1185700"/>
                <a:gridCol w="1151250"/>
                <a:gridCol w="1233975"/>
                <a:gridCol w="689375"/>
              </a:tblGrid>
              <a:tr h="178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BERT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 E5-large-v2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Evol.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78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ARI 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0.3133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/>
                        <a:t>0.3595 </a:t>
                      </a:r>
                      <a:endParaRPr b="1" sz="11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rgbClr val="6AA84F"/>
                          </a:solidFill>
                        </a:rPr>
                        <a:t>+14.7%</a:t>
                      </a:r>
                      <a:endParaRPr b="1" sz="1100">
                        <a:solidFill>
                          <a:srgbClr val="6AA84F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84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Temps de calcul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14.5 min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23.0 mn</a:t>
                      </a:r>
                      <a:endParaRPr sz="1000"/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FF0000"/>
                          </a:solidFill>
                        </a:rPr>
                        <a:t>+56%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FFEA"/>
            </a:gs>
            <a:gs pos="0">
              <a:schemeClr val="dk1"/>
            </a:gs>
            <a:gs pos="38000">
              <a:schemeClr val="dk1"/>
            </a:gs>
            <a:gs pos="100000">
              <a:srgbClr val="2AF9C7"/>
            </a:gs>
          </a:gsLst>
          <a:lin ang="16200038" scaled="0"/>
        </a:gra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L’OBJECTIF DE </a:t>
            </a:r>
            <a:r>
              <a:rPr lang="fr">
                <a:solidFill>
                  <a:schemeClr val="lt1"/>
                </a:solidFill>
              </a:rPr>
              <a:t>RÉALISER</a:t>
            </a:r>
            <a:r>
              <a:rPr lang="fr">
                <a:solidFill>
                  <a:schemeClr val="lt1"/>
                </a:solidFill>
              </a:rPr>
              <a:t> UN </a:t>
            </a:r>
            <a:r>
              <a:rPr lang="fr">
                <a:solidFill>
                  <a:schemeClr val="lt1"/>
                </a:solidFill>
              </a:rPr>
              <a:t>ÉTAT</a:t>
            </a:r>
            <a:r>
              <a:rPr lang="fr">
                <a:solidFill>
                  <a:schemeClr val="lt1"/>
                </a:solidFill>
              </a:rPr>
              <a:t> DE L’ART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31"/>
          <p:cNvSpPr txBox="1"/>
          <p:nvPr>
            <p:ph idx="1" type="body"/>
          </p:nvPr>
        </p:nvSpPr>
        <p:spPr>
          <a:xfrm>
            <a:off x="728100" y="2377700"/>
            <a:ext cx="3699600" cy="23010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Prouver qu'elle apporte une valeur ajoutée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+14.7% ARI</a:t>
            </a: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Structuration sémantique supérieure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Aucun preprocessing requis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Clustering produits plus pertinent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POC validé : Faisabilité démontrée sur données réelles e-commerce Flipkart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1" name="Google Shape;211;p31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{D5DE5B3F-C3DA-4A21-813F-0F9D92A754CA}</a:tableStyleId>
              </a:tblPr>
              <a:tblGrid>
                <a:gridCol w="25336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2" name="Google Shape;212;p31"/>
          <p:cNvSpPr txBox="1"/>
          <p:nvPr/>
        </p:nvSpPr>
        <p:spPr>
          <a:xfrm>
            <a:off x="728100" y="1017725"/>
            <a:ext cx="3699600" cy="128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</a:rPr>
              <a:t> Identifier une technique récente : E5-large-v2 - 2023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fr" sz="1100">
                <a:solidFill>
                  <a:schemeClr val="lt1"/>
                </a:solidFill>
              </a:rPr>
              <a:t>Microsoft Research</a:t>
            </a:r>
            <a:r>
              <a:rPr lang="fr" sz="1100">
                <a:solidFill>
                  <a:schemeClr val="lt1"/>
                </a:solidFill>
              </a:rPr>
              <a:t> - Publication ArXiv 2023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fr" sz="1100">
                <a:solidFill>
                  <a:schemeClr val="lt1"/>
                </a:solidFill>
              </a:rPr>
              <a:t>État de l'art</a:t>
            </a:r>
            <a:r>
              <a:rPr lang="fr" sz="1100">
                <a:solidFill>
                  <a:schemeClr val="lt1"/>
                </a:solidFill>
              </a:rPr>
              <a:t> sur 56 benchmarks BEIR/MTEB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fr" sz="1100">
                <a:solidFill>
                  <a:schemeClr val="lt1"/>
                </a:solidFill>
              </a:rPr>
              <a:t>Innovation</a:t>
            </a:r>
            <a:r>
              <a:rPr lang="fr" sz="1100">
                <a:solidFill>
                  <a:schemeClr val="lt1"/>
                </a:solidFill>
              </a:rPr>
              <a:t> : Apprentissage contrastif faiblement supervisé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4840650" y="1017725"/>
            <a:ext cx="3991500" cy="128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</a:rPr>
              <a:t>La comparer à une technique existante : BERT - 2018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fr" sz="1100">
                <a:solidFill>
                  <a:schemeClr val="lt1"/>
                </a:solidFill>
              </a:rPr>
              <a:t>Référence </a:t>
            </a:r>
            <a:r>
              <a:rPr lang="fr" sz="1100">
                <a:solidFill>
                  <a:schemeClr val="lt1"/>
                </a:solidFill>
              </a:rPr>
              <a:t>dans le domaine NLP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fr" sz="1100">
                <a:solidFill>
                  <a:schemeClr val="lt1"/>
                </a:solidFill>
              </a:rPr>
              <a:t>Baseline </a:t>
            </a:r>
            <a:r>
              <a:rPr lang="fr" sz="1100">
                <a:solidFill>
                  <a:schemeClr val="lt1"/>
                </a:solidFill>
              </a:rPr>
              <a:t>pour mesurer les progrès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fr" sz="1100">
                <a:solidFill>
                  <a:schemeClr val="lt1"/>
                </a:solidFill>
              </a:rPr>
              <a:t>Conditions équitables</a:t>
            </a:r>
            <a:r>
              <a:rPr lang="fr" sz="1100">
                <a:solidFill>
                  <a:schemeClr val="lt1"/>
                </a:solidFill>
              </a:rPr>
              <a:t> : </a:t>
            </a:r>
            <a:r>
              <a:rPr lang="fr" sz="1100">
                <a:solidFill>
                  <a:schemeClr val="lt1"/>
                </a:solidFill>
              </a:rPr>
              <a:t>Chaque modèle dans ses conditions optimales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4840800" y="2377700"/>
            <a:ext cx="3991500" cy="146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</a:rPr>
              <a:t>J</a:t>
            </a:r>
            <a:r>
              <a:rPr b="1" lang="fr" sz="1100">
                <a:solidFill>
                  <a:schemeClr val="lt1"/>
                </a:solidFill>
              </a:rPr>
              <a:t>ustifier pourquoi elle est innovante</a:t>
            </a:r>
            <a:endParaRPr b="1" sz="1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</a:rPr>
              <a:t>Ruptures technologiques d'E5-large-v2 :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fr" sz="1100">
                <a:solidFill>
                  <a:schemeClr val="lt1"/>
                </a:solidFill>
              </a:rPr>
              <a:t>Apprentissage contrastif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fr" sz="1100">
                <a:solidFill>
                  <a:schemeClr val="lt1"/>
                </a:solidFill>
              </a:rPr>
              <a:t>Fonctionne </a:t>
            </a:r>
            <a:r>
              <a:rPr b="1" lang="fr" sz="1100">
                <a:solidFill>
                  <a:schemeClr val="lt1"/>
                </a:solidFill>
              </a:rPr>
              <a:t>sans preprocessing</a:t>
            </a:r>
            <a:r>
              <a:rPr lang="fr" sz="1100">
                <a:solidFill>
                  <a:schemeClr val="lt1"/>
                </a:solidFill>
              </a:rPr>
              <a:t> complexe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b="1" lang="fr" sz="1100">
                <a:solidFill>
                  <a:schemeClr val="lt1"/>
                </a:solidFill>
              </a:rPr>
              <a:t>Préfixage instructionnel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5" name="Google Shape;215;p31"/>
          <p:cNvSpPr txBox="1"/>
          <p:nvPr/>
        </p:nvSpPr>
        <p:spPr>
          <a:xfrm>
            <a:off x="387300" y="1017725"/>
            <a:ext cx="340800" cy="80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sz="4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4499850" y="1017725"/>
            <a:ext cx="340800" cy="80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4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7" name="Google Shape;217;p31"/>
          <p:cNvSpPr txBox="1"/>
          <p:nvPr/>
        </p:nvSpPr>
        <p:spPr>
          <a:xfrm>
            <a:off x="4499850" y="2377700"/>
            <a:ext cx="340800" cy="80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4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8" name="Google Shape;218;p31"/>
          <p:cNvSpPr txBox="1"/>
          <p:nvPr/>
        </p:nvSpPr>
        <p:spPr>
          <a:xfrm>
            <a:off x="387300" y="2377700"/>
            <a:ext cx="340800" cy="80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4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</a:t>
            </a:r>
            <a:endParaRPr sz="4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FFEA"/>
            </a:gs>
            <a:gs pos="0">
              <a:schemeClr val="dk1"/>
            </a:gs>
            <a:gs pos="38000">
              <a:schemeClr val="dk1"/>
            </a:gs>
            <a:gs pos="100000">
              <a:srgbClr val="2AF9C7"/>
            </a:gs>
          </a:gsLst>
          <a:lin ang="16200038" scaled="0"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CONTEXTE &amp; PROBLÉMATIQUES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Prêt à dépenser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Société financière spécialisée en </a:t>
            </a: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crédits à la consommation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Clientèle avec peu/pas d'historique de prêt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Besoin croissant de transparence</a:t>
            </a: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des décisions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Double Mission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311700" y="289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{D1DA307E-A208-4367-A2E1-D0E0780976B7}</a:tableStyleId>
              </a:tblPr>
              <a:tblGrid>
                <a:gridCol w="4866425"/>
                <a:gridCol w="3654175"/>
              </a:tblGrid>
              <a:tr h="327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Mission 1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Mission 2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209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●"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Dashboard 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interactif pour </a:t>
                      </a: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chargés relation client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Font typeface="Arial"/>
                        <a:buChar char="●"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Besoins 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fonctionnels identifiés</a:t>
                      </a: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 :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  <a:p>
                      <a:pPr indent="-155575" lvl="0" marL="63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AutoNum type="arabicPeriod"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Expliquer une décision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de crédit de manière compréhensible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155575" lvl="0" marL="63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AutoNum type="arabicPeriod"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Identifier les facteurs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déterminants (positifs/négatifs)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155575" lvl="0" marL="63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AutoNum type="arabicPeriod"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Visualiser le profil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d'un client par rapport à la population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155575" lvl="0" marL="6300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AutoNum type="arabicPeriod"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Modifier des informations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et voir l'impact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Veille technique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sur embeddings récents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Évaluer E5-large-v2 vs technique classique 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Preuve de concept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sur données réelles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69" name="Google Shape;69;p14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{D5DE5B3F-C3DA-4A21-813F-0F9D92A754CA}</a:tableStyleId>
              </a:tblPr>
              <a:tblGrid>
                <a:gridCol w="25336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199" y="1152478"/>
            <a:ext cx="3922101" cy="15538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FFEA"/>
            </a:gs>
            <a:gs pos="0">
              <a:schemeClr val="dk1"/>
            </a:gs>
            <a:gs pos="38000">
              <a:schemeClr val="dk1"/>
            </a:gs>
            <a:gs pos="100000">
              <a:srgbClr val="2AF9C7"/>
            </a:gs>
          </a:gsLst>
          <a:lin ang="16200038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ARCHITECTURE TECHNIQUE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Stack technologique : 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LIGHTGBM (Modele)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RAILWAY (backend)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STREAMLIT (frontend)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Flask (API)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Flux de données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Saisie</a:t>
            </a: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→ Données client (10 variables)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API</a:t>
            </a: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→ Prédiction et explications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Dashboard</a:t>
            </a: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→ Visualisation et comparaisons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AutoNum type="arabicPeriod"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Décision</a:t>
            </a: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→ Aide transparente pour le chargé relation client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" name="Google Shape;77;p15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{D5DE5B3F-C3DA-4A21-813F-0F9D92A754CA}</a:tableStyleId>
              </a:tblPr>
              <a:tblGrid>
                <a:gridCol w="25336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8" name="Google Shape;78;p15"/>
          <p:cNvPicPr preferRelativeResize="0"/>
          <p:nvPr/>
        </p:nvPicPr>
        <p:blipFill rotWithShape="1">
          <a:blip r:embed="rId3">
            <a:alphaModFix/>
          </a:blip>
          <a:srcRect b="0" l="1528" r="3504" t="823"/>
          <a:stretch/>
        </p:blipFill>
        <p:spPr>
          <a:xfrm>
            <a:off x="5474900" y="1152475"/>
            <a:ext cx="3357399" cy="373377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FFEA"/>
            </a:gs>
            <a:gs pos="0">
              <a:schemeClr val="dk1"/>
            </a:gs>
            <a:gs pos="38000">
              <a:schemeClr val="dk1"/>
            </a:gs>
            <a:gs pos="100000">
              <a:srgbClr val="2AF9C7"/>
            </a:gs>
          </a:gsLst>
          <a:lin ang="16200038" scaled="0"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INTERFACE PRINCIPALE : UN PARCOURS UTILISATEUR FACILITE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{D5DE5B3F-C3DA-4A21-813F-0F9D92A754CA}</a:tableStyleId>
              </a:tblPr>
              <a:tblGrid>
                <a:gridCol w="25336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5" name="Google Shape;85;p16"/>
          <p:cNvGraphicFramePr/>
          <p:nvPr/>
        </p:nvGraphicFramePr>
        <p:xfrm>
          <a:off x="311700" y="281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{D1DA307E-A208-4367-A2E1-D0E0780976B7}</a:tableStyleId>
              </a:tblPr>
              <a:tblGrid>
                <a:gridCol w="3052525"/>
                <a:gridCol w="2360475"/>
                <a:gridCol w="3107600"/>
              </a:tblGrid>
              <a:tr h="1850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Étape 1 : Saisie client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  <a:p>
                      <a:pPr indent="-159849" lvl="0" marL="179999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Formulaire 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10 variables essentielles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159849" lvl="0" marL="17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Validation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159849" lvl="0" marL="17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Modifications 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possibles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Étape 2 : Aide à la décision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  <a:p>
                      <a:pPr indent="-159849" lvl="0" marL="179999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Jauge 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colorée avec seuils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159849" lvl="0" marL="17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Explications 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en français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Étape 3 : Navigation par onglets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  <a:p>
                      <a:pPr indent="-159849" lvl="0" marL="179999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Résultats : </a:t>
                      </a: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Score et variables importantes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  <a:p>
                      <a:pPr indent="-159849" lvl="0" marL="17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Comparaisons : </a:t>
                      </a: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Client vs Population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  <a:p>
                      <a:pPr indent="-159849" lvl="0" marL="17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Analyses : </a:t>
                      </a: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Relations bi-variées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0300"/>
            <a:ext cx="8520602" cy="161427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FFEA"/>
            </a:gs>
            <a:gs pos="0">
              <a:schemeClr val="dk1"/>
            </a:gs>
            <a:gs pos="38000">
              <a:schemeClr val="dk1"/>
            </a:gs>
            <a:gs pos="100000">
              <a:srgbClr val="2AF9C7"/>
            </a:gs>
          </a:gsLst>
          <a:lin ang="16200038" scaled="0"/>
        </a:gra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GRAPHIQUE DE SCORING : UNE JAUGE DE RISQUE INTERACTIVE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93;p17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{D5DE5B3F-C3DA-4A21-813F-0F9D92A754CA}</a:tableStyleId>
              </a:tblPr>
              <a:tblGrid>
                <a:gridCol w="25336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0" r="0" t="47903"/>
          <a:stretch/>
        </p:blipFill>
        <p:spPr>
          <a:xfrm>
            <a:off x="371125" y="1152475"/>
            <a:ext cx="8401741" cy="259722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95" name="Google Shape;95;p17"/>
          <p:cNvGraphicFramePr/>
          <p:nvPr/>
        </p:nvGraphicFramePr>
        <p:xfrm>
          <a:off x="311700" y="374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{D1DA307E-A208-4367-A2E1-D0E0780976B7}</a:tableStyleId>
              </a:tblPr>
              <a:tblGrid>
                <a:gridCol w="4071550"/>
                <a:gridCol w="4449050"/>
              </a:tblGrid>
              <a:tr h="381000">
                <a:tc>
                  <a:txBody>
                    <a:bodyPr/>
                    <a:lstStyle/>
                    <a:p>
                      <a:pPr indent="-165100" lvl="0" marL="179999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Jauge semi-circulaire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: 0-100% risque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165100" lvl="0" marL="17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Zones colorées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: Vert (0-Seuil%) → Jaune au delà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165100" lvl="0" marL="17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b="1" lang="fr" sz="11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Seuil de décision</a:t>
                      </a:r>
                      <a:r>
                        <a:rPr lang="fr" sz="11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 (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ligne rouge)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165100" lvl="0" marL="17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Score client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: Position exacte (Bleu) + pourcentage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65100" lvl="0" marL="179999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Décision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: "</a:t>
                      </a:r>
                      <a:r>
                        <a:rPr lang="fr" sz="1100">
                          <a:solidFill>
                            <a:schemeClr val="lt1"/>
                          </a:solidFill>
                          <a:highlight>
                            <a:srgbClr val="D9EAD3"/>
                          </a:highlight>
                        </a:rPr>
                        <a:t>CRÉDIT ACCORDÉ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" ou "</a:t>
                      </a:r>
                      <a:r>
                        <a:rPr lang="fr" sz="1100">
                          <a:solidFill>
                            <a:schemeClr val="lt1"/>
                          </a:solidFill>
                          <a:highlight>
                            <a:srgbClr val="F4CCCC"/>
                          </a:highlight>
                        </a:rPr>
                        <a:t>CRÉDIT REFUSÉ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"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165100" lvl="0" marL="17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Niveau de risque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: Faible/Modéré/Élevé/Très élevé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165100" lvl="0" marL="17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Probabilité de défaut de paiement 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estimé par le modèle</a:t>
                      </a:r>
                      <a:endParaRPr sz="1100">
                        <a:solidFill>
                          <a:schemeClr val="lt1"/>
                        </a:solidFill>
                        <a:highlight>
                          <a:schemeClr val="dk1"/>
                        </a:highlight>
                      </a:endParaRPr>
                    </a:p>
                    <a:p>
                      <a:pPr indent="-165100" lvl="0" marL="17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b="1" lang="fr" sz="1100">
                          <a:solidFill>
                            <a:schemeClr val="lt1"/>
                          </a:solidFill>
                          <a:highlight>
                            <a:schemeClr val="dk1"/>
                          </a:highlight>
                        </a:rPr>
                        <a:t>Écart avec le seuil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FFEA"/>
            </a:gs>
            <a:gs pos="0">
              <a:schemeClr val="dk1"/>
            </a:gs>
            <a:gs pos="38000">
              <a:schemeClr val="dk1"/>
            </a:gs>
            <a:gs pos="100000">
              <a:srgbClr val="2AF9C7"/>
            </a:gs>
          </a:gsLst>
          <a:lin ang="16200038" scaled="0"/>
        </a:gra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152400"/>
            <a:ext cx="8520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FEATURE IMPORTANCE POUR UNE EXPLICATION TRANSPARENTE DES </a:t>
            </a:r>
            <a:r>
              <a:rPr lang="fr">
                <a:solidFill>
                  <a:schemeClr val="lt1"/>
                </a:solidFill>
              </a:rPr>
              <a:t>DÉCISIONS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Graphique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 variables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Barres rouges</a:t>
            </a: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augmentent le risque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Barres vertes</a:t>
            </a: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diminuent le risque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Longueur</a:t>
            </a: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intensité de l'impact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Tableau détaillé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Valeur client pour chaque variable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Impact quantifié (valeurs SHAP)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Explication simplifiée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Guide de </a:t>
            </a:r>
            <a:r>
              <a:rPr b="1" lang="fr" sz="110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lecture du graphique des </a:t>
            </a:r>
            <a:endParaRPr b="1" sz="1100">
              <a:solidFill>
                <a:schemeClr val="l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fr" sz="110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variables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18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{D5DE5B3F-C3DA-4A21-813F-0F9D92A754CA}</a:tableStyleId>
              </a:tblPr>
              <a:tblGrid>
                <a:gridCol w="25336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800" y="1152474"/>
            <a:ext cx="5450498" cy="2847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FFEA"/>
            </a:gs>
            <a:gs pos="0">
              <a:schemeClr val="dk1"/>
            </a:gs>
            <a:gs pos="38000">
              <a:schemeClr val="dk1"/>
            </a:gs>
            <a:gs pos="100000">
              <a:srgbClr val="2AF9C7"/>
            </a:gs>
          </a:gsLst>
          <a:lin ang="16200038" scaled="0"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COMPARAISONS POPULATION : POSITIONNEMENT DU CLIENT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91100" cy="3416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Fonctionnalités 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Sélection variable </a:t>
            </a: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via menu déroulant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Histogramme de la population</a:t>
            </a: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Position du client</a:t>
            </a: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(ligne rouge)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{D5DE5B3F-C3DA-4A21-813F-0F9D92A754CA}</a:tableStyleId>
              </a:tblPr>
              <a:tblGrid>
                <a:gridCol w="25336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6"/>
            <a:ext cx="8591099" cy="161924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FFEA"/>
            </a:gs>
            <a:gs pos="0">
              <a:schemeClr val="dk1"/>
            </a:gs>
            <a:gs pos="38000">
              <a:schemeClr val="dk1"/>
            </a:gs>
            <a:gs pos="100000">
              <a:srgbClr val="2AF9C7"/>
            </a:gs>
          </a:gsLst>
          <a:lin ang="16200038" scaled="0"/>
        </a:gra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ANALYSE BI-VARIÉE : LES RELATIONS ENTRE VARIABLES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t/>
            </a:r>
            <a:endParaRPr b="1"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8" name="Google Shape;118;p20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{D5DE5B3F-C3DA-4A21-813F-0F9D92A754CA}</a:tableStyleId>
              </a:tblPr>
              <a:tblGrid>
                <a:gridCol w="2533650"/>
              </a:tblGrid>
              <a:tr h="16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9" name="Google Shape;119;p20"/>
          <p:cNvGraphicFramePr/>
          <p:nvPr/>
        </p:nvGraphicFramePr>
        <p:xfrm>
          <a:off x="290175" y="338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{D1DA307E-A208-4367-A2E1-D0E0780976B7}</a:tableStyleId>
              </a:tblPr>
              <a:tblGrid>
                <a:gridCol w="8520600"/>
              </a:tblGrid>
              <a:tr h="360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Fonctionnalités</a:t>
                      </a:r>
                      <a:endParaRPr b="1"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Sélection 2 variables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(menus déroulants) 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Nuage de points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(tous les clients)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100"/>
                        <a:buChar char="●"/>
                      </a:pPr>
                      <a:r>
                        <a:rPr b="1" lang="fr" sz="1100">
                          <a:solidFill>
                            <a:schemeClr val="lt1"/>
                          </a:solidFill>
                        </a:rPr>
                        <a:t>Position client</a:t>
                      </a:r>
                      <a:r>
                        <a:rPr lang="fr" sz="1100">
                          <a:solidFill>
                            <a:schemeClr val="lt1"/>
                          </a:solidFill>
                        </a:rPr>
                        <a:t> : croisement des lignes rouges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3"/>
            <a:ext cx="8520602" cy="208020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6FFEA"/>
            </a:gs>
            <a:gs pos="0">
              <a:schemeClr val="dk1"/>
            </a:gs>
            <a:gs pos="38000">
              <a:schemeClr val="dk1"/>
            </a:gs>
            <a:gs pos="100000">
              <a:srgbClr val="2AF9C7"/>
            </a:gs>
          </a:gsLst>
          <a:lin ang="16200038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177700"/>
            <a:ext cx="85206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ACCESSIBILITÉ WCAG : UNE INTERFACE CONFORME AUX STANDARDS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7407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Content Accessibility Guidelines</a:t>
            </a: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- Référentiel international W3C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Objectif : Rendre le </a:t>
            </a: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web accessible à tous les utilisateurs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Version actuelle : </a:t>
            </a: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WCAG 2.1 (2018)</a:t>
            </a: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→ WCAG 3.0 en développement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Public cible : </a:t>
            </a: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15% de la population mondiale</a:t>
            </a: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(1+ milliard de personnes)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 principes fondamentaux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 niveaux de conformités</a:t>
            </a:r>
            <a:endParaRPr b="1"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Niveau A  (Accessibilité minimale) - Niveau AA  (Standard recommandé/réglementaire)  - Niveau AAA  (Accessibilité optimale)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Obligations légales : </a:t>
            </a: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Directive EU 2019/882 et Loi française 2005 (</a:t>
            </a:r>
            <a:r>
              <a:rPr b="1"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sanctions</a:t>
            </a:r>
            <a:r>
              <a:rPr lang="fr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: Amendes et exclusion marchés publics)</a:t>
            </a:r>
            <a:endParaRPr sz="11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7" name="Google Shape;127;p21"/>
          <p:cNvGraphicFramePr/>
          <p:nvPr/>
        </p:nvGraphicFramePr>
        <p:xfrm>
          <a:off x="889275" y="2451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{D5DE5B3F-C3DA-4A21-813F-0F9D92A754CA}</a:tableStyleId>
              </a:tblPr>
              <a:tblGrid>
                <a:gridCol w="1176125"/>
                <a:gridCol w="3129100"/>
                <a:gridCol w="3060225"/>
              </a:tblGrid>
              <a:tr h="101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P</a:t>
                      </a:r>
                      <a:r>
                        <a:rPr lang="fr" sz="1100"/>
                        <a:t>rincipes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Description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Exemples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18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Perceptible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Information présentable sous différentes formes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Alternatives textuelles, contrastes, sous-titres</a:t>
                      </a:r>
                      <a:endParaRPr sz="1100"/>
                    </a:p>
                  </a:txBody>
                  <a:tcPr marT="19050" marB="19050" marR="91425" marL="9142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1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Utilisable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Interface navigable par tous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Navigation clavier, pas d'épilepsie</a:t>
                      </a:r>
                      <a:endParaRPr sz="1100"/>
                    </a:p>
                  </a:txBody>
                  <a:tcPr marT="19050" marB="19050" marR="91425" marL="9142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Compréhensible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Information et fonctionnement intelligibles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Langage clair, erreurs explicites</a:t>
                      </a:r>
                      <a:endParaRPr sz="1100"/>
                    </a:p>
                  </a:txBody>
                  <a:tcPr marT="19050" marB="19050" marR="91425" marL="9142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1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Robuste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Compatible avec les technologies d'assistance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/>
                        <a:t>Code valide, sémantique correcte</a:t>
                      </a:r>
                      <a:endParaRPr sz="1100"/>
                    </a:p>
                  </a:txBody>
                  <a:tcPr marT="19050" marB="19050" marR="91425" marL="91425" anchor="b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