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B33C02-E90A-4514-8B5B-144145340161}">
  <a:tblStyle styleId="{F7B33C02-E90A-4514-8B5B-14414534016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C3ABAF7-888E-4164-B044-E365AC37EB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italic.fntdata"/><Relationship Id="rId10" Type="http://schemas.openxmlformats.org/officeDocument/2006/relationships/slide" Target="slides/slide4.xml"/><Relationship Id="rId32" Type="http://schemas.openxmlformats.org/officeDocument/2006/relationships/font" Target="fonts/Roboto-bold.fntdata"/><Relationship Id="rId13" Type="http://schemas.openxmlformats.org/officeDocument/2006/relationships/slide" Target="slides/slide7.xml"/><Relationship Id="rId35" Type="http://schemas.openxmlformats.org/officeDocument/2006/relationships/font" Target="fonts/Lato-regular.fntdata"/><Relationship Id="rId12" Type="http://schemas.openxmlformats.org/officeDocument/2006/relationships/slide" Target="slides/slide6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9.xml"/><Relationship Id="rId37" Type="http://schemas.openxmlformats.org/officeDocument/2006/relationships/font" Target="fonts/Lato-italic.fntdata"/><Relationship Id="rId14" Type="http://schemas.openxmlformats.org/officeDocument/2006/relationships/slide" Target="slides/slide8.xml"/><Relationship Id="rId36" Type="http://schemas.openxmlformats.org/officeDocument/2006/relationships/font" Target="fonts/Lato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La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7021bd53e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7021bd53e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7021bd53ed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7021bd53ed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70a95beaf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70a95beaf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70afdf812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70afdf812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70a95beaf5_0_1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70a95beaf5_0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70afdf812d_0_10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70afdf812d_0_10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70afdf812d_0_1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70afdf812d_0_1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70a95beaf5_0_9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70a95beaf5_0_9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70afdf812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70afdf812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70a95beaf5_0_9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70a95beaf5_0_9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021bd53e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021bd53e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70a95beaf5_0_1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70a95beaf5_0_1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70a95beaf5_0_10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70a95beaf5_0_1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70a95beaf5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70a95beaf5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70adfec4f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70adfec4f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70adfec4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70adfec4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021bd53e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7021bd53e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021bd53ed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7021bd53ed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021bd53e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7021bd53e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7021bd53ed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7021bd53ed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7021bd53ed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7021bd53ed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7021bd53ed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7021bd53ed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021bd53ed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7021bd53ed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ibm.com/fr-fr/think/topics/machine-learning" TargetMode="External"/><Relationship Id="rId4" Type="http://schemas.openxmlformats.org/officeDocument/2006/relationships/hyperlink" Target="https://www.ibm.com/fr-fr/think/topics/shedding-light-on-ai-bias-with-real-world-example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8.png"/><Relationship Id="rId6" Type="http://schemas.openxmlformats.org/officeDocument/2006/relationships/image" Target="../media/image7.png"/><Relationship Id="rId7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fevad.com/etudes-et-chiffres/" TargetMode="External"/><Relationship Id="rId4" Type="http://schemas.openxmlformats.org/officeDocument/2006/relationships/hyperlink" Target="http://salesforce.com/resources/" TargetMode="External"/><Relationship Id="rId5" Type="http://schemas.openxmlformats.org/officeDocument/2006/relationships/hyperlink" Target="http://ifmparis.fr/actualites/" TargetMode="External"/><Relationship Id="rId6" Type="http://schemas.openxmlformats.org/officeDocument/2006/relationships/image" Target="../media/image14.png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Réalisez le cadrage d’un projet IA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Application mobile de </a:t>
            </a:r>
            <a:r>
              <a:rPr lang="fr"/>
              <a:t>recommandation </a:t>
            </a:r>
            <a:r>
              <a:rPr lang="fr"/>
              <a:t>par l’IA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4205975" y="4589400"/>
            <a:ext cx="493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9E9E9E"/>
                </a:solidFill>
                <a:latin typeface="Lato"/>
                <a:ea typeface="Lato"/>
                <a:cs typeface="Lato"/>
                <a:sym typeface="Lato"/>
              </a:rPr>
              <a:t>Brice Béchet -  Juillet 2025 - Master 2 Data Scientist - OpenClassRoom</a:t>
            </a:r>
            <a:endParaRPr sz="1200">
              <a:solidFill>
                <a:srgbClr val="9E9E9E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FRAMEWORK </a:t>
            </a:r>
            <a:r>
              <a:rPr lang="fr" sz="2000"/>
              <a:t>SCRUM - ORGANISATION ET </a:t>
            </a:r>
            <a:r>
              <a:rPr lang="fr" sz="2000"/>
              <a:t>RÔLES</a:t>
            </a:r>
            <a:endParaRPr sz="2000"/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269" y="2571750"/>
            <a:ext cx="4016031" cy="1971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/>
              <a:t>SCRUM</a:t>
            </a:r>
            <a:r>
              <a:rPr lang="fr" sz="1100"/>
              <a:t> est le framework agile choisi pour structurer le projet. Il organise le travail en cycles courts, les </a:t>
            </a:r>
            <a:r>
              <a:rPr b="1" lang="fr" sz="1100"/>
              <a:t>Sprints</a:t>
            </a:r>
            <a:r>
              <a:rPr lang="fr" sz="1100"/>
              <a:t> (1 à 4 semaines) avec des objectifs précis et mesurables.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/>
              <a:t>Organisation et rôles</a:t>
            </a:r>
            <a:endParaRPr b="1" sz="1100"/>
          </a:p>
          <a:p>
            <a:pPr indent="-165100" lvl="0" marL="26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b="1" lang="fr" sz="1100"/>
              <a:t>Product Owner</a:t>
            </a:r>
            <a:r>
              <a:rPr lang="fr" sz="1100"/>
              <a:t> (Alicia) : définit les priorités et valide les fonctionnalités</a:t>
            </a:r>
            <a:endParaRPr sz="1100"/>
          </a:p>
          <a:p>
            <a:pPr indent="-165100" lvl="0" marL="26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b="1" lang="fr" sz="1100"/>
              <a:t>Scrum Master</a:t>
            </a:r>
            <a:r>
              <a:rPr lang="fr" sz="1100"/>
              <a:t> : facilite les processus et supprime les obstacles</a:t>
            </a:r>
            <a:endParaRPr sz="1100"/>
          </a:p>
          <a:p>
            <a:pPr indent="-165100" lvl="0" marL="26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b="1" lang="fr" sz="1100"/>
              <a:t>Équipe de développement</a:t>
            </a:r>
            <a:r>
              <a:rPr lang="fr" sz="1100"/>
              <a:t> : auto-organisée et pluridisciplinaire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/>
              <a:t>Cérémonies quotidiennes/sprint :</a:t>
            </a:r>
            <a:endParaRPr b="1"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b="1" lang="fr" sz="1100"/>
              <a:t>Daily Scrum :</a:t>
            </a:r>
            <a:r>
              <a:rPr lang="fr" sz="1100"/>
              <a:t> 15 min/jour (coordination équipe)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b="1" lang="fr" sz="1100"/>
              <a:t>Sprint Planning :</a:t>
            </a:r>
            <a:r>
              <a:rPr lang="fr" sz="1100"/>
              <a:t> 4h début de sprint (planification)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b="1" lang="fr" sz="1100"/>
              <a:t>Sprint Review :</a:t>
            </a:r>
            <a:r>
              <a:rPr lang="fr" sz="1100"/>
              <a:t> 2h fin de sprint (démo COMEX)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b="1" lang="fr" sz="1100"/>
              <a:t>Sprint Retrospective :</a:t>
            </a:r>
            <a:r>
              <a:rPr lang="fr" sz="1100"/>
              <a:t> 1h30 (amélioration continue)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/>
              <a:t>Points de pilotage :</a:t>
            </a:r>
            <a:endParaRPr b="1"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b="1" lang="fr" sz="1100"/>
              <a:t>Hebdomadaire :</a:t>
            </a:r>
            <a:r>
              <a:rPr lang="fr" sz="1100"/>
              <a:t> 1h PO + SM (avancement vs planning)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b="1" lang="fr" sz="1100"/>
              <a:t>Suivi budget :</a:t>
            </a:r>
            <a:r>
              <a:rPr lang="fr" sz="1100"/>
              <a:t> Sprint par sprint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b="1" lang="fr" sz="1100"/>
              <a:t>Burndown Chart</a:t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SCRUM garantit une </a:t>
            </a:r>
            <a:r>
              <a:rPr b="1" lang="fr" sz="1100"/>
              <a:t>transparence totale</a:t>
            </a:r>
            <a:r>
              <a:rPr lang="fr" sz="1100"/>
              <a:t> sur l'avancement du projet et 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une </a:t>
            </a:r>
            <a:r>
              <a:rPr b="1" lang="fr" sz="1100"/>
              <a:t>livraison régulière</a:t>
            </a:r>
            <a:r>
              <a:rPr lang="fr" sz="1100"/>
              <a:t> des avancés.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PILOTAGE</a:t>
            </a:r>
            <a:endParaRPr sz="2000"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311700" y="1017800"/>
            <a:ext cx="47553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/>
              <a:t>Burndown Chart </a:t>
            </a:r>
            <a:endParaRPr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</a:pPr>
            <a:r>
              <a:rPr lang="fr" sz="1100"/>
              <a:t>S</a:t>
            </a:r>
            <a:r>
              <a:rPr lang="fr" sz="1100"/>
              <a:t>uivi quotidien du sprint (</a:t>
            </a:r>
            <a:r>
              <a:rPr lang="fr" sz="1100"/>
              <a:t>mesurer si le projet </a:t>
            </a:r>
            <a:r>
              <a:rPr lang="fr" sz="1100"/>
              <a:t>aboutira</a:t>
            </a:r>
            <a:r>
              <a:rPr lang="fr" sz="1100"/>
              <a:t> dans les temps) Mis à jour chaque jour par l'équipe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</a:pPr>
            <a:r>
              <a:rPr lang="fr" sz="1100"/>
              <a:t>Permet d'anticiper les problèmes et de prendre des actions correctives immédiates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fr" sz="1100"/>
              <a:t>Offre une </a:t>
            </a:r>
            <a:r>
              <a:rPr b="1" lang="fr" sz="1100"/>
              <a:t>visibilité continue</a:t>
            </a:r>
            <a:r>
              <a:rPr lang="fr" sz="1100"/>
              <a:t> sans micro-management au PO ou au COMEX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/>
              <a:t>Autres métriques</a:t>
            </a:r>
            <a:endParaRPr b="1" sz="11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</a:pPr>
            <a:r>
              <a:rPr lang="fr" sz="1100"/>
              <a:t>Tests automatisés (</a:t>
            </a:r>
            <a:r>
              <a:rPr lang="fr" sz="1100"/>
              <a:t>Développeurs) </a:t>
            </a:r>
            <a:r>
              <a:rPr lang="fr" sz="1100"/>
              <a:t>et manuels (QA)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</a:pPr>
            <a:r>
              <a:rPr lang="fr" sz="1100"/>
              <a:t>Code review (</a:t>
            </a:r>
            <a:r>
              <a:rPr lang="fr" sz="1100"/>
              <a:t>Développeurs</a:t>
            </a:r>
            <a:r>
              <a:rPr lang="fr" sz="1100"/>
              <a:t>)</a:t>
            </a:r>
            <a:endParaRPr sz="1100"/>
          </a:p>
        </p:txBody>
      </p:sp>
      <p:pic>
        <p:nvPicPr>
          <p:cNvPr id="169" name="Google Shape;16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025" y="1017800"/>
            <a:ext cx="3765274" cy="1539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ROADMAP - 6 SPRINTS EN 16 SEMAINES</a:t>
            </a:r>
            <a:endParaRPr sz="2000"/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75" y="3301478"/>
            <a:ext cx="8639124" cy="1404697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76" name="Google Shape;176;p24"/>
          <p:cNvSpPr/>
          <p:nvPr/>
        </p:nvSpPr>
        <p:spPr>
          <a:xfrm>
            <a:off x="1530228" y="1341051"/>
            <a:ext cx="376800" cy="393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7475" lIns="97475" spcFirstLastPara="1" rIns="97475" wrap="square" tIns="97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7" name="Google Shape;177;p24"/>
          <p:cNvGrpSpPr/>
          <p:nvPr/>
        </p:nvGrpSpPr>
        <p:grpSpPr>
          <a:xfrm>
            <a:off x="1728475" y="1017713"/>
            <a:ext cx="1396886" cy="2284443"/>
            <a:chOff x="1848951" y="1948510"/>
            <a:chExt cx="1310400" cy="2143005"/>
          </a:xfrm>
        </p:grpSpPr>
        <p:sp>
          <p:nvSpPr>
            <p:cNvPr id="178" name="Google Shape;178;p24"/>
            <p:cNvSpPr/>
            <p:nvPr/>
          </p:nvSpPr>
          <p:spPr>
            <a:xfrm>
              <a:off x="2206990" y="1948510"/>
              <a:ext cx="594300" cy="5943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7475" lIns="97475" spcFirstLastPara="1" rIns="97475" wrap="square" tIns="97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4"/>
            <p:cNvSpPr txBox="1"/>
            <p:nvPr/>
          </p:nvSpPr>
          <p:spPr>
            <a:xfrm>
              <a:off x="1848951" y="2529220"/>
              <a:ext cx="1310400" cy="86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7475" lIns="97475" spcFirstLastPara="1" rIns="97475" wrap="square" tIns="974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latin typeface="Roboto"/>
                  <a:ea typeface="Roboto"/>
                  <a:cs typeface="Roboto"/>
                  <a:sym typeface="Roboto"/>
                </a:rPr>
                <a:t>Personnalisation</a:t>
              </a:r>
              <a:endParaRPr b="1" sz="11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0" name="Google Shape;180;p24"/>
            <p:cNvSpPr txBox="1"/>
            <p:nvPr/>
          </p:nvSpPr>
          <p:spPr>
            <a:xfrm>
              <a:off x="1848951" y="3307315"/>
              <a:ext cx="1310400" cy="78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7475" lIns="97475" spcFirstLastPara="1" rIns="97475" wrap="square" tIns="974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Développeur Mobile 8,9 Testeur QA 1,5</a:t>
              </a:r>
              <a:endParaRPr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Développeur Frontend/Backend 4,1 Designer UX/UI 1,5</a:t>
              </a:r>
              <a:endParaRPr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1" name="Google Shape;181;p24"/>
            <p:cNvSpPr txBox="1"/>
            <p:nvPr/>
          </p:nvSpPr>
          <p:spPr>
            <a:xfrm>
              <a:off x="2285747" y="1948523"/>
              <a:ext cx="436800" cy="59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7475" lIns="97475" spcFirstLastPara="1" rIns="97475" wrap="square" tIns="9747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0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2 </a:t>
              </a:r>
              <a:endParaRPr b="1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706"/>
                </a:spcAft>
                <a:buNone/>
              </a:pPr>
              <a:r>
                <a:rPr b="1" lang="fr" sz="10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15 j</a:t>
              </a:r>
              <a:endParaRPr b="1" sz="1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2" name="Google Shape;182;p24"/>
          <p:cNvGrpSpPr/>
          <p:nvPr/>
        </p:nvGrpSpPr>
        <p:grpSpPr>
          <a:xfrm>
            <a:off x="3145275" y="1017713"/>
            <a:ext cx="1450207" cy="2284675"/>
            <a:chOff x="3178031" y="1948510"/>
            <a:chExt cx="1360419" cy="2143222"/>
          </a:xfrm>
        </p:grpSpPr>
        <p:sp>
          <p:nvSpPr>
            <p:cNvPr id="183" name="Google Shape;183;p24"/>
            <p:cNvSpPr/>
            <p:nvPr/>
          </p:nvSpPr>
          <p:spPr>
            <a:xfrm>
              <a:off x="3560827" y="1948510"/>
              <a:ext cx="594300" cy="5943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7475" lIns="97475" spcFirstLastPara="1" rIns="97475" wrap="square" tIns="97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4"/>
            <p:cNvSpPr txBox="1"/>
            <p:nvPr/>
          </p:nvSpPr>
          <p:spPr>
            <a:xfrm>
              <a:off x="3178550" y="2542740"/>
              <a:ext cx="1359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7475" lIns="97475" spcFirstLastPara="1" rIns="97475" wrap="square" tIns="974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latin typeface="Roboto"/>
                  <a:ea typeface="Roboto"/>
                  <a:cs typeface="Roboto"/>
                  <a:sym typeface="Roboto"/>
                </a:rPr>
                <a:t> Fonctionnalités avancées</a:t>
              </a:r>
              <a:endParaRPr b="1"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5" name="Google Shape;185;p24"/>
            <p:cNvSpPr txBox="1"/>
            <p:nvPr/>
          </p:nvSpPr>
          <p:spPr>
            <a:xfrm>
              <a:off x="3178031" y="3521433"/>
              <a:ext cx="1359900" cy="5703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7475" lIns="97475" spcFirstLastPara="1" rIns="97475" wrap="square" tIns="974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Développeur 3,7</a:t>
              </a:r>
              <a:endParaRPr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Développeur Mobile 3,55 Testeur QA 1,25</a:t>
              </a:r>
              <a:endParaRPr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86" name="Google Shape;186;p24"/>
            <p:cNvSpPr txBox="1"/>
            <p:nvPr/>
          </p:nvSpPr>
          <p:spPr>
            <a:xfrm>
              <a:off x="3640015" y="1959778"/>
              <a:ext cx="436800" cy="5943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7475" lIns="97475" spcFirstLastPara="1" rIns="97475" wrap="square" tIns="9747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0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0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b="1" lang="fr" sz="10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8 j</a:t>
              </a:r>
              <a:endParaRPr b="1" sz="1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7" name="Google Shape;187;p24"/>
          <p:cNvGrpSpPr/>
          <p:nvPr/>
        </p:nvGrpSpPr>
        <p:grpSpPr>
          <a:xfrm>
            <a:off x="4615950" y="1017713"/>
            <a:ext cx="1397185" cy="2284339"/>
            <a:chOff x="4557651" y="1948510"/>
            <a:chExt cx="1310680" cy="2142907"/>
          </a:xfrm>
        </p:grpSpPr>
        <p:sp>
          <p:nvSpPr>
            <p:cNvPr id="188" name="Google Shape;188;p24"/>
            <p:cNvSpPr/>
            <p:nvPr/>
          </p:nvSpPr>
          <p:spPr>
            <a:xfrm>
              <a:off x="4915703" y="1948510"/>
              <a:ext cx="594300" cy="5943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7475" lIns="97475" spcFirstLastPara="1" rIns="97475" wrap="square" tIns="97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4"/>
            <p:cNvSpPr txBox="1"/>
            <p:nvPr/>
          </p:nvSpPr>
          <p:spPr>
            <a:xfrm>
              <a:off x="4557932" y="2542740"/>
              <a:ext cx="13104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7475" lIns="97475" spcFirstLastPara="1" rIns="97475" wrap="square" tIns="974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latin typeface="Roboto"/>
                  <a:ea typeface="Roboto"/>
                  <a:cs typeface="Roboto"/>
                  <a:sym typeface="Roboto"/>
                </a:rPr>
                <a:t>IA et recommandations</a:t>
              </a:r>
              <a:endParaRPr b="1" sz="11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0" name="Google Shape;190;p24"/>
            <p:cNvSpPr txBox="1"/>
            <p:nvPr/>
          </p:nvSpPr>
          <p:spPr>
            <a:xfrm>
              <a:off x="4557651" y="3081917"/>
              <a:ext cx="1310400" cy="10095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7475" lIns="97475" spcFirstLastPara="1" rIns="97475" wrap="square" tIns="974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Data Scientist Senior 3,5</a:t>
              </a:r>
              <a:endParaRPr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Data Scientist Junior 3,5 </a:t>
              </a:r>
              <a:endParaRPr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Développeur</a:t>
              </a:r>
              <a:r>
                <a:rPr lang="fr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 7,25 </a:t>
              </a:r>
              <a:endParaRPr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DevOps Engineer 1</a:t>
              </a:r>
              <a:endParaRPr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Testeur QA 2 </a:t>
              </a:r>
              <a:endParaRPr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Développeur Mobile 8 Designer UX/UI 0,75</a:t>
              </a:r>
              <a:endParaRPr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" name="Google Shape;191;p24"/>
            <p:cNvSpPr txBox="1"/>
            <p:nvPr/>
          </p:nvSpPr>
          <p:spPr>
            <a:xfrm>
              <a:off x="4994682" y="1959778"/>
              <a:ext cx="436800" cy="5943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7475" lIns="97475" spcFirstLastPara="1" rIns="97475" wrap="square" tIns="9747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0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4 </a:t>
              </a:r>
              <a:endParaRPr b="1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706"/>
                </a:spcAft>
                <a:buNone/>
              </a:pPr>
              <a:r>
                <a:rPr b="1" lang="fr" sz="10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25 j</a:t>
              </a:r>
              <a:endParaRPr b="1" sz="1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2" name="Google Shape;192;p24"/>
          <p:cNvGrpSpPr/>
          <p:nvPr/>
        </p:nvGrpSpPr>
        <p:grpSpPr>
          <a:xfrm>
            <a:off x="6032301" y="1017713"/>
            <a:ext cx="1451252" cy="2284252"/>
            <a:chOff x="5886311" y="1948510"/>
            <a:chExt cx="1361400" cy="2142825"/>
          </a:xfrm>
        </p:grpSpPr>
        <p:sp>
          <p:nvSpPr>
            <p:cNvPr id="193" name="Google Shape;193;p24"/>
            <p:cNvSpPr/>
            <p:nvPr/>
          </p:nvSpPr>
          <p:spPr>
            <a:xfrm>
              <a:off x="6270606" y="1948510"/>
              <a:ext cx="594300" cy="5943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7475" lIns="97475" spcFirstLastPara="1" rIns="97475" wrap="square" tIns="97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4"/>
            <p:cNvSpPr txBox="1"/>
            <p:nvPr/>
          </p:nvSpPr>
          <p:spPr>
            <a:xfrm>
              <a:off x="5886311" y="2542740"/>
              <a:ext cx="1359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7475" lIns="97475" spcFirstLastPara="1" rIns="97475" wrap="square" tIns="974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Commande et paiement</a:t>
              </a:r>
              <a:endPara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" name="Google Shape;195;p24"/>
            <p:cNvSpPr txBox="1"/>
            <p:nvPr/>
          </p:nvSpPr>
          <p:spPr>
            <a:xfrm>
              <a:off x="5887811" y="3521036"/>
              <a:ext cx="1359900" cy="5703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7475" lIns="97475" spcFirstLastPara="1" rIns="97475" wrap="square" tIns="974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Développeur 5</a:t>
              </a:r>
              <a:endParaRPr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Développeur Mobile 4</a:t>
              </a:r>
              <a:endParaRPr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Testeur QA 1</a:t>
              </a:r>
              <a:endParaRPr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6" name="Google Shape;196;p24"/>
            <p:cNvSpPr txBox="1"/>
            <p:nvPr/>
          </p:nvSpPr>
          <p:spPr>
            <a:xfrm>
              <a:off x="6355001" y="1959778"/>
              <a:ext cx="436800" cy="594300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7475" lIns="97475" spcFirstLastPara="1" rIns="97475" wrap="square" tIns="9747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0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5 </a:t>
              </a:r>
              <a:endParaRPr b="1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706"/>
                </a:spcAft>
                <a:buNone/>
              </a:pPr>
              <a:r>
                <a:rPr b="1" lang="fr" sz="10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10 j</a:t>
              </a:r>
              <a:endParaRPr b="1" sz="1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7" name="Google Shape;197;p24"/>
          <p:cNvGrpSpPr/>
          <p:nvPr/>
        </p:nvGrpSpPr>
        <p:grpSpPr>
          <a:xfrm>
            <a:off x="7501150" y="1017713"/>
            <a:ext cx="1451223" cy="2283757"/>
            <a:chOff x="7264218" y="1948510"/>
            <a:chExt cx="1361372" cy="2142361"/>
          </a:xfrm>
        </p:grpSpPr>
        <p:sp>
          <p:nvSpPr>
            <p:cNvPr id="198" name="Google Shape;198;p24"/>
            <p:cNvSpPr/>
            <p:nvPr/>
          </p:nvSpPr>
          <p:spPr>
            <a:xfrm>
              <a:off x="7647018" y="1948510"/>
              <a:ext cx="594300" cy="5943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7475" lIns="97475" spcFirstLastPara="1" rIns="97475" wrap="square" tIns="97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4"/>
            <p:cNvSpPr txBox="1"/>
            <p:nvPr/>
          </p:nvSpPr>
          <p:spPr>
            <a:xfrm>
              <a:off x="7265690" y="2542740"/>
              <a:ext cx="13599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7475" lIns="97475" spcFirstLastPara="1" rIns="97475" wrap="square" tIns="974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Réglementation</a:t>
              </a:r>
              <a:endPara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" name="Google Shape;200;p24"/>
            <p:cNvSpPr txBox="1"/>
            <p:nvPr/>
          </p:nvSpPr>
          <p:spPr>
            <a:xfrm>
              <a:off x="7264218" y="3460271"/>
              <a:ext cx="1359900" cy="6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7475" lIns="97475" spcFirstLastPara="1" rIns="97475" wrap="square" tIns="974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Développeur 3,5</a:t>
              </a:r>
              <a:endParaRPr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Développeur Mobile 2,8</a:t>
              </a:r>
              <a:endParaRPr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Testeur QA 0,7</a:t>
              </a:r>
              <a:endParaRPr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706"/>
                </a:spcAft>
                <a:buNone/>
              </a:pPr>
              <a:r>
                <a:t/>
              </a:r>
              <a:endParaRPr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" name="Google Shape;201;p24"/>
            <p:cNvSpPr txBox="1"/>
            <p:nvPr/>
          </p:nvSpPr>
          <p:spPr>
            <a:xfrm>
              <a:off x="7725780" y="1959778"/>
              <a:ext cx="436800" cy="59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7475" lIns="97475" spcFirstLastPara="1" rIns="97475" wrap="square" tIns="9747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0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endParaRPr b="1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0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b="1" lang="fr" sz="10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7 j</a:t>
              </a:r>
              <a:endParaRPr b="1" sz="1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02" name="Google Shape;202;p24"/>
          <p:cNvSpPr/>
          <p:nvPr/>
        </p:nvSpPr>
        <p:spPr>
          <a:xfrm>
            <a:off x="2960251" y="1341051"/>
            <a:ext cx="376800" cy="393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7475" lIns="97475" spcFirstLastPara="1" rIns="97475" wrap="square" tIns="97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/>
          <p:nvPr/>
        </p:nvSpPr>
        <p:spPr>
          <a:xfrm>
            <a:off x="4404052" y="1341051"/>
            <a:ext cx="376800" cy="393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7475" lIns="97475" spcFirstLastPara="1" rIns="97475" wrap="square" tIns="97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"/>
          <p:cNvSpPr/>
          <p:nvPr/>
        </p:nvSpPr>
        <p:spPr>
          <a:xfrm>
            <a:off x="5848399" y="1341051"/>
            <a:ext cx="376800" cy="393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7475" lIns="97475" spcFirstLastPara="1" rIns="97475" wrap="square" tIns="97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4"/>
          <p:cNvSpPr/>
          <p:nvPr/>
        </p:nvSpPr>
        <p:spPr>
          <a:xfrm>
            <a:off x="7304246" y="1341051"/>
            <a:ext cx="376800" cy="39300"/>
          </a:xfrm>
          <a:prstGeom prst="roundRect">
            <a:avLst>
              <a:gd fmla="val 50000" name="adj"/>
            </a:avLst>
          </a:prstGeom>
          <a:solidFill>
            <a:srgbClr val="858585"/>
          </a:solidFill>
          <a:ln>
            <a:noFill/>
          </a:ln>
        </p:spPr>
        <p:txBody>
          <a:bodyPr anchorCtr="0" anchor="ctr" bIns="97475" lIns="97475" spcFirstLastPara="1" rIns="97475" wrap="square" tIns="97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24"/>
          <p:cNvGrpSpPr/>
          <p:nvPr/>
        </p:nvGrpSpPr>
        <p:grpSpPr>
          <a:xfrm>
            <a:off x="311675" y="1017713"/>
            <a:ext cx="1396886" cy="2284459"/>
            <a:chOff x="519870" y="1948510"/>
            <a:chExt cx="1310400" cy="2143020"/>
          </a:xfrm>
        </p:grpSpPr>
        <p:sp>
          <p:nvSpPr>
            <p:cNvPr id="207" name="Google Shape;207;p24"/>
            <p:cNvSpPr/>
            <p:nvPr/>
          </p:nvSpPr>
          <p:spPr>
            <a:xfrm>
              <a:off x="877947" y="1948510"/>
              <a:ext cx="594300" cy="594300"/>
            </a:xfrm>
            <a:prstGeom prst="ellipse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7475" lIns="97475" spcFirstLastPara="1" rIns="97475" wrap="square" tIns="97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4"/>
            <p:cNvSpPr txBox="1"/>
            <p:nvPr/>
          </p:nvSpPr>
          <p:spPr>
            <a:xfrm>
              <a:off x="519870" y="2542802"/>
              <a:ext cx="1310400" cy="57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7475" lIns="97475" spcFirstLastPara="1" rIns="97475" wrap="square" tIns="974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100">
                  <a:latin typeface="Roboto"/>
                  <a:ea typeface="Roboto"/>
                  <a:cs typeface="Roboto"/>
                  <a:sym typeface="Roboto"/>
                </a:rPr>
                <a:t>Authentification, infrastructure et fonctionnalités principales</a:t>
              </a:r>
              <a:endParaRPr b="1" sz="1100">
                <a:solidFill>
                  <a:srgbClr val="A7291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" name="Google Shape;209;p24"/>
            <p:cNvSpPr txBox="1"/>
            <p:nvPr/>
          </p:nvSpPr>
          <p:spPr>
            <a:xfrm>
              <a:off x="519870" y="3406330"/>
              <a:ext cx="1310400" cy="6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7475" lIns="97475" spcFirstLastPara="1" rIns="97475" wrap="square" tIns="9747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Développeur 1,9 </a:t>
              </a:r>
              <a:endParaRPr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Développeur mobile 5,65 Designer UX/UI 3,25</a:t>
              </a:r>
              <a:endParaRPr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chemeClr val="lt2"/>
                  </a:solidFill>
                  <a:latin typeface="Roboto"/>
                  <a:ea typeface="Roboto"/>
                  <a:cs typeface="Roboto"/>
                  <a:sym typeface="Roboto"/>
                </a:rPr>
                <a:t>Testeur QA 1,2</a:t>
              </a:r>
              <a:endParaRPr sz="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" name="Google Shape;210;p24"/>
            <p:cNvSpPr txBox="1"/>
            <p:nvPr/>
          </p:nvSpPr>
          <p:spPr>
            <a:xfrm>
              <a:off x="956690" y="1948592"/>
              <a:ext cx="436800" cy="59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7475" lIns="97475" spcFirstLastPara="1" rIns="97475" wrap="square" tIns="9747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000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0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000">
                  <a:solidFill>
                    <a:schemeClr val="accent4"/>
                  </a:solidFill>
                  <a:latin typeface="Roboto"/>
                  <a:ea typeface="Roboto"/>
                  <a:cs typeface="Roboto"/>
                  <a:sym typeface="Roboto"/>
                </a:rPr>
                <a:t>12j</a:t>
              </a:r>
              <a:endParaRPr b="1" sz="10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ENJEUX LÉGAUX - RGPD ET CNIL</a:t>
            </a:r>
            <a:endParaRPr sz="2000"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311700" y="1493325"/>
            <a:ext cx="4390200" cy="30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/>
              <a:t>P</a:t>
            </a:r>
            <a:r>
              <a:rPr b="1" lang="fr" sz="1100"/>
              <a:t>rincipaux objectifs</a:t>
            </a:r>
            <a:endParaRPr b="1" sz="1100"/>
          </a:p>
          <a:p>
            <a:pPr indent="-165100" lvl="0" marL="179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b="1" lang="fr" sz="1100"/>
              <a:t>Harmoniser</a:t>
            </a:r>
            <a:r>
              <a:rPr lang="fr" sz="1100"/>
              <a:t> la protection des données personnelles dans l'Union Européenne</a:t>
            </a:r>
            <a:endParaRPr sz="1100"/>
          </a:p>
          <a:p>
            <a:pPr indent="-165100" lvl="0" marL="179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b="1" lang="fr" sz="1100"/>
              <a:t>Renforcer</a:t>
            </a:r>
            <a:r>
              <a:rPr lang="fr" sz="1100"/>
              <a:t> les droits des citoyens européens sur leurs données</a:t>
            </a:r>
            <a:endParaRPr sz="1100"/>
          </a:p>
          <a:p>
            <a:pPr indent="-165100" lvl="0" marL="179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b="1" lang="fr" sz="1100"/>
              <a:t>Responsabiliser</a:t>
            </a:r>
            <a:r>
              <a:rPr lang="fr" sz="1100"/>
              <a:t> les entreprises qui traitent des données personnelles</a:t>
            </a:r>
            <a:endParaRPr sz="1100"/>
          </a:p>
          <a:p>
            <a:pPr indent="-165100" lvl="0" marL="179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b="1" lang="fr" sz="1100"/>
              <a:t>Moderniser</a:t>
            </a:r>
            <a:r>
              <a:rPr lang="fr" sz="1100"/>
              <a:t> le cadre juridique face aux nouvelles technologies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/>
              <a:t>Champ d’application</a:t>
            </a:r>
            <a:endParaRPr b="1" sz="1100"/>
          </a:p>
          <a:p>
            <a:pPr indent="-165100" lvl="0" marL="179999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Toutes entreprises établies dans l'UE et toutes entreprises qui traitent des données de résidents européens</a:t>
            </a:r>
            <a:endParaRPr sz="1100"/>
          </a:p>
          <a:p>
            <a:pPr indent="-165100" lvl="0" marL="179999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fr" sz="1100"/>
              <a:t>Toute donnée permettant d'</a:t>
            </a:r>
            <a:r>
              <a:rPr b="1" lang="fr" sz="1100"/>
              <a:t>identifier directement</a:t>
            </a:r>
            <a:r>
              <a:rPr lang="fr" sz="1100"/>
              <a:t> ou </a:t>
            </a:r>
            <a:r>
              <a:rPr b="1" lang="fr" sz="1100"/>
              <a:t>indirectement une personne physique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217" name="Google Shape;217;p25"/>
          <p:cNvSpPr txBox="1"/>
          <p:nvPr/>
        </p:nvSpPr>
        <p:spPr>
          <a:xfrm>
            <a:off x="4572000" y="1493325"/>
            <a:ext cx="4260300" cy="3232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Commission Nationale de l'Informatique et des Libertés (CNIL)  = autorité administrative indépendante française chargée de veiller à la protection des données personnelles.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Principales missions</a:t>
            </a:r>
            <a:endParaRPr b="1"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</a:pP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Contrôle et sanctions </a:t>
            </a:r>
            <a:endParaRPr b="1"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</a:pP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Accompagnement et conseil 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aux entreprises et administrations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</a:pP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Régule (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 : autorisation préalable pour certains traitements)</a:t>
            </a:r>
            <a:endParaRPr b="1"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</a:pP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Informe le public (c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ampagnes de sensibilisation, réception des plaintes citoyens …)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Pouvoir de sanction</a:t>
            </a:r>
            <a:endParaRPr b="1"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Rappel à l'ordre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public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Mise en demeure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de se conformer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Amendes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jusqu'à 20 millions € ou 4% CA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Suspension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temporaire des traitements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0" marL="17999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Limitation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ou interdiction de traitement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8" name="Google Shape;2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950" y="997675"/>
            <a:ext cx="1003699" cy="37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9960" y="1017800"/>
            <a:ext cx="2604375" cy="3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4" name="Google Shape;224;p26"/>
          <p:cNvGraphicFramePr/>
          <p:nvPr/>
        </p:nvGraphicFramePr>
        <p:xfrm>
          <a:off x="290500" y="39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{F7B33C02-E90A-4514-8B5B-144145340161}</a:tableStyleId>
              </a:tblPr>
              <a:tblGrid>
                <a:gridCol w="1127425"/>
                <a:gridCol w="3257275"/>
                <a:gridCol w="1009600"/>
                <a:gridCol w="3311575"/>
              </a:tblGrid>
              <a:tr h="43447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0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ENJEUX LÉGAUX - RGPD 100% conforme</a:t>
                      </a:r>
                      <a:endParaRPr b="1" sz="2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28575" marL="28575" anchor="b"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Analyse d'impact</a:t>
                      </a:r>
                      <a:endParaRPr b="1"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Analyse d'impact </a:t>
                      </a: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réalisée </a:t>
                      </a: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(IA et données sensibles) - </a:t>
                      </a: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Risques identifiés et traités</a:t>
                      </a: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- Validation DPO - </a:t>
                      </a: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Mesures mitigation définies</a:t>
                      </a:r>
                      <a:endParaRPr b="1"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8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Licéité du traitement</a:t>
                      </a:r>
                      <a:endParaRPr b="1"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Consentement </a:t>
                      </a: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explicite utilisateur - </a:t>
                      </a: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Finalités définies</a:t>
                      </a: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(recommandation IA)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DPO</a:t>
                      </a:r>
                      <a:endParaRPr b="1"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Délégué Protection Données </a:t>
                      </a: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désigné </a:t>
                      </a: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 Consultation systématique 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82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Minimisation des données</a:t>
                      </a:r>
                      <a:endParaRPr b="1"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Collecte limitée au nécessaire </a:t>
                      </a: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(photos, préférences) - 10 finalités documentées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Durée de conservation</a:t>
                      </a:r>
                      <a:endParaRPr b="1"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Maximum 3 ans après dernière activité</a:t>
                      </a: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- </a:t>
                      </a: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Purge automatique</a:t>
                      </a: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programmée - </a:t>
                      </a: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Durées justifiées</a:t>
                      </a: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par finalités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2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Protection données sensibles</a:t>
                      </a:r>
                      <a:endParaRPr b="1"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Images </a:t>
                      </a: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= données sensibles identifiées - </a:t>
                      </a: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Chiffrement AES-256 </a:t>
                      </a: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 Pseudonymisation pour IA - </a:t>
                      </a: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Consentement explicite</a:t>
                      </a:r>
                      <a:endParaRPr b="1"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Transferts internationaux</a:t>
                      </a:r>
                      <a:endParaRPr b="1"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Hébergement UE exclusif </a:t>
                      </a: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(Azure Europe) - </a:t>
                      </a: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Aucun transfert hors UE</a:t>
                      </a: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- Sous-traitants européens uniquement - Garanties contractuelles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88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Droits des personnes</a:t>
                      </a:r>
                      <a:endParaRPr b="1"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Interface exercice des droits</a:t>
                      </a: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dans l'app - </a:t>
                      </a: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Suppression complète</a:t>
                      </a: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- Export format structuré 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Encadrement sous-traitance</a:t>
                      </a:r>
                      <a:endParaRPr b="1"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Accord de Traitement des Données Personnelles </a:t>
                      </a: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avec tous sous-traitants</a:t>
                      </a: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- </a:t>
                      </a: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Clauses responsabilité</a:t>
                      </a:r>
                      <a:endParaRPr b="1"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822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Information transparente</a:t>
                      </a:r>
                      <a:endParaRPr b="1"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Notice claire utilisation photos</a:t>
                      </a: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- </a:t>
                      </a: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Finalités IA explicites</a:t>
                      </a: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- </a:t>
                      </a: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Durées conservation communiquées</a:t>
                      </a: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Registre des traitements</a:t>
                      </a:r>
                      <a:endParaRPr b="1"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10 registres formalisés</a:t>
                      </a: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(modèle CNIL) - Tous</a:t>
                      </a: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traitements documentés</a:t>
                      </a: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- Finalités + mesures sécurité - </a:t>
                      </a: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Mise à jour continue</a:t>
                      </a:r>
                      <a:endParaRPr b="1"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289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Sécurité des données</a:t>
                      </a:r>
                      <a:endParaRPr b="1"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Chiffrement </a:t>
                      </a: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AES-256 - </a:t>
                      </a: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Authentification </a:t>
                      </a: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forte - </a:t>
                      </a: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Contrôle d'accès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Notification incidents</a:t>
                      </a:r>
                      <a:endParaRPr b="1"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Plan réponse incident défini </a:t>
                      </a: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 </a:t>
                      </a:r>
                      <a:r>
                        <a:rPr b="1"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Procédure notification</a:t>
                      </a: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72h CNIL - Équipe dédiée - Registre incidents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ENJEUX LÉGAUX - Biais en Intelligence Artificielle et IA Responsable</a:t>
            </a:r>
            <a:endParaRPr sz="2000"/>
          </a:p>
        </p:txBody>
      </p:sp>
      <p:sp>
        <p:nvSpPr>
          <p:cNvPr id="230" name="Google Shape;230;p27"/>
          <p:cNvSpPr txBox="1"/>
          <p:nvPr/>
        </p:nvSpPr>
        <p:spPr>
          <a:xfrm>
            <a:off x="311700" y="1017800"/>
            <a:ext cx="8648700" cy="401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“Le biais de l’IA, également appelé biais de </a:t>
            </a:r>
            <a:r>
              <a:rPr i="1" lang="fr" sz="1100">
                <a:solidFill>
                  <a:schemeClr val="dk2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</a:t>
            </a:r>
            <a:r>
              <a:rPr i="1" lang="fr" sz="11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ou biais d’algorithme, fait référence à l’apparition de </a:t>
            </a:r>
            <a:r>
              <a:rPr b="1" i="1" lang="fr" sz="1100">
                <a:solidFill>
                  <a:schemeClr val="dk2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résultats biaisés</a:t>
            </a:r>
            <a:r>
              <a:rPr b="1" i="1" lang="fr" sz="11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en raison de préjugés humains qui faussent les données d’entraînement</a:t>
            </a:r>
            <a:r>
              <a:rPr i="1" lang="fr" sz="11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ou </a:t>
            </a:r>
            <a:r>
              <a:rPr b="1" i="1" lang="fr" sz="11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l’algorithme d’IA d’origine.</a:t>
            </a:r>
            <a:r>
              <a:rPr i="1" lang="fr" sz="11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Cela entraîne des </a:t>
            </a:r>
            <a:r>
              <a:rPr b="1" i="1" lang="fr" sz="11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résultats faussés et des conséquences potentiellement néfastes</a:t>
            </a:r>
            <a:r>
              <a:rPr i="1" lang="fr" sz="11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.” IBM</a:t>
            </a:r>
            <a:endParaRPr i="1" sz="11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Exemple de biais en IA : 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Reconnaissance faciale Google étiquette des personnes noires comme "gorilles" (2015) - Chatbot Microsoft "Tay" devient raciste en 24h (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2016) - 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Amazon abandonne son IA de recrutement (biais anti-femmes - 2018)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 grandes catégories de biais </a:t>
            </a:r>
            <a:endParaRPr b="1"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</a:pP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BIAIS </a:t>
            </a: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 DONNÉES 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-&gt; Problèmes dans les données d'entraînement (ex : biais de sélection : Dataset de CV avec 85% d'hommes → IA défavorise les femmes …)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</a:pP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BIAIS </a:t>
            </a: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ALGORITHMIQUES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-&gt; Défauts dans la conception/optimisation (ex : biais de confirmation : Recommandations Netflix renforcent goûts existants …)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</a:pP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BIAIS </a:t>
            </a: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DÉMOGRAPHIQUES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-&gt; Discrimination selon groupes sociaux (ex : biais  racial : Reconnaissance faciale 99% précise sur blancs, 65% sur noirs ..)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</a:pP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BIAIS </a:t>
            </a: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COGNITIFS 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-&gt; Reproduction des biais humains (ex : biais d'ancrage : Première impression influence tout le processus …)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</a:pP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BIAIS </a:t>
            </a: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CONTEXTUELS 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-&gt; Liés à l'environnement/temps (ex : Biais temporel : Modèle COVID prédit mal post-pandémie …)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L'</a:t>
            </a: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IA Responsable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(ou IA Éthique) est une approche qui vise à </a:t>
            </a: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développer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déployer 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et </a:t>
            </a: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utiliser l'intelligence artificielle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de manière </a:t>
            </a: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éthique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(respectueuse des valeurs humaines)</a:t>
            </a: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transparente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(explicable et compréhensible), </a:t>
            </a: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équitable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(sans discrimination ni biais) et </a:t>
            </a: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sûre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(maîtrisant les risques et impacts). 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000"/>
              <a:t>ENJEUX LÉGAUX - </a:t>
            </a:r>
            <a:r>
              <a:rPr lang="fr" sz="2000"/>
              <a:t>4 biais identifiés et maîtrisés dans l’a</a:t>
            </a:r>
            <a:r>
              <a:rPr lang="fr" sz="2000"/>
              <a:t>pplication</a:t>
            </a:r>
            <a:endParaRPr sz="2000"/>
          </a:p>
        </p:txBody>
      </p:sp>
      <p:sp>
        <p:nvSpPr>
          <p:cNvPr id="236" name="Google Shape;236;p28"/>
          <p:cNvSpPr txBox="1"/>
          <p:nvPr/>
        </p:nvSpPr>
        <p:spPr>
          <a:xfrm>
            <a:off x="4572075" y="1017800"/>
            <a:ext cx="42177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BIAIS SOCIO-ÉCONOMIQUE</a:t>
            </a:r>
            <a:endParaRPr b="1"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0" marL="179999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Risque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: données provenant principalement d'utilisateurs aisés, créant un biais vers les vêtements haut de gamme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Impact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: exclusion des utilisateurs à budget limité → Perte de marché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: tests sur différents segments budgets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8"/>
          <p:cNvSpPr txBox="1"/>
          <p:nvPr/>
        </p:nvSpPr>
        <p:spPr>
          <a:xfrm>
            <a:off x="311775" y="1017800"/>
            <a:ext cx="4260300" cy="16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BIAIS DE REPRÉSENTATION</a:t>
            </a:r>
            <a:endParaRPr b="1"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0" marL="179999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Risque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: sous-représentation de certaines morphologies, couleurs de peau, ou styles vestimentaires dans les données d'entraînement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Impact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: recommandations moins pertinentes pour les minorités → Exclusion utilisateurs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: datasets diversifiés 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obligataires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8"/>
          <p:cNvSpPr txBox="1"/>
          <p:nvPr/>
        </p:nvSpPr>
        <p:spPr>
          <a:xfrm>
            <a:off x="311700" y="2924000"/>
            <a:ext cx="4260300" cy="14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BIAIS DE CONFIRMATION</a:t>
            </a:r>
            <a:endParaRPr b="1"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0" marL="179999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Risque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: l'algorithme renforce les choix existants au lieu de proposer de la diversité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Impact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: enfermement dans une bulle de style → stagnation des ventes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: diversification forcée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4572000" y="2924000"/>
            <a:ext cx="4217700" cy="1481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BIAIS DE GENRE STÉRÉOTYPÉ</a:t>
            </a:r>
            <a:endParaRPr b="1"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0" marL="179999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Risque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: recommandations basées sur des stéréotypes genrés (rose pour femmes, etc.)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Impact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: renforcement des clichés sociaux → Risque réputationnel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: tests systématiques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ENJEUX LÉGAUX - AI Act , réponse de l’UE aux risques </a:t>
            </a:r>
            <a:endParaRPr sz="2000"/>
          </a:p>
        </p:txBody>
      </p:sp>
      <p:grpSp>
        <p:nvGrpSpPr>
          <p:cNvPr id="245" name="Google Shape;245;p29"/>
          <p:cNvGrpSpPr/>
          <p:nvPr/>
        </p:nvGrpSpPr>
        <p:grpSpPr>
          <a:xfrm>
            <a:off x="311719" y="2035222"/>
            <a:ext cx="1528681" cy="1976827"/>
            <a:chOff x="618820" y="2054993"/>
            <a:chExt cx="1418334" cy="1834131"/>
          </a:xfrm>
        </p:grpSpPr>
        <p:sp>
          <p:nvSpPr>
            <p:cNvPr id="246" name="Google Shape;246;p29"/>
            <p:cNvSpPr/>
            <p:nvPr/>
          </p:nvSpPr>
          <p:spPr>
            <a:xfrm flipH="1">
              <a:off x="618820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8525" lIns="98525" spcFirstLastPara="1" rIns="98525" wrap="square" tIns="98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508"/>
                <a:t>  </a:t>
              </a:r>
              <a:endParaRPr sz="1508"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619055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8525" lIns="98525" spcFirstLastPara="1" rIns="98525" wrap="square" tIns="98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8" name="Google Shape;248;p29"/>
            <p:cNvGrpSpPr/>
            <p:nvPr/>
          </p:nvGrpSpPr>
          <p:grpSpPr>
            <a:xfrm>
              <a:off x="729051" y="2054993"/>
              <a:ext cx="1167300" cy="1834131"/>
              <a:chOff x="1324009" y="2054993"/>
              <a:chExt cx="1167300" cy="1834131"/>
            </a:xfrm>
          </p:grpSpPr>
          <p:sp>
            <p:nvSpPr>
              <p:cNvPr id="249" name="Google Shape;249;p29"/>
              <p:cNvSpPr txBox="1"/>
              <p:nvPr/>
            </p:nvSpPr>
            <p:spPr>
              <a:xfrm>
                <a:off x="1324009" y="2601525"/>
                <a:ext cx="1167300" cy="128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8525" lIns="98525" spcFirstLastPara="1" rIns="98525" wrap="square" tIns="985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fr" sz="1000">
                    <a:solidFill>
                      <a:srgbClr val="0C57D3"/>
                    </a:solidFill>
                    <a:latin typeface="Roboto"/>
                    <a:ea typeface="Roboto"/>
                    <a:cs typeface="Roboto"/>
                    <a:sym typeface="Roboto"/>
                  </a:rPr>
                  <a:t>AI Act adopté par le Parlement</a:t>
                </a:r>
                <a:endParaRPr b="1"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724"/>
                  </a:spcAft>
                  <a:buNone/>
                </a:pPr>
                <a:r>
                  <a:rPr lang="fr" sz="800">
                    <a:solidFill>
                      <a:srgbClr val="0C57D3"/>
                    </a:solidFill>
                    <a:latin typeface="Roboto"/>
                    <a:ea typeface="Roboto"/>
                    <a:cs typeface="Roboto"/>
                    <a:sym typeface="Roboto"/>
                  </a:rPr>
                  <a:t>Règlement de l'Union Européenne ie applicable </a:t>
                </a:r>
                <a:r>
                  <a:rPr lang="fr" sz="800">
                    <a:solidFill>
                      <a:srgbClr val="0C57D3"/>
                    </a:solidFill>
                    <a:latin typeface="Roboto"/>
                    <a:ea typeface="Roboto"/>
                    <a:cs typeface="Roboto"/>
                    <a:sym typeface="Roboto"/>
                  </a:rPr>
                  <a:t>sans loi nationale de transposition</a:t>
                </a:r>
                <a:endParaRPr sz="800">
                  <a:solidFill>
                    <a:schemeClr val="accent6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50" name="Google Shape;250;p29"/>
              <p:cNvSpPr txBox="1"/>
              <p:nvPr/>
            </p:nvSpPr>
            <p:spPr>
              <a:xfrm>
                <a:off x="1352520" y="2054993"/>
                <a:ext cx="624300" cy="24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8525" lIns="98525" spcFirstLastPara="1" rIns="98525" wrap="square" tIns="985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 sz="800">
                    <a:solidFill>
                      <a:srgbClr val="0C57D3"/>
                    </a:solidFill>
                    <a:latin typeface="Roboto"/>
                    <a:ea typeface="Roboto"/>
                    <a:cs typeface="Roboto"/>
                    <a:sym typeface="Roboto"/>
                  </a:rPr>
                  <a:t>Mai 2024</a:t>
                </a:r>
                <a:endParaRPr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51" name="Google Shape;251;p29"/>
          <p:cNvGrpSpPr/>
          <p:nvPr/>
        </p:nvGrpSpPr>
        <p:grpSpPr>
          <a:xfrm>
            <a:off x="4507297" y="2045850"/>
            <a:ext cx="1528681" cy="1966428"/>
            <a:chOff x="4511544" y="2066659"/>
            <a:chExt cx="1418334" cy="1824483"/>
          </a:xfrm>
        </p:grpSpPr>
        <p:sp>
          <p:nvSpPr>
            <p:cNvPr id="252" name="Google Shape;252;p29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8525" lIns="98525" spcFirstLastPara="1" rIns="98525" wrap="square" tIns="98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508"/>
                <a:t>  </a:t>
              </a:r>
              <a:endParaRPr sz="1508"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8525" lIns="98525" spcFirstLastPara="1" rIns="98525" wrap="square" tIns="98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9"/>
            <p:cNvSpPr txBox="1"/>
            <p:nvPr/>
          </p:nvSpPr>
          <p:spPr>
            <a:xfrm>
              <a:off x="4619568" y="2603842"/>
              <a:ext cx="1167300" cy="128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8525" lIns="98525" spcFirstLastPara="1" rIns="98525" wrap="square" tIns="985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Obligations pour les modèles IA généralistes</a:t>
              </a:r>
              <a:endParaRPr b="1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93"/>
                </a:spcAft>
                <a:buNone/>
              </a:pPr>
              <a:r>
                <a:rPr lang="fr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Codes de bonne pratique, évaluation des risques</a:t>
              </a:r>
              <a:endParaRPr b="1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5" name="Google Shape;255;p29"/>
            <p:cNvSpPr txBox="1"/>
            <p:nvPr/>
          </p:nvSpPr>
          <p:spPr>
            <a:xfrm>
              <a:off x="4624507" y="2066659"/>
              <a:ext cx="7506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8525" lIns="98525" spcFirstLastPara="1" rIns="98525" wrap="square" tIns="985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Août 2025</a:t>
              </a:r>
              <a:endParaRPr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6" name="Google Shape;256;p29"/>
          <p:cNvGrpSpPr/>
          <p:nvPr/>
        </p:nvGrpSpPr>
        <p:grpSpPr>
          <a:xfrm>
            <a:off x="5905226" y="2033275"/>
            <a:ext cx="1528681" cy="1979099"/>
            <a:chOff x="3214118" y="2054992"/>
            <a:chExt cx="1418334" cy="1836239"/>
          </a:xfrm>
        </p:grpSpPr>
        <p:sp>
          <p:nvSpPr>
            <p:cNvPr id="257" name="Google Shape;257;p29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8525" lIns="98525" spcFirstLastPara="1" rIns="98525" wrap="square" tIns="98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508"/>
                <a:t>  </a:t>
              </a:r>
              <a:endParaRPr sz="1508"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8525" lIns="98525" spcFirstLastPara="1" rIns="98525" wrap="square" tIns="98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9"/>
            <p:cNvSpPr txBox="1"/>
            <p:nvPr/>
          </p:nvSpPr>
          <p:spPr>
            <a:xfrm>
              <a:off x="3324922" y="2603331"/>
              <a:ext cx="1307400" cy="1287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8525" lIns="98525" spcFirstLastPara="1" rIns="98525" wrap="square" tIns="985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Réglementation complète des systèmes haut risque</a:t>
              </a:r>
              <a:endParaRPr b="1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Ex : recrutement, crédit, systèmes critiques</a:t>
              </a:r>
              <a:endParaRPr b="1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" name="Google Shape;260;p29"/>
            <p:cNvSpPr txBox="1"/>
            <p:nvPr/>
          </p:nvSpPr>
          <p:spPr>
            <a:xfrm>
              <a:off x="3354753" y="2054992"/>
              <a:ext cx="8319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8525" lIns="98525" spcFirstLastPara="1" rIns="98525" wrap="square" tIns="985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Août 2026</a:t>
              </a:r>
              <a:endParaRPr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1" name="Google Shape;261;p29"/>
          <p:cNvGrpSpPr/>
          <p:nvPr/>
        </p:nvGrpSpPr>
        <p:grpSpPr>
          <a:xfrm>
            <a:off x="7303591" y="2033275"/>
            <a:ext cx="1528681" cy="1979099"/>
            <a:chOff x="4511544" y="2054992"/>
            <a:chExt cx="1418334" cy="1836239"/>
          </a:xfrm>
        </p:grpSpPr>
        <p:sp>
          <p:nvSpPr>
            <p:cNvPr id="262" name="Google Shape;262;p29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8525" lIns="98525" spcFirstLastPara="1" rIns="98525" wrap="square" tIns="98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508"/>
                <a:t>  </a:t>
              </a:r>
              <a:endParaRPr sz="1508"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8525" lIns="98525" spcFirstLastPara="1" rIns="98525" wrap="square" tIns="98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9"/>
            <p:cNvSpPr txBox="1"/>
            <p:nvPr/>
          </p:nvSpPr>
          <p:spPr>
            <a:xfrm>
              <a:off x="4619596" y="2603331"/>
              <a:ext cx="1290900" cy="1287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8525" lIns="98525" spcFirstLastPara="1" rIns="98525" wrap="square" tIns="985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Application intégrale à tous les systèmes IA</a:t>
              </a:r>
              <a:endParaRPr b="1"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93"/>
                </a:spcAft>
                <a:buNone/>
              </a:pPr>
              <a:r>
                <a:rPr lang="fr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Tous les niveaux de risque couverts</a:t>
              </a:r>
              <a:endParaRPr b="1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5" name="Google Shape;265;p29"/>
            <p:cNvSpPr txBox="1"/>
            <p:nvPr/>
          </p:nvSpPr>
          <p:spPr>
            <a:xfrm>
              <a:off x="4619595" y="2054992"/>
              <a:ext cx="8391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8525" lIns="98525" spcFirstLastPara="1" rIns="98525" wrap="square" tIns="985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Août 2027</a:t>
              </a:r>
              <a:endParaRPr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66" name="Google Shape;266;p29"/>
          <p:cNvSpPr/>
          <p:nvPr/>
        </p:nvSpPr>
        <p:spPr>
          <a:xfrm flipH="1">
            <a:off x="3100382" y="2305823"/>
            <a:ext cx="1528500" cy="154800"/>
          </a:xfrm>
          <a:prstGeom prst="parallelogram">
            <a:avLst>
              <a:gd fmla="val 96952" name="adj"/>
            </a:avLst>
          </a:prstGeom>
          <a:solidFill>
            <a:srgbClr val="0D5CDF"/>
          </a:solidFill>
          <a:ln>
            <a:noFill/>
          </a:ln>
        </p:spPr>
        <p:txBody>
          <a:bodyPr anchorCtr="0" anchor="ctr" bIns="98525" lIns="98525" spcFirstLastPara="1" rIns="98525" wrap="square" tIns="98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8"/>
              <a:t>  </a:t>
            </a:r>
            <a:endParaRPr sz="1508"/>
          </a:p>
        </p:txBody>
      </p:sp>
      <p:sp>
        <p:nvSpPr>
          <p:cNvPr id="267" name="Google Shape;267;p29"/>
          <p:cNvSpPr/>
          <p:nvPr/>
        </p:nvSpPr>
        <p:spPr>
          <a:xfrm>
            <a:off x="3100545" y="2469478"/>
            <a:ext cx="1528500" cy="154800"/>
          </a:xfrm>
          <a:prstGeom prst="parallelogram">
            <a:avLst>
              <a:gd fmla="val 96952" name="adj"/>
            </a:avLst>
          </a:prstGeom>
          <a:solidFill>
            <a:srgbClr val="0942A1"/>
          </a:solidFill>
          <a:ln>
            <a:noFill/>
          </a:ln>
        </p:spPr>
        <p:txBody>
          <a:bodyPr anchorCtr="0" anchor="ctr" bIns="98525" lIns="98525" spcFirstLastPara="1" rIns="98525" wrap="square" tIns="98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8"/>
          </a:p>
        </p:txBody>
      </p:sp>
      <p:grpSp>
        <p:nvGrpSpPr>
          <p:cNvPr id="268" name="Google Shape;268;p29"/>
          <p:cNvGrpSpPr/>
          <p:nvPr/>
        </p:nvGrpSpPr>
        <p:grpSpPr>
          <a:xfrm>
            <a:off x="3228350" y="2045850"/>
            <a:ext cx="1258116" cy="1544242"/>
            <a:chOff x="3324917" y="2066659"/>
            <a:chExt cx="1167300" cy="1432772"/>
          </a:xfrm>
        </p:grpSpPr>
        <p:sp>
          <p:nvSpPr>
            <p:cNvPr id="269" name="Google Shape;269;p29"/>
            <p:cNvSpPr txBox="1"/>
            <p:nvPr/>
          </p:nvSpPr>
          <p:spPr>
            <a:xfrm>
              <a:off x="3324917" y="2603331"/>
              <a:ext cx="1167300" cy="89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8525" lIns="98525" spcFirstLastPara="1" rIns="98525" wrap="square" tIns="985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Interdiction des systèmes IA à risque inacceptable</a:t>
              </a:r>
              <a:endParaRPr b="1" sz="10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293"/>
                </a:spcAft>
                <a:buNone/>
              </a:pPr>
              <a:r>
                <a:rPr lang="fr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Ex : scoring social, manipulation comportementale</a:t>
              </a:r>
              <a:endParaRPr b="1"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0" name="Google Shape;270;p29"/>
            <p:cNvSpPr txBox="1"/>
            <p:nvPr/>
          </p:nvSpPr>
          <p:spPr>
            <a:xfrm>
              <a:off x="3335402" y="2066659"/>
              <a:ext cx="7434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8525" lIns="98525" spcFirstLastPara="1" rIns="98525" wrap="square" tIns="985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Février 2025</a:t>
              </a:r>
              <a:endParaRPr sz="862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1" name="Google Shape;271;p29"/>
          <p:cNvSpPr txBox="1"/>
          <p:nvPr/>
        </p:nvSpPr>
        <p:spPr>
          <a:xfrm>
            <a:off x="1710925" y="1017800"/>
            <a:ext cx="71214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L'AI Act est le premier règlement mondial qui encadre l'intelligence artificielle en classifiant les systèmes IA selon 4 niveaux de risque (inacceptable, élevé, limité, minimal) avec des obligations légales proportionnelles, applicable dans toute l'Union Européenne depuis 2024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72" name="Google Shape;272;p29"/>
          <p:cNvGrpSpPr/>
          <p:nvPr/>
        </p:nvGrpSpPr>
        <p:grpSpPr>
          <a:xfrm>
            <a:off x="1710975" y="2033275"/>
            <a:ext cx="1528681" cy="1978774"/>
            <a:chOff x="1917073" y="2054992"/>
            <a:chExt cx="1418334" cy="1835938"/>
          </a:xfrm>
        </p:grpSpPr>
        <p:sp>
          <p:nvSpPr>
            <p:cNvPr id="273" name="Google Shape;273;p29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8525" lIns="98525" spcFirstLastPara="1" rIns="98525" wrap="square" tIns="98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508"/>
                <a:t>  </a:t>
              </a:r>
              <a:endParaRPr sz="1508"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8525" lIns="98525" spcFirstLastPara="1" rIns="98525" wrap="square" tIns="98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9"/>
            <p:cNvSpPr txBox="1"/>
            <p:nvPr/>
          </p:nvSpPr>
          <p:spPr>
            <a:xfrm>
              <a:off x="2037158" y="2054992"/>
              <a:ext cx="7809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8525" lIns="98525" spcFirstLastPara="1" rIns="98525" wrap="square" tIns="985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Août 2024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6" name="Google Shape;276;p29"/>
            <p:cNvSpPr txBox="1"/>
            <p:nvPr/>
          </p:nvSpPr>
          <p:spPr>
            <a:xfrm>
              <a:off x="2023725" y="2603330"/>
              <a:ext cx="1167300" cy="128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8525" lIns="98525" spcFirstLastPara="1" rIns="98525" wrap="square" tIns="985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fr" sz="10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Publication au Journal Officiel</a:t>
              </a:r>
              <a:endParaRPr b="1" sz="10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724"/>
                </a:spcAft>
                <a:buNone/>
              </a:pPr>
              <a:r>
                <a:rPr lang="fr" sz="800">
                  <a:solidFill>
                    <a:srgbClr val="0C57D3"/>
                  </a:solidFill>
                  <a:latin typeface="Roboto"/>
                  <a:ea typeface="Roboto"/>
                  <a:cs typeface="Roboto"/>
                  <a:sym typeface="Roboto"/>
                </a:rPr>
                <a:t>Entrée en vigueur ie application immédiate à tous les États membres </a:t>
              </a:r>
              <a:endParaRPr sz="800">
                <a:solidFill>
                  <a:srgbClr val="0C57D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277" name="Google Shape;2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1399224" cy="874518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29"/>
          <p:cNvSpPr txBox="1"/>
          <p:nvPr/>
        </p:nvSpPr>
        <p:spPr>
          <a:xfrm>
            <a:off x="287100" y="3918950"/>
            <a:ext cx="8520600" cy="104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/>
              <a:t>Amendes administratives</a:t>
            </a:r>
            <a:r>
              <a:rPr lang="fr" sz="1000"/>
              <a:t> : 35 millions € ou 7% du CA annuel mondial </a:t>
            </a:r>
            <a:r>
              <a:rPr lang="fr" sz="1000"/>
              <a:t>p</a:t>
            </a:r>
            <a:r>
              <a:rPr lang="fr" sz="1000"/>
              <a:t>our systèmes IA interdits, non-respect d’obligations haut risque  -  15 millions € ou 3% du CA annuel mondial </a:t>
            </a:r>
            <a:r>
              <a:rPr lang="fr" sz="1000"/>
              <a:t>p</a:t>
            </a:r>
            <a:r>
              <a:rPr lang="fr" sz="1000"/>
              <a:t>our informations inexactes aux autorités - </a:t>
            </a:r>
            <a:r>
              <a:rPr b="1" lang="fr" sz="1000"/>
              <a:t>7,5 millions € ou 1,5% du CA annuel mondial</a:t>
            </a:r>
            <a:r>
              <a:rPr b="1" lang="fr" sz="1000"/>
              <a:t> p</a:t>
            </a:r>
            <a:r>
              <a:rPr b="1" lang="fr" sz="1000"/>
              <a:t>our non-respect d’autres obligations (transparence, documentation)</a:t>
            </a:r>
            <a:endParaRPr b="1"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000"/>
              <a:t>Autres sanctions</a:t>
            </a:r>
            <a:r>
              <a:rPr lang="fr" sz="1000"/>
              <a:t> : Suspension temporaire de la mise sur le marché - Retrait/rappel des systèmes IA non conformes - Interdiction de commercialisation - Injonctions de mise en conformité</a:t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ENJEUX LÉGAUX - La r</a:t>
            </a:r>
            <a:r>
              <a:rPr lang="fr" sz="2000"/>
              <a:t>éponse par les 7 principes de l’IA de confiance</a:t>
            </a:r>
            <a:endParaRPr sz="2000"/>
          </a:p>
        </p:txBody>
      </p:sp>
      <p:sp>
        <p:nvSpPr>
          <p:cNvPr id="284" name="Google Shape;284;p30"/>
          <p:cNvSpPr txBox="1"/>
          <p:nvPr>
            <p:ph idx="1" type="body"/>
          </p:nvPr>
        </p:nvSpPr>
        <p:spPr>
          <a:xfrm>
            <a:off x="311700" y="1017800"/>
            <a:ext cx="43041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/>
              <a:t>7 principes européens de l'IA de confiance (coeur de l’AI Act)</a:t>
            </a:r>
            <a:endParaRPr i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/>
              <a:t> 1. INTERVENTION ET SUPERVISION HUMAINE </a:t>
            </a:r>
            <a:endParaRPr b="1" sz="1100"/>
          </a:p>
          <a:p>
            <a:pPr indent="-16510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b="1" lang="fr" sz="1100"/>
              <a:t>Possibilité </a:t>
            </a:r>
            <a:r>
              <a:rPr lang="fr" sz="1100"/>
              <a:t>de </a:t>
            </a:r>
            <a:r>
              <a:rPr b="1" lang="fr" sz="1100"/>
              <a:t>contester/modifier </a:t>
            </a:r>
            <a:r>
              <a:rPr lang="fr" sz="1100"/>
              <a:t>les </a:t>
            </a:r>
            <a:r>
              <a:rPr b="1" lang="fr" sz="1100"/>
              <a:t>recommandations IA</a:t>
            </a:r>
            <a:endParaRPr b="1" sz="1100"/>
          </a:p>
          <a:p>
            <a:pPr indent="-16510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b="1" lang="fr" sz="1100"/>
              <a:t>Interface utilisateur</a:t>
            </a:r>
            <a:r>
              <a:rPr lang="fr" sz="1100"/>
              <a:t> avec options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/>
              <a:t>2. ROBUSTESSE ET SÉCURITÉ TECHNIQUE</a:t>
            </a:r>
            <a:endParaRPr b="1" sz="1100"/>
          </a:p>
          <a:p>
            <a:pPr indent="-16510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b="1" lang="fr" sz="1100"/>
              <a:t>Fiabilité </a:t>
            </a:r>
            <a:r>
              <a:rPr lang="fr" sz="1100"/>
              <a:t>et </a:t>
            </a:r>
            <a:r>
              <a:rPr b="1" lang="fr" sz="1100"/>
              <a:t>performance continue </a:t>
            </a:r>
            <a:r>
              <a:rPr lang="fr" sz="1100"/>
              <a:t>des </a:t>
            </a:r>
            <a:r>
              <a:rPr b="1" lang="fr" sz="1100"/>
              <a:t>modèles </a:t>
            </a:r>
            <a:r>
              <a:rPr lang="fr" sz="1100"/>
              <a:t>de recommandation</a:t>
            </a:r>
            <a:endParaRPr sz="1100"/>
          </a:p>
          <a:p>
            <a:pPr indent="-16510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b="1" lang="fr" sz="1100"/>
              <a:t>Tests </a:t>
            </a:r>
            <a:r>
              <a:rPr lang="fr" sz="1100"/>
              <a:t>automatisés et  </a:t>
            </a:r>
            <a:r>
              <a:rPr b="1" lang="fr" sz="1100"/>
              <a:t>monitoring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/>
              <a:t>3. RESPECT DE LA VIE PRIVÉE ET GOUVERNANCE DES DONNÉES</a:t>
            </a:r>
            <a:endParaRPr b="1" sz="1100"/>
          </a:p>
          <a:p>
            <a:pPr indent="-16510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b="1" lang="fr" sz="1100"/>
              <a:t>Protection des photos</a:t>
            </a:r>
            <a:r>
              <a:rPr lang="fr" sz="1100"/>
              <a:t> des utilisateurs</a:t>
            </a:r>
            <a:endParaRPr sz="1100"/>
          </a:p>
          <a:p>
            <a:pPr indent="-16510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b="1" lang="fr" sz="1100"/>
              <a:t>Chiffrement </a:t>
            </a:r>
            <a:r>
              <a:rPr lang="fr" sz="1100"/>
              <a:t>AES-256,  </a:t>
            </a:r>
            <a:r>
              <a:rPr b="1" lang="fr" sz="1100"/>
              <a:t>Pseudonymisation </a:t>
            </a:r>
            <a:r>
              <a:rPr lang="fr" sz="1100"/>
              <a:t>et Privacy by design</a:t>
            </a:r>
            <a:endParaRPr b="1" sz="1100"/>
          </a:p>
        </p:txBody>
      </p:sp>
      <p:sp>
        <p:nvSpPr>
          <p:cNvPr id="285" name="Google Shape;285;p30"/>
          <p:cNvSpPr txBox="1"/>
          <p:nvPr>
            <p:ph idx="1" type="body"/>
          </p:nvPr>
        </p:nvSpPr>
        <p:spPr>
          <a:xfrm>
            <a:off x="4615800" y="1017800"/>
            <a:ext cx="4304100" cy="3693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/>
              <a:t>4. TRANSPARENCE ET EXPLICABILITÉ</a:t>
            </a:r>
            <a:endParaRPr b="1" sz="1100"/>
          </a:p>
          <a:p>
            <a:pPr indent="-16510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fr" sz="1100"/>
              <a:t>Utilisateurs comprennent pourquoi ces vêtements leur sont recommandés</a:t>
            </a:r>
            <a:endParaRPr sz="1100"/>
          </a:p>
          <a:p>
            <a:pPr indent="-16510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fr" sz="1100"/>
              <a:t>Interface "</a:t>
            </a:r>
            <a:r>
              <a:rPr b="1" lang="fr" sz="1100"/>
              <a:t>Pourquoi ce choix ?</a:t>
            </a:r>
            <a:r>
              <a:rPr lang="fr" sz="1100"/>
              <a:t>"  et documentation algorithme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/>
              <a:t>5. DIVERSITÉ, NON-DISCRIMINATION ET ÉQUITÉ</a:t>
            </a:r>
            <a:endParaRPr b="1" sz="1100"/>
          </a:p>
          <a:p>
            <a:pPr indent="-16510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b="1" lang="fr" sz="1100"/>
              <a:t>Recommandations équitables </a:t>
            </a:r>
            <a:r>
              <a:rPr lang="fr" sz="1100"/>
              <a:t>pour tous les utilisateurs</a:t>
            </a:r>
            <a:endParaRPr sz="1100"/>
          </a:p>
          <a:p>
            <a:pPr indent="-16510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fr" sz="1100"/>
              <a:t>Audit et tests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/>
              <a:t>6. BIEN-ÊTRE SOCIÉTAL ET ENVIRONNEMENTAL</a:t>
            </a:r>
            <a:endParaRPr b="1" sz="1100"/>
          </a:p>
          <a:p>
            <a:pPr indent="-16510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fr" sz="1100"/>
              <a:t>Impact positif sur les </a:t>
            </a:r>
            <a:r>
              <a:rPr b="1" lang="fr" sz="1100"/>
              <a:t>habitudes </a:t>
            </a:r>
            <a:r>
              <a:rPr lang="fr" sz="1100"/>
              <a:t>de </a:t>
            </a:r>
            <a:r>
              <a:rPr b="1" lang="fr" sz="1100"/>
              <a:t>consommation</a:t>
            </a:r>
            <a:endParaRPr b="1" sz="1100"/>
          </a:p>
          <a:p>
            <a:pPr indent="-16510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lang="fr" sz="1100"/>
              <a:t>Recommandations avec garde-robe existante et promotion seconde main/retour client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/>
              <a:t>7. RESPONSABILITÉ ET REDEVABILITÉ</a:t>
            </a:r>
            <a:endParaRPr b="1" sz="1100"/>
          </a:p>
          <a:p>
            <a:pPr indent="-16510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b="1" lang="fr" sz="1100"/>
              <a:t>Traçabilité </a:t>
            </a:r>
            <a:r>
              <a:rPr lang="fr" sz="1100"/>
              <a:t>des </a:t>
            </a:r>
            <a:r>
              <a:rPr b="1" lang="fr" sz="1100"/>
              <a:t>décisions </a:t>
            </a:r>
            <a:r>
              <a:rPr lang="fr" sz="1100"/>
              <a:t>et </a:t>
            </a:r>
            <a:r>
              <a:rPr b="1" lang="fr" sz="1100"/>
              <a:t>possibilité </a:t>
            </a:r>
            <a:r>
              <a:rPr lang="fr" sz="1100"/>
              <a:t>de </a:t>
            </a:r>
            <a:r>
              <a:rPr b="1" lang="fr" sz="1100"/>
              <a:t>recours</a:t>
            </a:r>
            <a:endParaRPr b="1" sz="1100"/>
          </a:p>
          <a:p>
            <a:pPr indent="-16510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b="1" lang="fr" sz="1100"/>
              <a:t>Logs </a:t>
            </a:r>
            <a:r>
              <a:rPr lang="fr" sz="1100"/>
              <a:t>de décisions et </a:t>
            </a:r>
            <a:r>
              <a:rPr b="1" lang="fr" sz="1100"/>
              <a:t>process </a:t>
            </a:r>
            <a:r>
              <a:rPr lang="fr" sz="1100"/>
              <a:t>de </a:t>
            </a:r>
            <a:r>
              <a:rPr b="1" lang="fr" sz="1100"/>
              <a:t>réclamation </a:t>
            </a:r>
            <a:r>
              <a:rPr lang="fr" sz="1100"/>
              <a:t>clair et connu</a:t>
            </a:r>
            <a:endParaRPr b="1"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ANALYSE DES RISQUES MAJEURS</a:t>
            </a:r>
            <a:endParaRPr sz="2000"/>
          </a:p>
        </p:txBody>
      </p:sp>
      <p:sp>
        <p:nvSpPr>
          <p:cNvPr id="291" name="Google Shape;291;p31"/>
          <p:cNvSpPr txBox="1"/>
          <p:nvPr>
            <p:ph idx="1" type="body"/>
          </p:nvPr>
        </p:nvSpPr>
        <p:spPr>
          <a:xfrm>
            <a:off x="311700" y="1017800"/>
            <a:ext cx="52461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/>
              <a:t>12 risques analysés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/>
              <a:t>🔴 RISQUE ÉLEVÉ (Criticité 9)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/>
              <a:t>Délais très courts (concurrent)</a:t>
            </a:r>
            <a:r>
              <a:rPr lang="fr" sz="1100"/>
              <a:t>→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Retard de livraison par rapport au concurrent</a:t>
            </a:r>
            <a:r>
              <a:rPr lang="fr" sz="1100"/>
              <a:t>→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Perte d'avantage concurrentiel, manque à gagner, pression équipe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</p:txBody>
      </p:sp>
      <p:sp>
        <p:nvSpPr>
          <p:cNvPr id="292" name="Google Shape;292;p31"/>
          <p:cNvSpPr txBox="1"/>
          <p:nvPr/>
        </p:nvSpPr>
        <p:spPr>
          <a:xfrm>
            <a:off x="4572000" y="1229875"/>
            <a:ext cx="395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3" name="Google Shape;2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6824" y="1496975"/>
            <a:ext cx="3305475" cy="31909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aphicFrame>
        <p:nvGraphicFramePr>
          <p:cNvPr id="294" name="Google Shape;294;p31"/>
          <p:cNvGraphicFramePr/>
          <p:nvPr/>
        </p:nvGraphicFramePr>
        <p:xfrm>
          <a:off x="311700" y="2463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{AC3ABAF7-888E-4164-B044-E365AC37EB2D}</a:tableStyleId>
              </a:tblPr>
              <a:tblGrid>
                <a:gridCol w="2544150"/>
                <a:gridCol w="2645375"/>
              </a:tblGrid>
              <a:tr h="1032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Actions de prévention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1799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Planification sprint MVP priorisé 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1799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(Must Have uniquement) 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1799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Parallélisation des tâches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Actions de correction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2249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Livraison MVP partiel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2249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Communication client transparente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2249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Plan de rattrapage accéléré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RÉSUMÉ EXÉCUTIF</a:t>
            </a:r>
            <a:endParaRPr sz="2000"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017800"/>
            <a:ext cx="8544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/>
              <a:t>Application mobile de recommandation vestimentaire par IA</a:t>
            </a:r>
            <a:r>
              <a:rPr lang="fr" sz="1100"/>
              <a:t> permettant aux utilisateurs de photographier leurs vêtements favoris pour recevoir des suggestions personnalisées du catalogue Fashion-Insta en temps réel.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Chiffres clés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fr" sz="1100"/>
              <a:t>59 k€</a:t>
            </a:r>
            <a:r>
              <a:rPr lang="fr" sz="1100"/>
              <a:t> d’</a:t>
            </a:r>
            <a:r>
              <a:rPr b="1" lang="fr" sz="1100"/>
              <a:t>investissement initial </a:t>
            </a:r>
            <a:r>
              <a:rPr lang="fr" sz="1100"/>
              <a:t>(développement + infrastructure Azure)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fr" sz="1100"/>
              <a:t>Rentabilité </a:t>
            </a:r>
            <a:r>
              <a:rPr lang="fr" sz="1100"/>
              <a:t>atteinte en </a:t>
            </a:r>
            <a:r>
              <a:rPr b="1" lang="fr" sz="1100"/>
              <a:t>17 mois après le lancement</a:t>
            </a:r>
            <a:endParaRPr b="1"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fr" sz="1100"/>
              <a:t>Résultat net</a:t>
            </a:r>
            <a:r>
              <a:rPr lang="fr" sz="1100"/>
              <a:t> avant IS à 3 ans : </a:t>
            </a:r>
            <a:r>
              <a:rPr b="1" lang="fr" sz="1100"/>
              <a:t>92k€</a:t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Équipe 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fr" sz="1100"/>
              <a:t>9 profils</a:t>
            </a:r>
            <a:r>
              <a:rPr lang="fr" sz="1100"/>
              <a:t> spécialisés (</a:t>
            </a:r>
            <a:r>
              <a:rPr lang="fr" sz="1100"/>
              <a:t>développeurs</a:t>
            </a:r>
            <a:r>
              <a:rPr lang="fr" sz="1100"/>
              <a:t>-data scientists-Techniques-Support)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fr" sz="1100"/>
              <a:t>Organisation agile</a:t>
            </a:r>
            <a:r>
              <a:rPr lang="fr" sz="1100"/>
              <a:t> avec framework </a:t>
            </a:r>
            <a:r>
              <a:rPr b="1" lang="fr" sz="1100"/>
              <a:t>Scrum </a:t>
            </a:r>
            <a:r>
              <a:rPr lang="fr" sz="1100"/>
              <a:t>pour </a:t>
            </a:r>
            <a:r>
              <a:rPr lang="fr" sz="1100"/>
              <a:t>être</a:t>
            </a:r>
            <a:r>
              <a:rPr lang="fr" sz="1100"/>
              <a:t> les premiers sur le marché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fr" sz="1100"/>
              <a:t>15,5 semaines</a:t>
            </a:r>
            <a:r>
              <a:rPr lang="fr" sz="1100"/>
              <a:t> (</a:t>
            </a:r>
            <a:r>
              <a:rPr lang="fr" sz="1100"/>
              <a:t>6 sprints) pour proposer une application V1.0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Risques 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fr" sz="1100"/>
              <a:t>identifiés </a:t>
            </a:r>
            <a:r>
              <a:rPr lang="fr" sz="1100"/>
              <a:t>et </a:t>
            </a:r>
            <a:r>
              <a:rPr b="1" lang="fr" sz="1100"/>
              <a:t>mesurés </a:t>
            </a:r>
            <a:endParaRPr b="1" sz="11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fr" sz="1000"/>
              <a:t>Actions de </a:t>
            </a:r>
            <a:r>
              <a:rPr b="1" lang="fr" sz="1000"/>
              <a:t>prévention </a:t>
            </a:r>
            <a:r>
              <a:rPr lang="fr" sz="1000"/>
              <a:t>et de </a:t>
            </a:r>
            <a:r>
              <a:rPr b="1" lang="fr" sz="1000"/>
              <a:t>correction </a:t>
            </a:r>
            <a:r>
              <a:rPr lang="fr" sz="1000"/>
              <a:t>anticipées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/>
              <a:t>Conformité :</a:t>
            </a:r>
            <a:r>
              <a:rPr lang="fr" sz="1100"/>
              <a:t> RGPD et EU AI Act</a:t>
            </a:r>
            <a:endParaRPr sz="1100"/>
          </a:p>
        </p:txBody>
      </p:sp>
      <p:pic>
        <p:nvPicPr>
          <p:cNvPr id="94" name="Google Shape;94;p14" title="Graphi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5275" y="3329768"/>
            <a:ext cx="2357025" cy="145743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5" name="Google Shape;95;p14" title="Graphiqu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5275" y="1635802"/>
            <a:ext cx="2357025" cy="1458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96" name="Google Shape;9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96" y="4192921"/>
            <a:ext cx="1154557" cy="4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10225" y="4292850"/>
            <a:ext cx="1797925" cy="23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50600" y="4192912"/>
            <a:ext cx="688635" cy="4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000"/>
              <a:t>ANALYSE DES RISQUES MAJEURS</a:t>
            </a:r>
            <a:endParaRPr sz="2000"/>
          </a:p>
        </p:txBody>
      </p:sp>
      <p:sp>
        <p:nvSpPr>
          <p:cNvPr id="300" name="Google Shape;300;p32"/>
          <p:cNvSpPr txBox="1"/>
          <p:nvPr>
            <p:ph idx="1" type="body"/>
          </p:nvPr>
        </p:nvSpPr>
        <p:spPr>
          <a:xfrm>
            <a:off x="311700" y="1017800"/>
            <a:ext cx="55347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/>
              <a:t>🟠 RISQUES MOYENS (Criticité 6)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/>
              <a:t>Data Scientist junior avec sous-traitant </a:t>
            </a:r>
            <a:r>
              <a:rPr lang="fr" sz="1100"/>
              <a:t>→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Non-disponibilité ou perte de la compétence IA </a:t>
            </a:r>
            <a:r>
              <a:rPr lang="fr" sz="1100"/>
              <a:t>→ 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Retard développement modèles IA, qualité dégradée, coûts supplémentaires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/>
              <a:t>Développeurs mobile en parallèle</a:t>
            </a:r>
            <a:r>
              <a:rPr lang="fr" sz="1100"/>
              <a:t> </a:t>
            </a:r>
            <a:r>
              <a:rPr lang="fr" sz="1100"/>
              <a:t>→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Indisponibilité des ressources de développement </a:t>
            </a:r>
            <a:r>
              <a:rPr lang="fr" sz="1100"/>
              <a:t>→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Retard sur fonctionnalités mobiles, qualité dégradée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301" name="Google Shape;3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6275" y="1686275"/>
            <a:ext cx="2986025" cy="28825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aphicFrame>
        <p:nvGraphicFramePr>
          <p:cNvPr id="302" name="Google Shape;302;p32"/>
          <p:cNvGraphicFramePr/>
          <p:nvPr/>
        </p:nvGraphicFramePr>
        <p:xfrm>
          <a:off x="311700" y="203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{AC3ABAF7-888E-4164-B044-E365AC37EB2D}</a:tableStyleId>
              </a:tblPr>
              <a:tblGrid>
                <a:gridCol w="2950525"/>
                <a:gridCol w="2584175"/>
              </a:tblGrid>
              <a:tr h="8252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Actions de prévention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1799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Contrat de sous-traitance avec SLA strict Formation équipe interne 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1799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Documentation complète des modèles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Actions de correction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77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Recadrer le projet 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77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Maintenir l'ancien système 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772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Recruter expert senior urgence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3" name="Google Shape;303;p32"/>
          <p:cNvGraphicFramePr/>
          <p:nvPr/>
        </p:nvGraphicFramePr>
        <p:xfrm>
          <a:off x="311700" y="379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{AC3ABAF7-888E-4164-B044-E365AC37EB2D}</a:tableStyleId>
              </a:tblPr>
              <a:tblGrid>
                <a:gridCol w="2950525"/>
                <a:gridCol w="2584175"/>
              </a:tblGrid>
              <a:tr h="861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Actions de prévention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2249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Allocation temps dédiée garantie 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2249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Priorisation claire des projets 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2249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Ressources externes si besoin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Actions de correction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2249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Réaffecter les ressources 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2249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Recruter développeur mobile  </a:t>
                      </a:r>
                      <a:endParaRPr sz="1000">
                        <a:solidFill>
                          <a:schemeClr val="dk2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224999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chemeClr val="dk2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Simplifier les fonctionnalités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ANNEXES</a:t>
            </a:r>
            <a:endParaRPr/>
          </a:p>
        </p:txBody>
      </p:sp>
      <p:sp>
        <p:nvSpPr>
          <p:cNvPr id="309" name="Google Shape;309;p33"/>
          <p:cNvSpPr txBox="1"/>
          <p:nvPr/>
        </p:nvSpPr>
        <p:spPr>
          <a:xfrm>
            <a:off x="4572000" y="1229875"/>
            <a:ext cx="395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Backlog</a:t>
            </a:r>
            <a:endParaRPr/>
          </a:p>
        </p:txBody>
      </p:sp>
      <p:sp>
        <p:nvSpPr>
          <p:cNvPr id="315" name="Google Shape;315;p3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6" name="Google Shape;316;p34"/>
          <p:cNvPicPr preferRelativeResize="0"/>
          <p:nvPr/>
        </p:nvPicPr>
        <p:blipFill rotWithShape="1">
          <a:blip r:embed="rId3">
            <a:alphaModFix/>
          </a:blip>
          <a:srcRect b="249" l="0" r="129" t="0"/>
          <a:stretch/>
        </p:blipFill>
        <p:spPr>
          <a:xfrm>
            <a:off x="311700" y="1229875"/>
            <a:ext cx="8520599" cy="329756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CNIL - Traitements</a:t>
            </a:r>
            <a:endParaRPr/>
          </a:p>
        </p:txBody>
      </p:sp>
      <p:sp>
        <p:nvSpPr>
          <p:cNvPr id="322" name="Google Shape;322;p3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3" name="Google Shape;32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8520601" cy="130095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324" name="Google Shape;32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3150" y="2366475"/>
            <a:ext cx="3919151" cy="2471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25" name="Google Shape;325;p35"/>
          <p:cNvSpPr txBox="1"/>
          <p:nvPr/>
        </p:nvSpPr>
        <p:spPr>
          <a:xfrm>
            <a:off x="311700" y="2379845"/>
            <a:ext cx="29445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 traitements identifié dont 2 incluants des données sensibles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35"/>
          <p:cNvSpPr txBox="1"/>
          <p:nvPr/>
        </p:nvSpPr>
        <p:spPr>
          <a:xfrm>
            <a:off x="2481750" y="4535675"/>
            <a:ext cx="23415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Exemple d’une fiche complétée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 d’action de mitigation des risques</a:t>
            </a:r>
            <a:endParaRPr/>
          </a:p>
        </p:txBody>
      </p:sp>
      <p:pic>
        <p:nvPicPr>
          <p:cNvPr id="332" name="Google Shape;3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75" y="1235000"/>
            <a:ext cx="8520601" cy="30259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CONTEXTE &amp; OPPORTUNITÉ</a:t>
            </a:r>
            <a:endParaRPr sz="2000"/>
          </a:p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/>
              <a:t>Transformer Fashion-Insta </a:t>
            </a:r>
            <a:r>
              <a:rPr lang="fr" sz="1100"/>
              <a:t>(Plateforme e-commerce + magasins physiques existants)</a:t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en leader de l'IA fashion en Europe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Être les </a:t>
            </a:r>
            <a:r>
              <a:rPr b="1" lang="fr" sz="1100"/>
              <a:t>premiers </a:t>
            </a:r>
            <a:r>
              <a:rPr lang="fr" sz="1100"/>
              <a:t>à </a:t>
            </a:r>
            <a:r>
              <a:rPr b="1" lang="fr" sz="1100"/>
              <a:t>proposer ces services IA</a:t>
            </a:r>
            <a:r>
              <a:rPr lang="fr" sz="1100"/>
              <a:t> (Un concurrent planifie le même type d'application)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/>
              <a:t>Application mobile de recommandation vestimentaire par IA</a:t>
            </a:r>
            <a:r>
              <a:rPr lang="fr" sz="1100"/>
              <a:t> permettant aux utilisateurs de 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photographier leurs vêtements favoris pour recevoir des suggestions personnalisées du catalogue 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Fashion-Insta en temps réel.</a:t>
            </a:r>
            <a:endParaRPr b="1" sz="1100"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b="0" l="1269" r="1103" t="0"/>
          <a:stretch/>
        </p:blipFill>
        <p:spPr>
          <a:xfrm>
            <a:off x="2605525" y="3079925"/>
            <a:ext cx="1087975" cy="1652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6" name="Google Shape;106;p15"/>
          <p:cNvPicPr preferRelativeResize="0"/>
          <p:nvPr/>
        </p:nvPicPr>
        <p:blipFill rotWithShape="1">
          <a:blip r:embed="rId4">
            <a:alphaModFix/>
          </a:blip>
          <a:srcRect b="0" l="286" r="771" t="0"/>
          <a:stretch/>
        </p:blipFill>
        <p:spPr>
          <a:xfrm>
            <a:off x="4624800" y="3034725"/>
            <a:ext cx="1126250" cy="1697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7" name="Google Shape;10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2349" y="1483874"/>
            <a:ext cx="2149950" cy="32222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000"/>
              <a:t>OBJECTIFS &amp; GAINS ATTENDUS </a:t>
            </a:r>
            <a:endParaRPr sz="2000"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11700" y="1017800"/>
            <a:ext cx="5316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000000"/>
                </a:solidFill>
              </a:rPr>
              <a:t>Objectif principal </a:t>
            </a:r>
            <a:r>
              <a:rPr b="1" lang="fr" sz="1100">
                <a:solidFill>
                  <a:srgbClr val="000000"/>
                </a:solidFill>
              </a:rPr>
              <a:t>Développer une application mobile permettant aux utilisateurs de :</a:t>
            </a:r>
            <a:endParaRPr b="1"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AutoNum type="arabicPeriod"/>
            </a:pPr>
            <a:r>
              <a:rPr lang="fr" sz="1100">
                <a:solidFill>
                  <a:srgbClr val="000000"/>
                </a:solidFill>
              </a:rPr>
              <a:t>Se prendre en photo avec leurs vêtements favoris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AutoNum type="arabicPeriod"/>
            </a:pPr>
            <a:r>
              <a:rPr lang="fr" sz="1100">
                <a:solidFill>
                  <a:srgbClr val="000000"/>
                </a:solidFill>
              </a:rPr>
              <a:t>Obtenir des recommandations d'articles du même style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"/>
              <a:buAutoNum type="arabicPeriod"/>
            </a:pPr>
            <a:r>
              <a:rPr lang="fr" sz="1100">
                <a:solidFill>
                  <a:srgbClr val="000000"/>
                </a:solidFill>
              </a:rPr>
              <a:t>Visualiser les </a:t>
            </a:r>
            <a:r>
              <a:rPr b="1" lang="fr" sz="1100">
                <a:solidFill>
                  <a:srgbClr val="000000"/>
                </a:solidFill>
              </a:rPr>
              <a:t>propositions </a:t>
            </a:r>
            <a:r>
              <a:rPr lang="fr" sz="1100">
                <a:solidFill>
                  <a:srgbClr val="000000"/>
                </a:solidFill>
              </a:rPr>
              <a:t>sur leurs photos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rgbClr val="000000"/>
                </a:solidFill>
              </a:rPr>
              <a:t>Objectifs business</a:t>
            </a:r>
            <a:r>
              <a:rPr lang="fr" sz="1100">
                <a:solidFill>
                  <a:srgbClr val="000000"/>
                </a:solidFill>
              </a:rPr>
              <a:t> (</a:t>
            </a:r>
            <a:r>
              <a:rPr lang="fr" sz="1100">
                <a:solidFill>
                  <a:srgbClr val="000000"/>
                </a:solidFill>
              </a:rPr>
              <a:t>conservateurs  </a:t>
            </a:r>
            <a:r>
              <a:rPr lang="fr" sz="1100">
                <a:solidFill>
                  <a:srgbClr val="000000"/>
                </a:solidFill>
              </a:rPr>
              <a:t>nc marketing) 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</a:rPr>
              <a:t>Utilisateurs actifs année de lancement  : 5 000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</a:rPr>
              <a:t>Taux de conversion : 30%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</a:rPr>
              <a:t>Panier moyen augmenté : +10€</a:t>
            </a:r>
            <a:endParaRPr sz="11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fr" sz="1100">
                <a:solidFill>
                  <a:srgbClr val="000000"/>
                </a:solidFill>
              </a:rPr>
              <a:t>Fréquence d'achat : 4 fois/an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fr" sz="800" u="sng">
                <a:solidFill>
                  <a:srgbClr val="000000"/>
                </a:solidFill>
              </a:rPr>
              <a:t>Croissance Apps E-commerce : </a:t>
            </a:r>
            <a:r>
              <a:rPr i="1" lang="fr" sz="800">
                <a:solidFill>
                  <a:srgbClr val="000000"/>
                </a:solidFill>
              </a:rPr>
              <a:t> FEVAD 2024 : </a:t>
            </a:r>
            <a:r>
              <a:rPr i="1" lang="fr" sz="800" u="sng">
                <a:solidFill>
                  <a:schemeClr val="hlink"/>
                </a:solidFill>
                <a:hlinkClick r:id="rId3"/>
              </a:rPr>
              <a:t>www.fevad.com/etudes-et-chiffres/</a:t>
            </a:r>
            <a:r>
              <a:rPr i="1" lang="fr" sz="800">
                <a:solidFill>
                  <a:srgbClr val="000000"/>
                </a:solidFill>
              </a:rPr>
              <a:t> Apps e-commerce : +18% utilisateurs/an Mobile = 60% trafic e-commerce</a:t>
            </a:r>
            <a:endParaRPr i="1"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800" u="sng">
                <a:solidFill>
                  <a:srgbClr val="000000"/>
                </a:solidFill>
              </a:rPr>
              <a:t>Conversion E-commerce vs Physique :</a:t>
            </a:r>
            <a:r>
              <a:rPr i="1" lang="fr" sz="800">
                <a:solidFill>
                  <a:srgbClr val="000000"/>
                </a:solidFill>
              </a:rPr>
              <a:t> Contentsquare Benchmark 2024 : contentsquare.com/benchmarks/</a:t>
            </a:r>
            <a:endParaRPr i="1"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800">
                <a:solidFill>
                  <a:srgbClr val="000000"/>
                </a:solidFill>
              </a:rPr>
              <a:t>E-commerce mode : 2.1% conversion moyenne  Apps natives : +3x vs sites web</a:t>
            </a:r>
            <a:endParaRPr i="1"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800" u="sng">
                <a:solidFill>
                  <a:srgbClr val="000000"/>
                </a:solidFill>
              </a:rPr>
              <a:t>Impact IA sur Ventes</a:t>
            </a:r>
            <a:r>
              <a:rPr i="1" lang="fr" sz="800">
                <a:solidFill>
                  <a:srgbClr val="000000"/>
                </a:solidFill>
              </a:rPr>
              <a:t> : Salesforce Shopping Index : </a:t>
            </a:r>
            <a:r>
              <a:rPr i="1" lang="fr" sz="800" u="sng">
                <a:solidFill>
                  <a:schemeClr val="hlink"/>
                </a:solidFill>
                <a:hlinkClick r:id="rId4"/>
              </a:rPr>
              <a:t>salesforce.com/resources/</a:t>
            </a:r>
            <a:r>
              <a:rPr i="1" lang="fr" sz="800">
                <a:solidFill>
                  <a:srgbClr val="000000"/>
                </a:solidFill>
              </a:rPr>
              <a:t> Recommandations IA : +26% panier moyen Personnalisation : +19% revenus</a:t>
            </a:r>
            <a:endParaRPr i="1"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800" u="sng">
                <a:solidFill>
                  <a:srgbClr val="000000"/>
                </a:solidFill>
              </a:rPr>
              <a:t>Fréquence Achat Mode France</a:t>
            </a:r>
            <a:r>
              <a:rPr i="1" lang="fr" sz="800">
                <a:solidFill>
                  <a:srgbClr val="000000"/>
                </a:solidFill>
              </a:rPr>
              <a:t> : IFM Études : </a:t>
            </a:r>
            <a:r>
              <a:rPr i="1" lang="fr" sz="800" u="sng">
                <a:solidFill>
                  <a:schemeClr val="hlink"/>
                </a:solidFill>
                <a:hlinkClick r:id="rId5"/>
              </a:rPr>
              <a:t>ifmparis.fr/actualites/</a:t>
            </a:r>
            <a:r>
              <a:rPr i="1" lang="fr" sz="800">
                <a:solidFill>
                  <a:srgbClr val="000000"/>
                </a:solidFill>
              </a:rPr>
              <a:t> Français : 5.2 articles mode/an moyenne</a:t>
            </a:r>
            <a:endParaRPr i="1" sz="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114" name="Google Shape;114;p16" title="Graphique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66625" y="2917700"/>
            <a:ext cx="2872575" cy="1776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5" name="Google Shape;115;p16" title="Graphique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66625" y="1017800"/>
            <a:ext cx="2872575" cy="1776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000"/>
              <a:t>RESSOURCES HUMAINES - UNE </a:t>
            </a:r>
            <a:r>
              <a:rPr lang="fr" sz="2000"/>
              <a:t>ÉQUIPE</a:t>
            </a:r>
            <a:r>
              <a:rPr lang="fr" sz="2000"/>
              <a:t> PROJET MULTIDISCIPLINAIRE</a:t>
            </a:r>
            <a:endParaRPr sz="2000"/>
          </a:p>
        </p:txBody>
      </p:sp>
      <p:graphicFrame>
        <p:nvGraphicFramePr>
          <p:cNvPr id="121" name="Google Shape;121;p17"/>
          <p:cNvGraphicFramePr/>
          <p:nvPr/>
        </p:nvGraphicFramePr>
        <p:xfrm>
          <a:off x="311700" y="101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{F7B33C02-E90A-4514-8B5B-144145340161}</a:tableStyleId>
              </a:tblPr>
              <a:tblGrid>
                <a:gridCol w="1566625"/>
                <a:gridCol w="1428500"/>
              </a:tblGrid>
              <a:tr h="2202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Profil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Coût journalier (€)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Product Owner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693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Scrum Master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691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Scientist Senior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680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Data Scientist Junior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357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Développeur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562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Développeur Mobile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552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DevOps Engineer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562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Designer UX/UI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576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8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Testeur QA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380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2" name="Google Shape;122;p17"/>
          <p:cNvSpPr txBox="1"/>
          <p:nvPr/>
        </p:nvSpPr>
        <p:spPr>
          <a:xfrm>
            <a:off x="3977275" y="983750"/>
            <a:ext cx="3924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Les coûts journaliers sont les </a:t>
            </a:r>
            <a:r>
              <a:rPr i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coûts</a:t>
            </a:r>
            <a:r>
              <a:rPr i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moyens sur la marché français de la sous-traitance.</a:t>
            </a:r>
            <a:endParaRPr i="1"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Charges de travail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-"/>
            </a:pP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9 profils mobilisés 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sur 15.5 semaines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-"/>
            </a:pP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96 jours de temps personnel cumulé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3" name="Google Shape;123;p17" title="Graphi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3918" y="2444525"/>
            <a:ext cx="3528384" cy="21829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000"/>
              <a:t>COÛTS INFRASTRUCTURE AZURE</a:t>
            </a:r>
            <a:endParaRPr sz="2000"/>
          </a:p>
        </p:txBody>
      </p:sp>
      <p:graphicFrame>
        <p:nvGraphicFramePr>
          <p:cNvPr id="129" name="Google Shape;129;p18"/>
          <p:cNvGraphicFramePr/>
          <p:nvPr/>
        </p:nvGraphicFramePr>
        <p:xfrm>
          <a:off x="466988" y="255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{F7B33C02-E90A-4514-8B5B-144145340161}</a:tableStyleId>
              </a:tblPr>
              <a:tblGrid>
                <a:gridCol w="3037775"/>
                <a:gridCol w="911950"/>
              </a:tblGrid>
              <a:tr h="256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Coûts initiaux 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38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Azure App Service Niveau Basic ; 1 B1 (1 Cœur(s), 1.75 Go de RAM, 10 Go de stockage)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293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Azure SQL Database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1 835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Azure </a:t>
                      </a:r>
                      <a:r>
                        <a:rPr lang="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machine Learning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1 845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Autres services divers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1 500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6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coûts initiaux Azure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5 473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0" name="Google Shape;130;p18"/>
          <p:cNvGraphicFramePr/>
          <p:nvPr/>
        </p:nvGraphicFramePr>
        <p:xfrm>
          <a:off x="4572000" y="255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{F7B33C02-E90A-4514-8B5B-144145340161}</a:tableStyleId>
              </a:tblPr>
              <a:tblGrid>
                <a:gridCol w="3037775"/>
                <a:gridCol w="911950"/>
              </a:tblGrid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Coûts annuels production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Azure App Service Niveau Premium V2 ; 1 P1V2 (1 vCPU(s), 3.5 GB RAM, 250 GB Storage</a:t>
                      </a:r>
                      <a:endParaRPr sz="10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852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Azure SQL Database</a:t>
                      </a:r>
                      <a:endParaRPr sz="1000"/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4 404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/>
                        <a:t>Azure machine Learning</a:t>
                      </a:r>
                      <a:endParaRPr sz="1000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4 428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Autres services divers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7 200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coûts annuels Azure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16 884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131" name="Google Shape;131;p18"/>
          <p:cNvSpPr txBox="1"/>
          <p:nvPr/>
        </p:nvSpPr>
        <p:spPr>
          <a:xfrm>
            <a:off x="311725" y="1017800"/>
            <a:ext cx="42603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2"/>
                </a:solidFill>
              </a:rPr>
              <a:t>Phase Initiale (Conception &amp; Entraînement) - 5 473€</a:t>
            </a:r>
            <a:endParaRPr b="1" sz="1100">
              <a:solidFill>
                <a:schemeClr val="dk2"/>
              </a:solidFill>
            </a:endParaRPr>
          </a:p>
          <a:p>
            <a:pPr indent="-165100" lvl="0" marL="179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fr" sz="1100">
                <a:solidFill>
                  <a:schemeClr val="dk2"/>
                </a:solidFill>
              </a:rPr>
              <a:t>phase de développement et d'entraînement des modèles IA</a:t>
            </a:r>
            <a:endParaRPr sz="1100">
              <a:solidFill>
                <a:schemeClr val="dk2"/>
              </a:solidFill>
            </a:endParaRPr>
          </a:p>
          <a:p>
            <a:pPr indent="-165100" lvl="0" marL="179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fr" sz="1100">
                <a:solidFill>
                  <a:schemeClr val="dk2"/>
                </a:solidFill>
              </a:rPr>
              <a:t>infrastructure dimensionnée pour les </a:t>
            </a:r>
            <a:r>
              <a:rPr b="1" lang="fr" sz="1100">
                <a:solidFill>
                  <a:schemeClr val="dk2"/>
                </a:solidFill>
              </a:rPr>
              <a:t>expérimentations</a:t>
            </a:r>
            <a:r>
              <a:rPr lang="fr" sz="1100">
                <a:solidFill>
                  <a:schemeClr val="dk2"/>
                </a:solidFill>
              </a:rPr>
              <a:t> nécessaires au développement de l’algorithme.</a:t>
            </a:r>
            <a:endParaRPr sz="1100">
              <a:solidFill>
                <a:schemeClr val="dk2"/>
              </a:solidFill>
            </a:endParaRPr>
          </a:p>
          <a:p>
            <a:pPr indent="-165100" lvl="0" marL="179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fr" sz="1100">
                <a:solidFill>
                  <a:schemeClr val="dk2"/>
                </a:solidFill>
              </a:rPr>
              <a:t>le niveau </a:t>
            </a:r>
            <a:r>
              <a:rPr b="1" lang="fr" sz="1100">
                <a:solidFill>
                  <a:schemeClr val="dk2"/>
                </a:solidFill>
              </a:rPr>
              <a:t>Basic</a:t>
            </a:r>
            <a:r>
              <a:rPr lang="fr" sz="1100">
                <a:solidFill>
                  <a:schemeClr val="dk2"/>
                </a:solidFill>
              </a:rPr>
              <a:t> d'App Service est suffisant pour les tests et la validation des concepts, </a:t>
            </a:r>
            <a:r>
              <a:rPr b="1" lang="fr" sz="1100">
                <a:solidFill>
                  <a:schemeClr val="dk2"/>
                </a:solidFill>
              </a:rPr>
              <a:t>Azure Machine Learning</a:t>
            </a:r>
            <a:r>
              <a:rPr lang="fr" sz="1100">
                <a:solidFill>
                  <a:schemeClr val="dk2"/>
                </a:solidFill>
              </a:rPr>
              <a:t> permet l'entraînement des modèles sur les datasets de Fashion-Insta.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32" name="Google Shape;132;p18"/>
          <p:cNvSpPr txBox="1"/>
          <p:nvPr/>
        </p:nvSpPr>
        <p:spPr>
          <a:xfrm>
            <a:off x="4572000" y="1017800"/>
            <a:ext cx="43386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Phase Production (Exploitation) - 16 884€/an</a:t>
            </a:r>
            <a:endParaRPr b="1"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</a:pP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infrastructure de production </a:t>
            </a: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redimensionnée pour supporter la charge réelle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d’utilisateurs actifs. 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</a:pP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Les coûts d'</a:t>
            </a: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Azure Machine Learning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augmentent pour gérer les </a:t>
            </a: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prédictions en temps réel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et les </a:t>
            </a: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ré-entraînements 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des modèles. 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510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</a:pP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L’architecture est évolutive, elle permet de </a:t>
            </a: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scaler automatiquement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selon la croissance du nombre d'utilisateurs.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000"/>
              <a:t>COÛTS TOTAUX DU PROJET</a:t>
            </a:r>
            <a:endParaRPr sz="2000"/>
          </a:p>
        </p:txBody>
      </p:sp>
      <p:graphicFrame>
        <p:nvGraphicFramePr>
          <p:cNvPr id="138" name="Google Shape;138;p19"/>
          <p:cNvGraphicFramePr/>
          <p:nvPr/>
        </p:nvGraphicFramePr>
        <p:xfrm>
          <a:off x="311700" y="101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{F7B33C02-E90A-4514-8B5B-144145340161}</a:tableStyleId>
              </a:tblPr>
              <a:tblGrid>
                <a:gridCol w="2551475"/>
                <a:gridCol w="633250"/>
                <a:gridCol w="711000"/>
                <a:gridCol w="757950"/>
              </a:tblGrid>
              <a:tr h="1905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Investissement initial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Développement 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54 038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Infrastructure Azure initiale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5 473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investissement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59 511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  <a:tr h="190500">
                <a:tc grid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Coûts annuels récurrents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Base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%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Maintenance </a:t>
                      </a:r>
                      <a:r>
                        <a:rPr lang="fr" sz="1100">
                          <a:latin typeface="Roboto"/>
                          <a:ea typeface="Roboto"/>
                          <a:cs typeface="Roboto"/>
                          <a:sym typeface="Roboto"/>
                        </a:rPr>
                        <a:t>(15% du développement)</a:t>
                      </a:r>
                      <a:endParaRPr sz="11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54 038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15%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8 106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Infrastructure Azure production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16 884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 gridSpan="3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Total coûts annuels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200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24 990</a:t>
                      </a:r>
                      <a:endParaRPr sz="1200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43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</a:tr>
            </a:tbl>
          </a:graphicData>
        </a:graphic>
      </p:graphicFrame>
      <p:sp>
        <p:nvSpPr>
          <p:cNvPr id="139" name="Google Shape;139;p19"/>
          <p:cNvSpPr txBox="1"/>
          <p:nvPr/>
        </p:nvSpPr>
        <p:spPr>
          <a:xfrm>
            <a:off x="5045500" y="1017800"/>
            <a:ext cx="3837600" cy="3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nvestissement one-shot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pour le développement complet de l'application mobile IA (MVP + fonctionnalités avancées) et la mise en place de l'infrastructure Azure pour la phase de conception. </a:t>
            </a: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91% du budget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est consacré au </a:t>
            </a: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développement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Coûts d’</a:t>
            </a: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exploitation et de maintenance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de l'application. La maintenance logicielle (15% du développement initial) permet de garantir les évolutions, corrections et améliorations continues. L'infrastructure Azure production est dimensionnée pour supporter la hausse des </a:t>
            </a: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utilisateurs actifs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avec possibilité de </a:t>
            </a:r>
            <a:r>
              <a:rPr b="1"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scaling automatique</a:t>
            </a:r>
            <a:r>
              <a:rPr lang="fr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RENTABILITÉ</a:t>
            </a:r>
            <a:r>
              <a:rPr lang="fr" sz="2000"/>
              <a:t> - 130k€ DE ROI SUR 3 ANS</a:t>
            </a:r>
            <a:endParaRPr sz="2000"/>
          </a:p>
        </p:txBody>
      </p:sp>
      <p:pic>
        <p:nvPicPr>
          <p:cNvPr id="145" name="Google Shape;145;p20" title="Graphiqu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7725" y="2214575"/>
            <a:ext cx="3814574" cy="23543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graphicFrame>
        <p:nvGraphicFramePr>
          <p:cNvPr id="146" name="Google Shape;146;p20"/>
          <p:cNvGraphicFramePr/>
          <p:nvPr/>
        </p:nvGraphicFramePr>
        <p:xfrm>
          <a:off x="3117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{F7B33C02-E90A-4514-8B5B-144145340161}</a:tableStyleId>
              </a:tblPr>
              <a:tblGrid>
                <a:gridCol w="257150"/>
                <a:gridCol w="1020625"/>
                <a:gridCol w="1020625"/>
                <a:gridCol w="10206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Gains (€)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Coûts an. (€)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Résultat an.  (€)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109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60 000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22 907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37 093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90 000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24 990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65 010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117 000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24 990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92 010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7" name="Google Shape;147;p20"/>
          <p:cNvGraphicFramePr/>
          <p:nvPr/>
        </p:nvGraphicFramePr>
        <p:xfrm>
          <a:off x="311713" y="101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{F7B33C02-E90A-4514-8B5B-144145340161}</a:tableStyleId>
              </a:tblPr>
              <a:tblGrid>
                <a:gridCol w="1397925"/>
                <a:gridCol w="640375"/>
                <a:gridCol w="640375"/>
                <a:gridCol w="640375"/>
              </a:tblGrid>
              <a:tr h="20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Année 1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Année 2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solidFill>
                            <a:srgbClr val="FFFF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Année 3</a:t>
                      </a:r>
                      <a:endParaRPr sz="1000">
                        <a:solidFill>
                          <a:srgbClr val="FFFF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201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Gain mensuel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5000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7500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9750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Coût</a:t>
                      </a:r>
                      <a:r>
                        <a:rPr lang="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mensuel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2082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2082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2082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Cash flow mensuel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2918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5418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7668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28575" marL="28575" anchor="b">
                    <a:lnL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8" name="Google Shape;148;p20"/>
          <p:cNvSpPr txBox="1"/>
          <p:nvPr/>
        </p:nvSpPr>
        <p:spPr>
          <a:xfrm>
            <a:off x="3851425" y="1017800"/>
            <a:ext cx="49809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65100" lvl="0" marL="179999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fr" sz="1100">
                <a:solidFill>
                  <a:schemeClr val="dk2"/>
                </a:solidFill>
              </a:rPr>
              <a:t>M</a:t>
            </a:r>
            <a:r>
              <a:rPr b="1" lang="fr" sz="1100">
                <a:solidFill>
                  <a:schemeClr val="dk2"/>
                </a:solidFill>
              </a:rPr>
              <a:t>ontée en puissance </a:t>
            </a:r>
            <a:r>
              <a:rPr lang="fr" sz="1100">
                <a:solidFill>
                  <a:schemeClr val="dk2"/>
                </a:solidFill>
              </a:rPr>
              <a:t>des gains mensuels de 5k€ à 10k€ /mois sur 3 ans en lien avec une adoption croissante de l'application par les clients </a:t>
            </a:r>
            <a:endParaRPr sz="1100">
              <a:solidFill>
                <a:schemeClr val="dk2"/>
              </a:solidFill>
            </a:endParaRPr>
          </a:p>
          <a:p>
            <a:pPr indent="-16510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fr" sz="1100">
                <a:solidFill>
                  <a:schemeClr val="dk2"/>
                </a:solidFill>
              </a:rPr>
              <a:t>Maîtrise</a:t>
            </a:r>
            <a:r>
              <a:rPr b="1" lang="fr" sz="1100">
                <a:solidFill>
                  <a:schemeClr val="dk2"/>
                </a:solidFill>
              </a:rPr>
              <a:t> des </a:t>
            </a:r>
            <a:r>
              <a:rPr b="1" lang="fr" sz="1100">
                <a:solidFill>
                  <a:schemeClr val="dk2"/>
                </a:solidFill>
              </a:rPr>
              <a:t>coûts</a:t>
            </a:r>
            <a:r>
              <a:rPr b="1" lang="fr" sz="1100">
                <a:solidFill>
                  <a:schemeClr val="dk2"/>
                </a:solidFill>
              </a:rPr>
              <a:t> de maintenance</a:t>
            </a:r>
            <a:r>
              <a:rPr lang="fr" sz="1100">
                <a:solidFill>
                  <a:schemeClr val="dk2"/>
                </a:solidFill>
              </a:rPr>
              <a:t> dans le temps </a:t>
            </a:r>
            <a:endParaRPr sz="1100">
              <a:solidFill>
                <a:schemeClr val="dk2"/>
              </a:solidFill>
            </a:endParaRPr>
          </a:p>
          <a:p>
            <a:pPr indent="-165100" lvl="0" marL="17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fr" sz="1100">
                <a:solidFill>
                  <a:schemeClr val="dk2"/>
                </a:solidFill>
              </a:rPr>
              <a:t>C</a:t>
            </a:r>
            <a:r>
              <a:rPr b="1" lang="fr" sz="1100">
                <a:solidFill>
                  <a:schemeClr val="dk2"/>
                </a:solidFill>
              </a:rPr>
              <a:t>ash flow mensuel positif</a:t>
            </a:r>
            <a:r>
              <a:rPr lang="fr" sz="1100">
                <a:solidFill>
                  <a:schemeClr val="dk2"/>
                </a:solidFill>
              </a:rPr>
              <a:t> permet d’atteindre le </a:t>
            </a:r>
            <a:r>
              <a:rPr b="1" lang="fr" sz="1100">
                <a:solidFill>
                  <a:schemeClr val="dk2"/>
                </a:solidFill>
              </a:rPr>
              <a:t>seuil de rentabilité le </a:t>
            </a:r>
            <a:r>
              <a:rPr b="1" lang="fr" sz="1100">
                <a:solidFill>
                  <a:schemeClr val="dk2"/>
                </a:solidFill>
              </a:rPr>
              <a:t>16ème</a:t>
            </a:r>
            <a:r>
              <a:rPr b="1" lang="fr" sz="1100">
                <a:solidFill>
                  <a:schemeClr val="dk2"/>
                </a:solidFill>
              </a:rPr>
              <a:t> mois </a:t>
            </a:r>
            <a:r>
              <a:rPr b="1" lang="fr" sz="1100">
                <a:solidFill>
                  <a:schemeClr val="dk2"/>
                </a:solidFill>
              </a:rPr>
              <a:t>après</a:t>
            </a:r>
            <a:r>
              <a:rPr b="1" lang="fr" sz="1100">
                <a:solidFill>
                  <a:schemeClr val="dk2"/>
                </a:solidFill>
              </a:rPr>
              <a:t> le lancement</a:t>
            </a:r>
            <a:endParaRPr b="1"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MÉTHODE</a:t>
            </a:r>
            <a:r>
              <a:rPr lang="fr" sz="2000"/>
              <a:t> AGILE - </a:t>
            </a:r>
            <a:r>
              <a:rPr lang="fr" sz="2000"/>
              <a:t>COLLABORATION</a:t>
            </a:r>
            <a:r>
              <a:rPr lang="fr" sz="2000"/>
              <a:t> ET ADAPTATION</a:t>
            </a:r>
            <a:endParaRPr sz="2000"/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/>
              <a:t>La </a:t>
            </a:r>
            <a:r>
              <a:rPr b="1" lang="fr" sz="1100"/>
              <a:t>méthode agile</a:t>
            </a:r>
            <a:r>
              <a:rPr lang="fr" sz="1100"/>
              <a:t> est une approche de gestion de projet qui repose sur 4 valeurs</a:t>
            </a:r>
            <a:endParaRPr sz="1100"/>
          </a:p>
          <a:p>
            <a:pPr indent="-165100" lvl="0" marL="179999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b="1" lang="fr" sz="1100"/>
              <a:t>Les individus et interactions</a:t>
            </a:r>
            <a:r>
              <a:rPr lang="fr" sz="1100"/>
              <a:t> plutôt que les processus et outils</a:t>
            </a:r>
            <a:endParaRPr sz="1100"/>
          </a:p>
          <a:p>
            <a:pPr indent="-165100" lvl="0" marL="179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b="1" lang="fr" sz="1100"/>
              <a:t>Des logiciels fonctionnels</a:t>
            </a:r>
            <a:r>
              <a:rPr lang="fr" sz="1100"/>
              <a:t> plutôt qu'une documentation exhaustive</a:t>
            </a:r>
            <a:endParaRPr sz="1100"/>
          </a:p>
          <a:p>
            <a:pPr indent="-165100" lvl="0" marL="179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b="1" lang="fr" sz="1100"/>
              <a:t>La collaboration avec les clients</a:t>
            </a:r>
            <a:r>
              <a:rPr lang="fr" sz="1100"/>
              <a:t> plutôt que la négociation contractuelle</a:t>
            </a:r>
            <a:endParaRPr sz="1100"/>
          </a:p>
          <a:p>
            <a:pPr indent="-165100" lvl="0" marL="179999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Char char="●"/>
            </a:pPr>
            <a:r>
              <a:rPr b="1" lang="fr" sz="1100"/>
              <a:t>L'adaptation au changement</a:t>
            </a:r>
            <a:r>
              <a:rPr lang="fr" sz="1100"/>
              <a:t> plutôt que le suivi d'un plan rigide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100"/>
              <a:t>L'agilité privilégie les </a:t>
            </a:r>
            <a:r>
              <a:rPr b="1" lang="fr" sz="1100"/>
              <a:t>livraisons fréquentes</a:t>
            </a:r>
            <a:r>
              <a:rPr lang="fr" sz="1100"/>
              <a:t> de fonctionnalités opérationnelles, permettant un </a:t>
            </a:r>
            <a:r>
              <a:rPr b="1" lang="fr" sz="1100"/>
              <a:t>feedback rapide</a:t>
            </a:r>
            <a:r>
              <a:rPr lang="fr" sz="1100"/>
              <a:t> des utilisateurs. Cette approche itérative</a:t>
            </a:r>
            <a:r>
              <a:rPr b="1" lang="fr" sz="1100"/>
              <a:t> réduit les risques</a:t>
            </a:r>
            <a:r>
              <a:rPr lang="fr" sz="1100"/>
              <a:t> en détectant précocement les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problèmes et en s'adaptant aux évolutions du marché.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Pour notre projet d'application mobile IA, l'agilité permet de </a:t>
            </a:r>
            <a:r>
              <a:rPr b="1" lang="fr" sz="1100"/>
              <a:t>réagir 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/>
              <a:t>rapidement </a:t>
            </a:r>
            <a:r>
              <a:rPr lang="fr" sz="1100"/>
              <a:t>face </a:t>
            </a:r>
            <a:r>
              <a:rPr b="1" lang="fr" sz="1100"/>
              <a:t>à la concurrence</a:t>
            </a:r>
            <a:r>
              <a:rPr lang="fr" sz="1100"/>
              <a:t> tout en garantissant que </a:t>
            </a:r>
            <a:r>
              <a:rPr b="1" lang="fr" sz="1100"/>
              <a:t>le produit 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100"/>
              <a:t>final correspond aux besoins des utilisateurs</a:t>
            </a:r>
            <a:r>
              <a:rPr lang="fr" sz="1100"/>
              <a:t>.</a:t>
            </a:r>
            <a:endParaRPr sz="1100"/>
          </a:p>
        </p:txBody>
      </p:sp>
      <p:pic>
        <p:nvPicPr>
          <p:cNvPr id="155" name="Google Shape;15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300" y="2768425"/>
            <a:ext cx="3833999" cy="17688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