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La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F8BA15-6F21-403A-BFD3-51869A1C760B}">
  <a:tblStyle styleId="{54F8BA15-6F21-403A-BFD3-51869A1C76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37" Type="http://schemas.openxmlformats.org/officeDocument/2006/relationships/font" Target="fonts/LatoLight-regular.fntdata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Light-italic.fntdata"/><Relationship Id="rId16" Type="http://schemas.openxmlformats.org/officeDocument/2006/relationships/slide" Target="slides/slide10.xml"/><Relationship Id="rId38" Type="http://schemas.openxmlformats.org/officeDocument/2006/relationships/font" Target="fonts/Lato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50e7589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50e7589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50e75895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50e75895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50e7589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50e7589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d20310b1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d20310b1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d20310b1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d20310b1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d20310b1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d20310b1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f83d626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f83d626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f83d626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f83d626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L'ANOVA (Analyse de la Variance) est une méthode statistique qui 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les moyennes de plusieurs groupes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Détermine si les différences entre groupes sont significatives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Utilise la variance pour évaluer les différences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S'applique à une variable dépendante continue et une ou plusieurs variables indépendantes catégorielles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Teste l'hypothèse nulle que toutes les moyennes de groupe sont égales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Produit une statistique F et une valeur p pour l'interprétation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 utilisée en recherche expérimentale, études marketing, et analyses de qualité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C'est un outil puissant pour analyser l'impact de facteurs catégoriels sur une variable continue en data science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d6d6815d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d6d6815d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d6d6815d2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d6d6815d2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0ab2bfda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0ab2bfda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162 colonnes de variables</a:t>
            </a:r>
            <a:br>
              <a:rPr lang="fr"/>
            </a:br>
            <a:r>
              <a:rPr lang="fr" sz="1200">
                <a:solidFill>
                  <a:srgbClr val="271A38"/>
                </a:solidFill>
                <a:highlight>
                  <a:srgbClr val="F5F5F5"/>
                </a:highlight>
              </a:rPr>
              <a:t>Informations générales sur la fiche du produit : nom, date de modification, etc.</a:t>
            </a:r>
            <a:endParaRPr sz="1200">
              <a:solidFill>
                <a:srgbClr val="271A38"/>
              </a:solidFill>
              <a:highlight>
                <a:srgbClr val="F5F5F5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Char char="●"/>
            </a:pPr>
            <a:r>
              <a:rPr lang="fr" sz="1200">
                <a:solidFill>
                  <a:srgbClr val="271A38"/>
                </a:solidFill>
                <a:highlight>
                  <a:srgbClr val="F5F5F5"/>
                </a:highlight>
              </a:rPr>
              <a:t>Un ensemble de tags : catégorie du produit, localisation, origine, etc.</a:t>
            </a:r>
            <a:endParaRPr sz="1200">
              <a:solidFill>
                <a:srgbClr val="271A38"/>
              </a:solidFill>
              <a:highlight>
                <a:srgbClr val="F5F5F5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Char char="●"/>
            </a:pPr>
            <a:r>
              <a:rPr lang="fr" sz="1200">
                <a:solidFill>
                  <a:srgbClr val="271A38"/>
                </a:solidFill>
                <a:highlight>
                  <a:srgbClr val="F5F5F5"/>
                </a:highlight>
              </a:rPr>
              <a:t>Les ingrédients composant les produits et leurs additifs éventuels</a:t>
            </a:r>
            <a:endParaRPr sz="1200">
              <a:solidFill>
                <a:srgbClr val="271A38"/>
              </a:solidFill>
              <a:highlight>
                <a:srgbClr val="F5F5F5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1A38"/>
              </a:buClr>
              <a:buSzPts val="1200"/>
              <a:buChar char="●"/>
            </a:pPr>
            <a:r>
              <a:rPr lang="fr" sz="1200">
                <a:solidFill>
                  <a:srgbClr val="271A38"/>
                </a:solidFill>
                <a:highlight>
                  <a:srgbClr val="F5F5F5"/>
                </a:highlight>
              </a:rPr>
              <a:t>Des informations nutritionnelles : quantité en grammes d’un nutriment pour 100 grammes du produit</a:t>
            </a:r>
            <a:endParaRPr sz="1200">
              <a:solidFill>
                <a:srgbClr val="271A38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1A38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271A38"/>
                </a:solidFill>
                <a:highlight>
                  <a:srgbClr val="F5F5F5"/>
                </a:highlight>
              </a:rPr>
              <a:t>choix d’une variable avec plus de 50% des valeurs sont manquantes.</a:t>
            </a:r>
            <a:endParaRPr sz="1200">
              <a:solidFill>
                <a:srgbClr val="271A38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d20310b1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d20310b1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4dfe96e5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4dfe96e5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50e7589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50e7589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50e7589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50e7589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50e75895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50e75895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50e7589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50e7589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60950" y="893525"/>
            <a:ext cx="8222100" cy="64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ANALYSE DE LA BASE OPEN FOOD FACTS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81825" y="1570705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  <a:latin typeface="Lato Light"/>
                <a:ea typeface="Lato Light"/>
                <a:cs typeface="Lato Light"/>
                <a:sym typeface="Lato Light"/>
              </a:rPr>
              <a:t>Étude de faisabilité d'un système d'auto-complétion </a:t>
            </a:r>
            <a:endParaRPr>
              <a:solidFill>
                <a:srgbClr val="F3F3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60950" y="2371650"/>
            <a:ext cx="77322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Projet d'amélioration du remplissage de la base de données nutritionnelles Open Food Facts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446600" y="4247100"/>
            <a:ext cx="52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Brice Béchet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 Février 2025 - Master 2 Data Scientist - 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OpenClassRoom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98150" y="0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1874"/>
              <a:buNone/>
            </a:pPr>
            <a:r>
              <a:rPr lang="fr" sz="1600">
                <a:solidFill>
                  <a:schemeClr val="lt1"/>
                </a:solidFill>
              </a:rPr>
              <a:t>DONNÉES AVANT APRÈS TRAITEMENT</a:t>
            </a:r>
            <a:br>
              <a:rPr lang="fr" sz="1600">
                <a:solidFill>
                  <a:schemeClr val="lt1"/>
                </a:solidFill>
              </a:rPr>
            </a:br>
            <a:r>
              <a:rPr lang="fr" sz="1600">
                <a:solidFill>
                  <a:schemeClr val="lt1"/>
                </a:solidFill>
              </a:rPr>
              <a:t>VARIABLE : fiber_100g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98150" y="776350"/>
            <a:ext cx="8727000" cy="40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33087" t="11205"/>
          <a:stretch/>
        </p:blipFill>
        <p:spPr>
          <a:xfrm>
            <a:off x="3954925" y="1567475"/>
            <a:ext cx="4763827" cy="2008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57" name="Google Shape;157;p22"/>
          <p:cNvGraphicFramePr/>
          <p:nvPr/>
        </p:nvGraphicFramePr>
        <p:xfrm>
          <a:off x="517350" y="13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{54F8BA15-6F21-403A-BFD3-51869A1C760B}</a:tableStyleId>
              </a:tblPr>
              <a:tblGrid>
                <a:gridCol w="971200"/>
                <a:gridCol w="971200"/>
                <a:gridCol w="971200"/>
              </a:tblGrid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Avant 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Après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Moyenne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2.61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2.14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Médiane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1.6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3.4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Max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86.2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86.2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198150" y="0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1874"/>
              <a:buNone/>
            </a:pPr>
            <a:r>
              <a:rPr lang="fr" sz="1600">
                <a:solidFill>
                  <a:schemeClr val="lt1"/>
                </a:solidFill>
              </a:rPr>
              <a:t>DONNÉES AVANT APRÈS TRAITEMENT</a:t>
            </a:r>
            <a:br>
              <a:rPr lang="fr" sz="1600">
                <a:solidFill>
                  <a:schemeClr val="lt1"/>
                </a:solidFill>
              </a:rPr>
            </a:br>
            <a:r>
              <a:rPr lang="fr" sz="1600">
                <a:solidFill>
                  <a:schemeClr val="lt1"/>
                </a:solidFill>
              </a:rPr>
              <a:t>VARIABLE : sodium_100g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198900" y="723775"/>
            <a:ext cx="57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98150" y="776350"/>
            <a:ext cx="8727000" cy="40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32935" t="10257"/>
          <a:stretch/>
        </p:blipFill>
        <p:spPr>
          <a:xfrm>
            <a:off x="3929625" y="1589233"/>
            <a:ext cx="4789126" cy="203605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66" name="Google Shape;166;p23"/>
          <p:cNvGraphicFramePr/>
          <p:nvPr/>
        </p:nvGraphicFramePr>
        <p:xfrm>
          <a:off x="517350" y="13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{54F8BA15-6F21-403A-BFD3-51869A1C760B}</a:tableStyleId>
              </a:tblPr>
              <a:tblGrid>
                <a:gridCol w="971200"/>
                <a:gridCol w="971200"/>
                <a:gridCol w="971200"/>
              </a:tblGrid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Avant 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Après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Moyenne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0.34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0.36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0.02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0.04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Médiane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0.22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0.26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0.47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Max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83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8.34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98150" y="0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1874"/>
              <a:buNone/>
            </a:pPr>
            <a:r>
              <a:rPr lang="fr" sz="1600">
                <a:solidFill>
                  <a:schemeClr val="lt1"/>
                </a:solidFill>
              </a:rPr>
              <a:t>DONNÉES AVANT APRÈS TRAITEMENT</a:t>
            </a:r>
            <a:br>
              <a:rPr lang="fr" sz="1600">
                <a:solidFill>
                  <a:schemeClr val="lt1"/>
                </a:solidFill>
              </a:rPr>
            </a:br>
            <a:r>
              <a:rPr lang="fr" sz="1600">
                <a:solidFill>
                  <a:schemeClr val="lt1"/>
                </a:solidFill>
              </a:rPr>
              <a:t>VARIABLE : </a:t>
            </a:r>
            <a:r>
              <a:rPr lang="fr" sz="1600">
                <a:solidFill>
                  <a:schemeClr val="lt1"/>
                </a:solidFill>
              </a:rPr>
              <a:t>trans-fat_100g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198900" y="723775"/>
            <a:ext cx="57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98150" y="776350"/>
            <a:ext cx="8727000" cy="40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32786" t="11205"/>
          <a:stretch/>
        </p:blipFill>
        <p:spPr>
          <a:xfrm>
            <a:off x="3946900" y="1570300"/>
            <a:ext cx="4771850" cy="20029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75" name="Google Shape;175;p24"/>
          <p:cNvGraphicFramePr/>
          <p:nvPr/>
        </p:nvGraphicFramePr>
        <p:xfrm>
          <a:off x="517350" y="13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{54F8BA15-6F21-403A-BFD3-51869A1C760B}</a:tableStyleId>
              </a:tblPr>
              <a:tblGrid>
                <a:gridCol w="971200"/>
                <a:gridCol w="971200"/>
                <a:gridCol w="971200"/>
              </a:tblGrid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Avant 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Après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Moyenne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0.26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0.03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Médiane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Max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17.2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1.78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PROFILS NUTRITIONNELS PAR GROUPE PNNS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Energie et lipides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1" name="Google Shape;181;p25"/>
          <p:cNvSpPr txBox="1"/>
          <p:nvPr>
            <p:ph idx="4294967295" type="body"/>
          </p:nvPr>
        </p:nvSpPr>
        <p:spPr>
          <a:xfrm>
            <a:off x="185675" y="759025"/>
            <a:ext cx="4133100" cy="42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Distribution de l'</a:t>
            </a:r>
            <a:r>
              <a:rPr b="1" lang="fr" sz="1000">
                <a:solidFill>
                  <a:srgbClr val="000000"/>
                </a:solidFill>
              </a:rPr>
              <a:t>énergie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rgbClr val="000000"/>
                </a:solidFill>
              </a:rPr>
              <a:t>Snacks sucrés et salés</a:t>
            </a:r>
            <a:r>
              <a:rPr b="1" lang="fr" sz="1000"/>
              <a:t> 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présentent  les médianes les plus hautes (env 2000 kcal/100g)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rgbClr val="000000"/>
                </a:solidFill>
              </a:rPr>
              <a:t>Céréales et pommes de terre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(env 1500 kcal/100g)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rgbClr val="000000"/>
                </a:solidFill>
              </a:rPr>
              <a:t>Graisses et sauces 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(env 900 </a:t>
            </a:r>
            <a:r>
              <a:rPr lang="fr" sz="1000">
                <a:latin typeface="Lato Light"/>
                <a:ea typeface="Lato Light"/>
                <a:cs typeface="Lato Light"/>
                <a:sym typeface="Lato Light"/>
              </a:rPr>
              <a:t>kcal/100g)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2" name="Google Shape;182;p25"/>
          <p:cNvSpPr txBox="1"/>
          <p:nvPr>
            <p:ph idx="4294967295" type="body"/>
          </p:nvPr>
        </p:nvSpPr>
        <p:spPr>
          <a:xfrm>
            <a:off x="4621175" y="759025"/>
            <a:ext cx="4303800" cy="42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Distribution des </a:t>
            </a:r>
            <a:r>
              <a:rPr b="1" lang="fr" sz="1000">
                <a:solidFill>
                  <a:srgbClr val="000000"/>
                </a:solidFill>
              </a:rPr>
              <a:t>lipides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Lato Light"/>
              <a:buChar char="❏"/>
            </a:pPr>
            <a:r>
              <a:rPr b="1" lang="fr" sz="1000"/>
              <a:t>Snacks sucrés et salés </a:t>
            </a:r>
            <a:r>
              <a:rPr lang="fr" sz="1000">
                <a:latin typeface="Lato Light"/>
                <a:ea typeface="Lato Light"/>
                <a:cs typeface="Lato Light"/>
                <a:sym typeface="Lato Light"/>
              </a:rPr>
              <a:t>présentent  les médianes les plus hautes (30g et 22g /100g)</a:t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❏"/>
            </a:pPr>
            <a:r>
              <a:rPr b="1" lang="fr" sz="1000"/>
              <a:t>Graisses et sauces </a:t>
            </a:r>
            <a:r>
              <a:rPr lang="fr" sz="1000">
                <a:latin typeface="Lato Light"/>
                <a:ea typeface="Lato Light"/>
                <a:cs typeface="Lato Light"/>
                <a:sym typeface="Lato Light"/>
              </a:rPr>
              <a:t> (env. 18g/100g)</a:t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49477" t="0"/>
          <a:stretch/>
        </p:blipFill>
        <p:spPr>
          <a:xfrm>
            <a:off x="562900" y="759013"/>
            <a:ext cx="3378650" cy="263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50379" r="0" t="0"/>
          <a:stretch/>
        </p:blipFill>
        <p:spPr>
          <a:xfrm>
            <a:off x="5110550" y="756375"/>
            <a:ext cx="3325051" cy="2638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PROFILS NUTRITIONNELS PAR GROUPE PNNS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P</a:t>
            </a:r>
            <a:r>
              <a:rPr lang="fr" sz="1600">
                <a:solidFill>
                  <a:schemeClr val="lt1"/>
                </a:solidFill>
              </a:rPr>
              <a:t>rotéines</a:t>
            </a:r>
            <a:r>
              <a:rPr lang="fr" sz="1600">
                <a:solidFill>
                  <a:schemeClr val="lt1"/>
                </a:solidFill>
              </a:rPr>
              <a:t> et glucides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0" name="Google Shape;190;p26"/>
          <p:cNvSpPr txBox="1"/>
          <p:nvPr>
            <p:ph idx="4294967295" type="body"/>
          </p:nvPr>
        </p:nvSpPr>
        <p:spPr>
          <a:xfrm>
            <a:off x="185675" y="795250"/>
            <a:ext cx="4303800" cy="419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Distribution des </a:t>
            </a:r>
            <a:r>
              <a:rPr b="1" lang="fr" sz="1000">
                <a:solidFill>
                  <a:srgbClr val="000000"/>
                </a:solidFill>
              </a:rPr>
              <a:t>protéines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rgbClr val="000000"/>
                </a:solidFill>
              </a:rPr>
              <a:t>Œufs-Viandes-Poissons 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présente logiquement la plus forte teneur en protéines  (médiane env. 20g/100g)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1" name="Google Shape;191;p26"/>
          <p:cNvSpPr txBox="1"/>
          <p:nvPr>
            <p:ph idx="4294967295" type="body"/>
          </p:nvPr>
        </p:nvSpPr>
        <p:spPr>
          <a:xfrm>
            <a:off x="4722150" y="795275"/>
            <a:ext cx="4303800" cy="419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Distribution des </a:t>
            </a:r>
            <a:r>
              <a:rPr b="1" lang="fr" sz="1000">
                <a:solidFill>
                  <a:srgbClr val="000000"/>
                </a:solidFill>
              </a:rPr>
              <a:t>glucides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 Light"/>
              <a:buChar char="❏"/>
            </a:pPr>
            <a:r>
              <a:rPr b="1" lang="fr" sz="1000"/>
              <a:t>Céréales et pommes de terre</a:t>
            </a:r>
            <a:r>
              <a:rPr lang="fr" sz="100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fr" sz="1000">
                <a:latin typeface="Lato Light"/>
                <a:ea typeface="Lato Light"/>
                <a:cs typeface="Lato Light"/>
                <a:sym typeface="Lato Light"/>
              </a:rPr>
              <a:t> et </a:t>
            </a:r>
            <a:r>
              <a:rPr b="1" lang="fr" sz="1000"/>
              <a:t>snacks sucrés</a:t>
            </a:r>
            <a:r>
              <a:rPr lang="fr" sz="1000">
                <a:latin typeface="Lato Light"/>
                <a:ea typeface="Lato Light"/>
                <a:cs typeface="Lato Light"/>
                <a:sym typeface="Lato Light"/>
              </a:rPr>
              <a:t> dominent (médianes 65-58g/100g)</a:t>
            </a:r>
            <a:endParaRPr sz="1000"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 Light"/>
              <a:buChar char="❏"/>
            </a:pPr>
            <a:r>
              <a:rPr b="1" lang="fr" sz="1000"/>
              <a:t>snacks salés </a:t>
            </a:r>
            <a:r>
              <a:rPr lang="fr" sz="1000">
                <a:latin typeface="Lato Light"/>
                <a:ea typeface="Lato Light"/>
                <a:cs typeface="Lato Light"/>
                <a:sym typeface="Lato Light"/>
              </a:rPr>
              <a:t>52g/100g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50191" t="0"/>
          <a:stretch/>
        </p:blipFill>
        <p:spPr>
          <a:xfrm>
            <a:off x="649813" y="795275"/>
            <a:ext cx="3375526" cy="26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49474" r="0" t="0"/>
          <a:stretch/>
        </p:blipFill>
        <p:spPr>
          <a:xfrm>
            <a:off x="5186288" y="814250"/>
            <a:ext cx="3375526" cy="263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ANALYSE EN COMPOSANTES PRINCIPALES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QUELLES RELATIONS ENTRE LES GROUPES DE PNNS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9" name="Google Shape;199;p27"/>
          <p:cNvSpPr txBox="1"/>
          <p:nvPr>
            <p:ph idx="4294967295" type="body"/>
          </p:nvPr>
        </p:nvSpPr>
        <p:spPr>
          <a:xfrm>
            <a:off x="185675" y="710900"/>
            <a:ext cx="8739300" cy="43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fr" sz="1000"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PC1: 29.9%</a:t>
            </a:r>
            <a:endParaRPr sz="1000"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000"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PC2: 22.6%</a:t>
            </a:r>
            <a:endParaRPr sz="1000"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000"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PC3: 14.9%</a:t>
            </a:r>
            <a:endParaRPr sz="1000"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fr" sz="1000"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PC4: 13.9%</a:t>
            </a:r>
            <a:endParaRPr sz="1000"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1616575" y="3301938"/>
            <a:ext cx="21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2120825" y="710900"/>
            <a:ext cx="3895800" cy="41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2 premières composantes : 52.5% de l'information</a:t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3 composantes : env. 70% de l'information</a:t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C1 </a:t>
            </a: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explique 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29.9%</a:t>
            </a: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de la variance</a:t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Axe de la 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densité énergétique</a:t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Oppose les aliments riches en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énergie/graisses aux aliments moins caloriques</a:t>
            </a:r>
            <a:endParaRPr b="1"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PC2</a:t>
            </a: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ajoute 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22.6%</a:t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Axe 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protéines-glucides</a:t>
            </a:r>
            <a:endParaRPr b="1"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❏"/>
            </a:pP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Oppose les aliments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protéinés/salés aux aliments glucidiques/fibreux</a:t>
            </a:r>
            <a:endParaRPr b="1"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PC3</a:t>
            </a: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 ajoute  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14.9% </a:t>
            </a:r>
            <a:endParaRPr b="1"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Axe des 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graisses trans</a:t>
            </a:r>
            <a:endParaRPr b="1"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Opposition </a:t>
            </a:r>
            <a:r>
              <a:rPr b="1" lang="fr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entre graisses trans et protéines/fibres</a:t>
            </a:r>
            <a:endParaRPr b="1"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Caractérise les aliments selon leur qualité lipidique</a:t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6786575" y="3723175"/>
            <a:ext cx="156300" cy="1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75" y="710850"/>
            <a:ext cx="1935150" cy="33708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4">
            <a:alphaModFix/>
          </a:blip>
          <a:srcRect b="0" l="1234" r="0" t="2104"/>
          <a:stretch/>
        </p:blipFill>
        <p:spPr>
          <a:xfrm>
            <a:off x="5975175" y="935200"/>
            <a:ext cx="2949800" cy="1925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5">
            <a:alphaModFix/>
          </a:blip>
          <a:srcRect b="0" l="0" r="0" t="1690"/>
          <a:stretch/>
        </p:blipFill>
        <p:spPr>
          <a:xfrm>
            <a:off x="5975175" y="2860950"/>
            <a:ext cx="2949800" cy="19531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ANALYSE EN COMPOSANTES PRINCIPALES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fr" sz="1600">
                <a:solidFill>
                  <a:schemeClr val="lt1"/>
                </a:solidFill>
              </a:rPr>
              <a:t>QUELLES RELATIONS ENTRE LES GROUPES DE PNNS 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1" name="Google Shape;211;p28"/>
          <p:cNvSpPr txBox="1"/>
          <p:nvPr>
            <p:ph idx="4294967295" type="body"/>
          </p:nvPr>
        </p:nvSpPr>
        <p:spPr>
          <a:xfrm>
            <a:off x="185675" y="710900"/>
            <a:ext cx="8652900" cy="43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185725" y="710900"/>
            <a:ext cx="8652900" cy="4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Boissons 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: Nuage étalé 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plutôt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vers la partie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gauche 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et légèrement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basse 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du graphique, reflétant leur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faible densité énergétique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et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teneur avérée en glucide (sodas/alcools)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9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Aliments composés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: Nuage compacte orienté vers la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gauche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avec une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tendance vers le haut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, typique de leur nature variée combinant différents ingrédients et nutriments avec des proteines.</a:t>
            </a:r>
            <a:endParaRPr sz="9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Graisses et sauces 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Large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distribution étalée sur l’axe horizontal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et 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vertical par la haut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, caractéristique de leur haute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densité énergétique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et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teneur en glucides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9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Fish Meat Eggs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: Regroupement dense dans la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zone centrale-haute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, indiquant un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profil nutritionnel équilibré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avec une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teneur élevée en protéines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9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Lait et produits laitier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s : Distribution dans la partie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gauche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plutôt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haute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, reflétant leur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teneur faible en énergie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et leur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richesse en protéines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9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114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Collations salées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: Concentration dans la partie droite avec dispersion modérée, 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forte densité énergétique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et une teneur plutôt orientée vers les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protéines</a:t>
            </a:r>
            <a:endParaRPr b="1"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Céréales et pommes de terre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: Large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distribution étalée sur l’axe horizontal plutôt orientée vers la droite 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avec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tendance vers le bas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, qui souligne une grande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variabilité nutritionnelle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tout en maintenant un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profil glucidique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important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9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Fruits et légumes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: Positionnement majoritaire dans la partie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gauche vers bas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avec dispersion modérée,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faible densité énergétique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et leurs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apports en glucides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9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Snacks sucrés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: Concentration importante dans la partie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droite en bas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, reflétant leur haute teneur en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énergie 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et en </a:t>
            </a:r>
            <a:r>
              <a:rPr b="1" lang="f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glucides</a:t>
            </a:r>
            <a:r>
              <a:rPr lang="fr" sz="9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9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710900"/>
            <a:ext cx="4028825" cy="301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TEST STATISTIQUES ANOVA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QUELLES </a:t>
            </a:r>
            <a:r>
              <a:rPr lang="fr" sz="1600">
                <a:solidFill>
                  <a:schemeClr val="lt1"/>
                </a:solidFill>
              </a:rPr>
              <a:t>DIFFÉRENCES</a:t>
            </a:r>
            <a:r>
              <a:rPr lang="fr" sz="1600">
                <a:solidFill>
                  <a:schemeClr val="lt1"/>
                </a:solidFill>
              </a:rPr>
              <a:t> STATISTIQUES ENTRE LES GROUPES PNNS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9" name="Google Shape;219;p29"/>
          <p:cNvSpPr txBox="1"/>
          <p:nvPr>
            <p:ph idx="4294967295" type="body"/>
          </p:nvPr>
        </p:nvSpPr>
        <p:spPr>
          <a:xfrm>
            <a:off x="185675" y="710900"/>
            <a:ext cx="8652900" cy="43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185675" y="71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{54F8BA15-6F21-403A-BFD3-51869A1C760B}</a:tableStyleId>
              </a:tblPr>
              <a:tblGrid>
                <a:gridCol w="1395500"/>
                <a:gridCol w="835475"/>
                <a:gridCol w="844925"/>
              </a:tblGrid>
              <a:tr h="191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Variables</a:t>
                      </a:r>
                      <a:endParaRPr sz="10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F-statistic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 p-value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91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energy_100g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4452.16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0.0000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6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carbohydrates_100g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8743.81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0.0000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91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proteins_100g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3148.87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0.0000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91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fat_100g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1880.27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0.0000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6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fiber_100g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1009.18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0.0000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91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sodium_100g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1523.76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0.0000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91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trans_fat_100g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12.68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0.0000</a:t>
                      </a:r>
                      <a:endParaRPr sz="10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9"/>
          <p:cNvSpPr txBox="1"/>
          <p:nvPr/>
        </p:nvSpPr>
        <p:spPr>
          <a:xfrm>
            <a:off x="3261575" y="741900"/>
            <a:ext cx="5577000" cy="327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Toutes les p-values sont &lt; 0.0001</a:t>
            </a: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, indiquant des </a:t>
            </a:r>
            <a:r>
              <a:rPr b="1"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différences très significatives entre les groupes</a:t>
            </a: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PNNS pour tous les nutriments</a:t>
            </a:r>
            <a:endParaRPr sz="1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Les</a:t>
            </a:r>
            <a:r>
              <a:rPr b="1"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F-statistics varient considérablement</a:t>
            </a: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, indiquant des </a:t>
            </a:r>
            <a:r>
              <a:rPr b="1"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niveaux différents de discrimination entre les groupes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Analyse par F-statistic</a:t>
            </a: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(du plus discriminant au moins discriminant)</a:t>
            </a:r>
            <a:endParaRPr sz="1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carbohydrates_100g </a:t>
            </a: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(F=8743.81) : Le plus discriminant, suggérant que </a:t>
            </a:r>
            <a:r>
              <a:rPr b="1"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les glucides sont le nutriment qui différencie le mieux les groupes PNNS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energy_100g</a:t>
            </a: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(F=4452.16) : Deuxième plus discriminant, reflétant des </a:t>
            </a:r>
            <a:r>
              <a:rPr b="1"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différences importantes de densité énergétique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proteins_100g (F=3148.87) : Troisième plus discriminant</a:t>
            </a:r>
            <a:endParaRPr sz="1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fat_100g (F=1880.27) : Discrimination modérée</a:t>
            </a:r>
            <a:endParaRPr sz="1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sodium_100g (F=1523.76) : Discrimination modérée</a:t>
            </a:r>
            <a:endParaRPr sz="1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fiber_100g (F=1009.18) : Discrimination plus faible</a:t>
            </a:r>
            <a:endParaRPr sz="1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trans_fat_100g (F=12.68) : Le moins discriminant, suggérant moins de variation entre les groupes</a:t>
            </a:r>
            <a:endParaRPr sz="10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07625" y="3549500"/>
            <a:ext cx="2863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1100">
                <a:solidFill>
                  <a:schemeClr val="lt2"/>
                </a:solidFill>
                <a:highlight>
                  <a:srgbClr val="FFFFFF"/>
                </a:highlight>
              </a:rPr>
              <a:t>Les glucides et l'énergie sont les variables les plus pertinentes pour distinguer les groupes PNNS</a:t>
            </a:r>
            <a:endParaRPr i="1" sz="1800">
              <a:solidFill>
                <a:schemeClr val="lt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00">
                <a:solidFill>
                  <a:schemeClr val="lt1"/>
                </a:solidFill>
              </a:rPr>
              <a:t>UN PROJET D’AUTO-IMPLEMENTATION POSSIBLE SOUS </a:t>
            </a:r>
            <a:r>
              <a:rPr lang="fr" sz="1600">
                <a:solidFill>
                  <a:schemeClr val="lt1"/>
                </a:solidFill>
              </a:rPr>
              <a:t>RÉSERVE</a:t>
            </a:r>
            <a:r>
              <a:rPr lang="fr" sz="1600">
                <a:solidFill>
                  <a:schemeClr val="lt1"/>
                </a:solidFill>
              </a:rPr>
              <a:t> D’UNE METHODE DE PREDICTION SOLIDE AVEC </a:t>
            </a:r>
            <a:r>
              <a:rPr lang="fr" sz="1600">
                <a:solidFill>
                  <a:schemeClr val="lt1"/>
                </a:solidFill>
              </a:rPr>
              <a:t>UNE VALIDATION UTILISATEUR </a:t>
            </a:r>
            <a:r>
              <a:rPr lang="fr" sz="1600">
                <a:solidFill>
                  <a:schemeClr val="lt1"/>
                </a:solidFill>
              </a:rPr>
              <a:t>SYSTÉMATIQUE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8" name="Google Shape;228;p30"/>
          <p:cNvSpPr txBox="1"/>
          <p:nvPr>
            <p:ph idx="4294967295" type="body"/>
          </p:nvPr>
        </p:nvSpPr>
        <p:spPr>
          <a:xfrm>
            <a:off x="543075" y="818000"/>
            <a:ext cx="7922100" cy="402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fr" sz="1000">
                <a:solidFill>
                  <a:srgbClr val="000000"/>
                </a:solidFill>
              </a:rPr>
              <a:t>Faisabilité </a:t>
            </a:r>
            <a:r>
              <a:rPr i="1"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validée par </a:t>
            </a:r>
            <a:endParaRPr i="1"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rgbClr val="000000"/>
                </a:solidFill>
              </a:rPr>
              <a:t>Relations statistiques fortes entre nutriments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(corrélations significatives)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rgbClr val="000000"/>
                </a:solidFill>
              </a:rPr>
              <a:t>Patterns nutritionnels distincts 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par groupe PNNS (prouvé par ACP)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rgbClr val="000000"/>
                </a:solidFill>
              </a:rPr>
              <a:t>Nutriments 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fortement </a:t>
            </a:r>
            <a:r>
              <a:rPr b="1" lang="fr" sz="1000">
                <a:solidFill>
                  <a:srgbClr val="000000"/>
                </a:solidFill>
              </a:rPr>
              <a:t>discriminants identifiés 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(</a:t>
            </a:r>
            <a:r>
              <a:rPr lang="fr" sz="1000">
                <a:latin typeface="Lato Light"/>
                <a:ea typeface="Lato Light"/>
                <a:cs typeface="Lato Light"/>
                <a:sym typeface="Lato Light"/>
              </a:rPr>
              <a:t>prouvé par 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ANOVA)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fr" sz="1000"/>
              <a:t>Recommandations</a:t>
            </a:r>
            <a:endParaRPr b="1" i="1" sz="1000"/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Système à deux niveaux :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b="1" lang="fr" sz="1000">
                <a:solidFill>
                  <a:srgbClr val="000000"/>
                </a:solidFill>
              </a:rPr>
              <a:t>Prédiction du groupe PNNS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d'abord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Puis </a:t>
            </a:r>
            <a:r>
              <a:rPr b="1" lang="fr" sz="1000">
                <a:solidFill>
                  <a:srgbClr val="000000"/>
                </a:solidFill>
              </a:rPr>
              <a:t>suggestion des valeurs nutritionnelles</a:t>
            </a: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typiques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Focus sur les macronutriments les plus discriminants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Intégration de règles métier (ex: somme des nutriments ≤ 100g)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 Light"/>
              <a:buChar char="❏"/>
            </a:pPr>
            <a:r>
              <a:rPr lang="fr" sz="10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Interface permettant la validation/correction utilisateur</a:t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98250" y="98275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AVANT PROPOS … TRAITEMENT DES </a:t>
            </a:r>
            <a:r>
              <a:rPr lang="fr" sz="1600">
                <a:solidFill>
                  <a:schemeClr val="lt1"/>
                </a:solidFill>
              </a:rPr>
              <a:t>DONNÉES</a:t>
            </a:r>
            <a:r>
              <a:rPr lang="fr" sz="1600">
                <a:solidFill>
                  <a:schemeClr val="lt1"/>
                </a:solidFill>
              </a:rPr>
              <a:t> ET RGPD</a:t>
            </a:r>
            <a:endParaRPr sz="1600">
              <a:solidFill>
                <a:schemeClr val="lt1"/>
              </a:solidFill>
            </a:endParaRPr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98250" y="80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{54F8BA15-6F21-403A-BFD3-51869A1C760B}</a:tableStyleId>
              </a:tblPr>
              <a:tblGrid>
                <a:gridCol w="4963475"/>
                <a:gridCol w="3863125"/>
              </a:tblGrid>
              <a:tr h="6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Licéité, loyauté et transparence 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: Les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données personnelles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doivent être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collectées 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de manière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légale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loyale 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et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transparente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(donc informer les personnes concernées sur la finalité de la collecte et de s'assurer de leur consentement lorsque nécessaire)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Absence de données personnelles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: Ce travail se concentre sur des données relatives aux caractéristiques nutritionnelles des produits alimentaires. Ces informations ne permettent pas d'identifier directement ou indirectement une personne physique</a:t>
                      </a:r>
                      <a:b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b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Finalité technique et non personnelle 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: Le nettoyage des données vise uniquement à améliorer la qualité des analyses statistiques sur les produits alimentaires. Il n'y a aucune interaction avec des individus ni collecte de consentement nécessaire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Ici, la RGPD ne s'applique pas directement, mais c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ertains principes clés ont été considérés comme la minimisation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(en nettoyant les valeurs aberrantes par exemple)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et la transparence 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(en documentant le process)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Limitation des finalités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: Les données collectées pour des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objectifs spécifiques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explicites 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et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légitimes 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sans être utilisées ultérieurement à d'autres fins incompatibles avec celles initialement prévues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vMerge="1"/>
              </a:tr>
              <a:tr h="4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Minimisation des données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: Seules les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données strictement nécessaires à la réalisation de l’objectif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doivent être collectées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vMerge="1"/>
              </a:tr>
              <a:tr h="4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Exactitude et mise à jour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: </a:t>
                      </a: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Les données personnelles doivent être exactes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et, si nécessaire, mises à jour, corrigées ou supprimées.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vMerge="1"/>
              </a:tr>
              <a:tr h="104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Sécurité et confidentialité</a:t>
                      </a:r>
                      <a:r>
                        <a:rPr lang="fr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: Les données personnelles doivent être protégées contre tout accès non autorisé, perte ou destruction accidentelle grâce à des mesures techniques et organisationnelles appropriées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CONTEXTE &amp; OBJECTIFS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i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i="1" lang="fr" sz="1100">
                <a:solidFill>
                  <a:srgbClr val="000000"/>
                </a:solidFill>
              </a:rPr>
              <a:t>Contexte</a:t>
            </a:r>
            <a:endParaRPr i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b="1" lang="fr" sz="1100">
                <a:solidFill>
                  <a:srgbClr val="000000"/>
                </a:solidFill>
              </a:rPr>
              <a:t>Open Food Facts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Base de données</a:t>
            </a:r>
            <a:r>
              <a:rPr b="1" lang="fr" sz="1100"/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fr" sz="1100">
                <a:solidFill>
                  <a:srgbClr val="000000"/>
                </a:solidFill>
              </a:rPr>
              <a:t>Open source et collaborative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lang="fr" sz="1100">
                <a:solidFill>
                  <a:srgbClr val="000000"/>
                </a:solidFill>
              </a:rPr>
              <a:t>Focus produits alimentaires</a:t>
            </a:r>
            <a:r>
              <a:rPr b="1" lang="fr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i="1" lang="fr" sz="1100">
                <a:solidFill>
                  <a:srgbClr val="000000"/>
                </a:solidFill>
              </a:rPr>
              <a:t>Problématique </a:t>
            </a:r>
            <a:endParaRPr i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b="1" lang="fr" sz="1100">
                <a:solidFill>
                  <a:srgbClr val="000000"/>
                </a:solidFill>
              </a:rPr>
              <a:t>Nombreux champs</a:t>
            </a:r>
            <a:r>
              <a:rPr lang="fr" sz="1100">
                <a:solidFill>
                  <a:srgbClr val="000000"/>
                </a:solidFill>
              </a:rPr>
              <a:t> à remplir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b="1" lang="fr" sz="1100">
                <a:solidFill>
                  <a:srgbClr val="000000"/>
                </a:solidFill>
              </a:rPr>
              <a:t>Erreurs de saisie</a:t>
            </a:r>
            <a:r>
              <a:rPr lang="fr" sz="1100">
                <a:solidFill>
                  <a:srgbClr val="000000"/>
                </a:solidFill>
              </a:rPr>
              <a:t> fréquentes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b="1" lang="fr" sz="1100">
                <a:solidFill>
                  <a:srgbClr val="000000"/>
                </a:solidFill>
              </a:rPr>
              <a:t>Valeurs manquantes</a:t>
            </a:r>
            <a:r>
              <a:rPr lang="fr" sz="1100">
                <a:solidFill>
                  <a:srgbClr val="000000"/>
                </a:solidFill>
              </a:rPr>
              <a:t> importantes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508750" y="1178175"/>
            <a:ext cx="2416200" cy="278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fr" sz="1100">
                <a:solidFill>
                  <a:srgbClr val="000000"/>
                </a:solidFill>
              </a:rPr>
              <a:t>Développer un système d'</a:t>
            </a:r>
            <a:r>
              <a:rPr b="1" lang="fr" sz="1100">
                <a:solidFill>
                  <a:srgbClr val="000000"/>
                </a:solidFill>
              </a:rPr>
              <a:t>auto-complétion intelligent</a:t>
            </a:r>
            <a:r>
              <a:rPr lang="fr" sz="1100">
                <a:solidFill>
                  <a:srgbClr val="000000"/>
                </a:solidFill>
              </a:rPr>
              <a:t> pour :</a:t>
            </a:r>
            <a:endParaRPr sz="1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fr" sz="1100">
                <a:solidFill>
                  <a:srgbClr val="000000"/>
                </a:solidFill>
              </a:rPr>
              <a:t>réduire les erreurs</a:t>
            </a:r>
            <a:r>
              <a:rPr lang="fr" sz="1100">
                <a:solidFill>
                  <a:srgbClr val="000000"/>
                </a:solidFill>
              </a:rPr>
              <a:t> de saisie</a:t>
            </a:r>
            <a:endParaRPr sz="1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fr" sz="1100">
                <a:solidFill>
                  <a:srgbClr val="000000"/>
                </a:solidFill>
              </a:rPr>
              <a:t>accélérer le remplissage</a:t>
            </a:r>
            <a:endParaRPr sz="11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fr" sz="1100">
                <a:solidFill>
                  <a:srgbClr val="000000"/>
                </a:solidFill>
              </a:rPr>
              <a:t>améliorer la qualité</a:t>
            </a:r>
            <a:r>
              <a:rPr lang="fr" sz="1100">
                <a:solidFill>
                  <a:srgbClr val="000000"/>
                </a:solidFill>
              </a:rPr>
              <a:t> des données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850" y="1178175"/>
            <a:ext cx="3070300" cy="2787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76950" y="0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SÉLECTION DE LA VARIABLE CIBLE : PNNS_GROUP1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76950" y="762975"/>
            <a:ext cx="8520600" cy="4049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latin typeface="Lato"/>
                <a:ea typeface="Lato"/>
                <a:cs typeface="Lato"/>
                <a:sym typeface="Lato"/>
              </a:rPr>
              <a:t>Process de sélection</a:t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De </a:t>
            </a:r>
            <a:r>
              <a:rPr b="1" lang="fr" sz="1000">
                <a:latin typeface="Lato"/>
                <a:ea typeface="Lato"/>
                <a:cs typeface="Lato"/>
                <a:sym typeface="Lato"/>
              </a:rPr>
              <a:t>320 772 </a:t>
            </a:r>
            <a:r>
              <a:rPr lang="fr" sz="1000">
                <a:latin typeface="Lato"/>
                <a:ea typeface="Lato"/>
                <a:cs typeface="Lato"/>
                <a:sym typeface="Lato"/>
              </a:rPr>
              <a:t>à </a:t>
            </a:r>
            <a:r>
              <a:rPr b="1" lang="fr" sz="1000">
                <a:latin typeface="Lato"/>
                <a:ea typeface="Lato"/>
                <a:cs typeface="Lato"/>
                <a:sym typeface="Lato"/>
              </a:rPr>
              <a:t>31 585 produits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→ 68 889 produits avec </a:t>
            </a:r>
            <a:r>
              <a:rPr b="1" lang="fr" sz="1000">
                <a:latin typeface="Lato"/>
                <a:ea typeface="Lato"/>
                <a:cs typeface="Lato"/>
                <a:sym typeface="Lato"/>
              </a:rPr>
              <a:t>pnns_groups_1 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→ 52 383 vendus en </a:t>
            </a:r>
            <a:r>
              <a:rPr b="1" lang="fr" sz="1000">
                <a:latin typeface="Lato"/>
                <a:ea typeface="Lato"/>
                <a:cs typeface="Lato"/>
                <a:sym typeface="Lato"/>
              </a:rPr>
              <a:t>France 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→ 48 331 après </a:t>
            </a:r>
            <a:r>
              <a:rPr b="1" lang="fr" sz="1000">
                <a:latin typeface="Lato"/>
                <a:ea typeface="Lato"/>
                <a:cs typeface="Lato"/>
                <a:sym typeface="Lato"/>
              </a:rPr>
              <a:t>dédoublonnage 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→ 31 585 </a:t>
            </a:r>
            <a:r>
              <a:rPr b="1" lang="fr" sz="1000">
                <a:latin typeface="Lato"/>
                <a:ea typeface="Lato"/>
                <a:cs typeface="Lato"/>
                <a:sym typeface="Lato"/>
              </a:rPr>
              <a:t>produits exploitables </a:t>
            </a:r>
            <a:r>
              <a:rPr lang="fr" sz="1000">
                <a:latin typeface="Lato"/>
                <a:ea typeface="Lato"/>
                <a:cs typeface="Lato"/>
                <a:sym typeface="Lato"/>
              </a:rPr>
              <a:t>(ie hors valeurs </a:t>
            </a:r>
            <a:r>
              <a:rPr b="1" lang="fr" sz="1000">
                <a:latin typeface="Lato"/>
                <a:ea typeface="Lato"/>
                <a:cs typeface="Lato"/>
                <a:sym typeface="Lato"/>
              </a:rPr>
              <a:t>manquantes</a:t>
            </a:r>
            <a:r>
              <a:rPr lang="fr" sz="1000"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fr" sz="1000">
                <a:latin typeface="Roboto"/>
                <a:ea typeface="Roboto"/>
                <a:cs typeface="Roboto"/>
                <a:sym typeface="Roboto"/>
              </a:rPr>
              <a:t>Variables conservées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Code barre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noms des produits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marques fabricants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❏"/>
            </a:pPr>
            <a:r>
              <a:rPr lang="f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scores nutritionnels [-15 à 40 détermine le grade A, B, C, D et 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énergie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lipides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glucides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protéines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fibres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sodium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acide gras trans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572050" y="762975"/>
            <a:ext cx="4218600" cy="40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❏"/>
            </a:pP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Diversité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du marché alimentaire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❏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Proportions </a:t>
            </a: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cohérentes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avec les habitudes alimentaires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❏"/>
            </a:pP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Base solide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 pour l'apprentissage de chaque catégorie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001725" y="3325850"/>
            <a:ext cx="174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Résultat après traitements</a:t>
            </a:r>
            <a:endParaRPr i="1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25422" l="59278" r="0" t="13727"/>
          <a:stretch/>
        </p:blipFill>
        <p:spPr>
          <a:xfrm>
            <a:off x="5279575" y="841301"/>
            <a:ext cx="3417974" cy="248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198150" y="0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MÉTHODOLOGIE DE TRAITEMENT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98150" y="639600"/>
            <a:ext cx="8520600" cy="40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5632507" y="1189775"/>
            <a:ext cx="3086532" cy="3483050"/>
            <a:chOff x="5632317" y="1189775"/>
            <a:chExt cx="3305700" cy="3483050"/>
          </a:xfrm>
        </p:grpSpPr>
        <p:sp>
          <p:nvSpPr>
            <p:cNvPr id="106" name="Google Shape;106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Contrôles qualité</a:t>
              </a:r>
              <a:endParaRPr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6165591" y="2057125"/>
              <a:ext cx="2448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oboto"/>
                <a:buChar char="❏"/>
              </a:pPr>
              <a:r>
                <a:rPr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Validation </a:t>
              </a: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pendant</a:t>
              </a:r>
              <a:r>
                <a:rPr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process</a:t>
              </a:r>
              <a:endPara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Lato"/>
                <a:buChar char="❏"/>
              </a:pP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Impact sur distributions</a:t>
              </a:r>
              <a:endParaRPr b="1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Lato"/>
                <a:buChar char="❏"/>
              </a:pP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Vérification finale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241200" y="1190004"/>
            <a:ext cx="3305711" cy="3482846"/>
            <a:chOff x="0" y="1189989"/>
            <a:chExt cx="3546900" cy="3482846"/>
          </a:xfrm>
        </p:grpSpPr>
        <p:sp>
          <p:nvSpPr>
            <p:cNvPr id="109" name="Google Shape;109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Approche métier</a:t>
              </a:r>
              <a:endParaRPr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67033" y="2057136"/>
              <a:ext cx="2832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oboto"/>
                <a:buChar char="❏"/>
              </a:pPr>
              <a:r>
                <a:rPr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Définition des </a:t>
              </a: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seuils acceptables </a:t>
              </a:r>
              <a:endParaRPr b="1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oboto"/>
                <a:buChar char="❏"/>
              </a:pP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Recherche </a:t>
              </a:r>
              <a:r>
                <a:rPr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des valeurs justes</a:t>
              </a:r>
              <a:endPara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oboto"/>
                <a:buChar char="❏"/>
              </a:pP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Conservation </a:t>
              </a:r>
              <a:r>
                <a:rPr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des valeurs atypiques</a:t>
              </a:r>
              <a:endPara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i="1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i="1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2944057" y="1189775"/>
            <a:ext cx="3186364" cy="3483050"/>
            <a:chOff x="2944204" y="1189775"/>
            <a:chExt cx="3305700" cy="3483050"/>
          </a:xfrm>
        </p:grpSpPr>
        <p:sp>
          <p:nvSpPr>
            <p:cNvPr id="112" name="Google Shape;112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Méthodes d’imputation</a:t>
              </a:r>
              <a:endParaRPr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3262461" y="2057125"/>
              <a:ext cx="2662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oboto"/>
                <a:buChar char="❏"/>
              </a:pP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Imputation selon règle métier</a:t>
              </a:r>
              <a:endParaRPr b="1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oboto"/>
                <a:buChar char="❏"/>
              </a:pP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Médiane </a:t>
              </a:r>
              <a:r>
                <a:rPr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pour valeurs simples</a:t>
              </a:r>
              <a:endPara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Lato"/>
                <a:buChar char="❏"/>
              </a:pP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Régression linéaire </a:t>
              </a:r>
              <a:r>
                <a:rPr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simple et multiple</a:t>
              </a:r>
              <a:endParaRPr b="1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oboto"/>
                <a:buChar char="❏"/>
              </a:pPr>
              <a:r>
                <a:rPr b="1"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KNN </a:t>
              </a:r>
              <a:r>
                <a:rPr lang="fr" sz="10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pour produits similaires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98150" y="0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61874"/>
              <a:buFont typeface="Arial"/>
              <a:buNone/>
            </a:pPr>
            <a:r>
              <a:rPr lang="fr" sz="1600">
                <a:solidFill>
                  <a:schemeClr val="lt1"/>
                </a:solidFill>
              </a:rPr>
              <a:t>DONNÉES AVANT APRÈS TRAITEMENT</a:t>
            </a:r>
            <a:br>
              <a:rPr lang="fr" sz="1600">
                <a:solidFill>
                  <a:schemeClr val="lt1"/>
                </a:solidFill>
              </a:rPr>
            </a:br>
            <a:r>
              <a:rPr lang="fr" sz="1600">
                <a:solidFill>
                  <a:schemeClr val="lt1"/>
                </a:solidFill>
              </a:rPr>
              <a:t>VARIABLE : Energy_100g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198900" y="723775"/>
            <a:ext cx="57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98150" y="776350"/>
            <a:ext cx="8727000" cy="40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32935" t="11676"/>
          <a:stretch/>
        </p:blipFill>
        <p:spPr>
          <a:xfrm>
            <a:off x="3886450" y="1572350"/>
            <a:ext cx="4832299" cy="202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22" name="Google Shape;122;p18"/>
          <p:cNvGraphicFramePr/>
          <p:nvPr/>
        </p:nvGraphicFramePr>
        <p:xfrm>
          <a:off x="517350" y="13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{54F8BA15-6F21-403A-BFD3-51869A1C760B}</a:tableStyleId>
              </a:tblPr>
              <a:tblGrid>
                <a:gridCol w="971200"/>
                <a:gridCol w="971200"/>
                <a:gridCol w="971200"/>
              </a:tblGrid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Avant 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Après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Moyenne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1092.44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1128.75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402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464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Médiane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1004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1049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1633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1678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Max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18700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9050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98150" y="0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1874"/>
              <a:buNone/>
            </a:pPr>
            <a:r>
              <a:rPr lang="fr" sz="1600">
                <a:solidFill>
                  <a:schemeClr val="lt1"/>
                </a:solidFill>
              </a:rPr>
              <a:t>DONNÉES AVANT APRÈS TRAITEMENT</a:t>
            </a:r>
            <a:br>
              <a:rPr lang="fr" sz="1600">
                <a:solidFill>
                  <a:schemeClr val="lt1"/>
                </a:solidFill>
              </a:rPr>
            </a:br>
            <a:r>
              <a:rPr lang="fr" sz="1600">
                <a:solidFill>
                  <a:schemeClr val="lt1"/>
                </a:solidFill>
              </a:rPr>
              <a:t>VARIABLE : </a:t>
            </a:r>
            <a:r>
              <a:rPr lang="fr" sz="1600">
                <a:solidFill>
                  <a:schemeClr val="lt1"/>
                </a:solidFill>
              </a:rPr>
              <a:t>carbohydrates_100g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198900" y="723775"/>
            <a:ext cx="57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98150" y="776350"/>
            <a:ext cx="8727000" cy="40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32935" t="12617"/>
          <a:stretch/>
        </p:blipFill>
        <p:spPr>
          <a:xfrm>
            <a:off x="3874025" y="1598450"/>
            <a:ext cx="4844724" cy="2005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31" name="Google Shape;131;p19"/>
          <p:cNvGraphicFramePr/>
          <p:nvPr/>
        </p:nvGraphicFramePr>
        <p:xfrm>
          <a:off x="517350" y="13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{54F8BA15-6F21-403A-BFD3-51869A1C760B}</a:tableStyleId>
              </a:tblPr>
              <a:tblGrid>
                <a:gridCol w="971200"/>
                <a:gridCol w="971200"/>
                <a:gridCol w="971200"/>
              </a:tblGrid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Avant 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Après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Moyenne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27.42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28.71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4.7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Médiane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14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16.5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54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Max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190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99.79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98150" y="0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1874"/>
              <a:buNone/>
            </a:pPr>
            <a:r>
              <a:rPr lang="fr" sz="1600">
                <a:solidFill>
                  <a:schemeClr val="lt1"/>
                </a:solidFill>
              </a:rPr>
              <a:t>DONNÉES AVANT APRÈS TRAITEMENT</a:t>
            </a:r>
            <a:br>
              <a:rPr lang="fr" sz="1600">
                <a:solidFill>
                  <a:schemeClr val="lt1"/>
                </a:solidFill>
              </a:rPr>
            </a:br>
            <a:r>
              <a:rPr lang="fr" sz="1600">
                <a:solidFill>
                  <a:schemeClr val="lt1"/>
                </a:solidFill>
              </a:rPr>
              <a:t>VARIABLE : proteins_100g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198900" y="723775"/>
            <a:ext cx="57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98150" y="776350"/>
            <a:ext cx="8727000" cy="40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33096" t="12441"/>
          <a:stretch/>
        </p:blipFill>
        <p:spPr>
          <a:xfrm>
            <a:off x="3916075" y="1608862"/>
            <a:ext cx="4802676" cy="199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40" name="Google Shape;140;p20"/>
          <p:cNvGraphicFramePr/>
          <p:nvPr/>
        </p:nvGraphicFramePr>
        <p:xfrm>
          <a:off x="517350" y="13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{54F8BA15-6F21-403A-BFD3-51869A1C760B}</a:tableStyleId>
              </a:tblPr>
              <a:tblGrid>
                <a:gridCol w="971200"/>
                <a:gridCol w="971200"/>
                <a:gridCol w="971200"/>
              </a:tblGrid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Avant 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Après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Moyenne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7.70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8.05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1.67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3.1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Médiane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6.5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Max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86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51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9163"/>
            </a:gs>
            <a:gs pos="100000">
              <a:srgbClr val="C64A1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98150" y="0"/>
            <a:ext cx="8520600" cy="639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1874"/>
              <a:buNone/>
            </a:pPr>
            <a:r>
              <a:rPr lang="fr" sz="1600">
                <a:solidFill>
                  <a:schemeClr val="lt1"/>
                </a:solidFill>
              </a:rPr>
              <a:t>DONNÉES AVANT APRÈS TRAITEMENT</a:t>
            </a:r>
            <a:br>
              <a:rPr lang="fr" sz="1600">
                <a:solidFill>
                  <a:schemeClr val="lt1"/>
                </a:solidFill>
              </a:rPr>
            </a:br>
            <a:r>
              <a:rPr lang="fr" sz="1600">
                <a:solidFill>
                  <a:schemeClr val="lt1"/>
                </a:solidFill>
              </a:rPr>
              <a:t>VARIABLE : fat_100g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198900" y="723775"/>
            <a:ext cx="57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98150" y="776350"/>
            <a:ext cx="8727000" cy="40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32786" t="10257"/>
          <a:stretch/>
        </p:blipFill>
        <p:spPr>
          <a:xfrm>
            <a:off x="3960400" y="1562526"/>
            <a:ext cx="4758350" cy="20184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49" name="Google Shape;149;p21"/>
          <p:cNvGraphicFramePr/>
          <p:nvPr/>
        </p:nvGraphicFramePr>
        <p:xfrm>
          <a:off x="517350" y="13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{54F8BA15-6F21-403A-BFD3-51869A1C760B}</a:tableStyleId>
              </a:tblPr>
              <a:tblGrid>
                <a:gridCol w="971200"/>
                <a:gridCol w="971200"/>
                <a:gridCol w="971200"/>
              </a:tblGrid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Avant 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Après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Moyenne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13.39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13.22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Min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Q1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1.3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Médiane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6.8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7.6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Q3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21.5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21.7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7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Max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380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99.76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