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73" r:id="rId8"/>
    <p:sldId id="259" r:id="rId9"/>
    <p:sldId id="260" r:id="rId10"/>
    <p:sldId id="263" r:id="rId11"/>
    <p:sldId id="264" r:id="rId12"/>
    <p:sldId id="261" r:id="rId13"/>
    <p:sldId id="271" r:id="rId14"/>
    <p:sldId id="272" r:id="rId15"/>
    <p:sldId id="267" r:id="rId16"/>
    <p:sldId id="266" r:id="rId17"/>
    <p:sldId id="265" r:id="rId18"/>
    <p:sldId id="269" r:id="rId19"/>
    <p:sldId id="270" r:id="rId20"/>
    <p:sldId id="277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43388-F0A7-8445-9A2D-F192B7851FFC}" v="1" dt="2025-03-24T08:05:2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/>
    <p:restoredTop sz="94724"/>
  </p:normalViewPr>
  <p:slideViewPr>
    <p:cSldViewPr snapToGrid="0">
      <p:cViewPr varScale="1">
        <p:scale>
          <a:sx n="100" d="100"/>
          <a:sy n="100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C2CB55D-4D95-415D-9323-A58E8FB3AF7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9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12F75E-984A-9D91-01B4-0915FDE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noProof="0">
                <a:solidFill>
                  <a:srgbClr val="FFFFFF"/>
                </a:solidFill>
              </a:rPr>
              <a:t>Présentation groupe 1</a:t>
            </a:r>
            <a:br>
              <a:rPr lang="en-US" sz="6600" noProof="0">
                <a:solidFill>
                  <a:srgbClr val="FFFFFF"/>
                </a:solidFill>
              </a:rPr>
            </a:br>
            <a:endParaRPr lang="en-US" sz="6600" noProof="0">
              <a:solidFill>
                <a:srgbClr val="FFFF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B1559F-A373-1896-7692-C9804B8AC3FD}"/>
              </a:ext>
            </a:extLst>
          </p:cNvPr>
          <p:cNvSpPr txBox="1"/>
          <p:nvPr/>
        </p:nvSpPr>
        <p:spPr>
          <a:xfrm>
            <a:off x="1286933" y="4960137"/>
            <a:ext cx="9618133" cy="1333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200"/>
              </a:spcAft>
              <a:buClr>
                <a:schemeClr val="accent2"/>
              </a:buClr>
              <a:buSzPct val="100000"/>
            </a:pPr>
            <a:r>
              <a:rPr lang="en-US" sz="2000">
                <a:solidFill>
                  <a:schemeClr val="tx1">
                    <a:lumMod val="90000"/>
                    <a:lumOff val="10000"/>
                  </a:schemeClr>
                </a:solidFill>
              </a:rPr>
              <a:t>Ben Amor Melek, El Hannachi Bechir, Lafaille Nicolas, Nicaise Maxime</a:t>
            </a:r>
          </a:p>
        </p:txBody>
      </p:sp>
    </p:spTree>
    <p:extLst>
      <p:ext uri="{BB962C8B-B14F-4D97-AF65-F5344CB8AC3E}">
        <p14:creationId xmlns:p14="http://schemas.microsoft.com/office/powerpoint/2010/main" val="206931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F765-876D-F052-2AE3-739287AB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790577"/>
            <a:ext cx="9720071" cy="646825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fr-FR" noProof="0"/>
              <a:t>Suppression et Imputation des valeurs manquantes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noProof="0"/>
              <a:t> Elimination des valeurs aberrantes (dates après 2025, valeurs négatives…)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noProof="0"/>
              <a:t> Pour les variables numériques, on considère les 0 comme des valeurs manquantes.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noProof="0"/>
              <a:t>Une surface utile égale à 0 n’a pas de sens.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noProof="0"/>
              <a:t> On remplace les valeurs manquantes par la médiane pour chaque </a:t>
            </a:r>
            <a:r>
              <a:rPr lang="fr-FR" noProof="0" err="1"/>
              <a:t>feature</a:t>
            </a:r>
            <a:r>
              <a:rPr lang="fr-FR" noProof="0"/>
              <a:t> numérique.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noProof="0"/>
              <a:t> Pour les bâtiments dont le secteur d’activité manque, on fait une imputation 3-NN se basant sur les </a:t>
            </a:r>
            <a:r>
              <a:rPr lang="fr-FR" noProof="0" err="1"/>
              <a:t>features</a:t>
            </a:r>
            <a:r>
              <a:rPr lang="fr-FR" noProof="0"/>
              <a:t> centrés et normalisés: surface </a:t>
            </a:r>
            <a:r>
              <a:rPr lang="fr-FR" noProof="0" err="1"/>
              <a:t>shon</a:t>
            </a:r>
            <a:r>
              <a:rPr lang="fr-FR" noProof="0"/>
              <a:t>, estimation </a:t>
            </a:r>
            <a:r>
              <a:rPr lang="fr-FR" noProof="0" err="1"/>
              <a:t>ges</a:t>
            </a:r>
            <a:r>
              <a:rPr lang="fr-FR" noProof="0"/>
              <a:t> et consommation énergie.</a:t>
            </a:r>
          </a:p>
          <a:p>
            <a:pPr marL="0" indent="0">
              <a:buNone/>
            </a:pPr>
            <a:endParaRPr lang="fr-FR" sz="2400" noProof="0"/>
          </a:p>
        </p:txBody>
      </p:sp>
    </p:spTree>
    <p:extLst>
      <p:ext uri="{BB962C8B-B14F-4D97-AF65-F5344CB8AC3E}">
        <p14:creationId xmlns:p14="http://schemas.microsoft.com/office/powerpoint/2010/main" val="282530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7CB35-B9E2-CDD6-BA04-1BE98767D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03496A-790A-89E8-F8CD-070ED3AD3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790577"/>
                <a:ext cx="9720071" cy="646825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fr-FR" noProof="0"/>
                  <a:t>Séparation en 4 </a:t>
                </a:r>
                <a:r>
                  <a:rPr lang="fr-FR" noProof="0" err="1"/>
                  <a:t>dataframes</a:t>
                </a:r>
                <a:r>
                  <a:rPr lang="fr-FR" noProof="0"/>
                  <a:t> selon le secteur d’activité.</a:t>
                </a:r>
              </a:p>
              <a:p>
                <a:pPr marL="0" indent="0">
                  <a:buNone/>
                </a:pPr>
                <a:endParaRPr lang="fr-FR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fr-FR" noProof="0"/>
                  <a:t>Agrégation des estimations GES selon la formule:</a:t>
                </a:r>
              </a:p>
              <a:p>
                <a:pPr marL="0" indent="0">
                  <a:buNone/>
                </a:pPr>
                <a:endParaRPr lang="fr-FR" b="0" i="1" noProof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𝐺𝐸𝑆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𝑚𝑜𝑦𝑒𝑛𝑛𝑒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𝑒𝑠𝑡𝑖𝑚𝑎𝑡𝑖𝑜𝑛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𝐺𝐸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𝑠h𝑜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𝑠h𝑜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r-FR" sz="2400"/>
              </a:p>
              <a:p>
                <a:pPr marL="0" indent="0">
                  <a:buNone/>
                </a:pPr>
                <a:endParaRPr lang="fr-FR" sz="2400"/>
              </a:p>
              <a:p>
                <a:pPr marL="0" indent="0">
                  <a:buNone/>
                </a:pPr>
                <a:endParaRPr lang="fr-FR" sz="2400" noProof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03496A-790A-89E8-F8CD-070ED3AD3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790577"/>
                <a:ext cx="9720071" cy="6468256"/>
              </a:xfrm>
              <a:blipFill>
                <a:blip r:embed="rId2"/>
                <a:stretch>
                  <a:fillRect l="-1317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1D31D-0E08-4E21-3293-4B82245E9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4DE5-C58B-9637-20B3-5C45F0C0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1673"/>
            <a:ext cx="9720072" cy="1499616"/>
          </a:xfrm>
        </p:spPr>
        <p:txBody>
          <a:bodyPr/>
          <a:lstStyle/>
          <a:p>
            <a:r>
              <a:rPr lang="fr-FR" noProof="0"/>
              <a:t>Résultats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AD1B3-BCD8-C50F-E63D-1C24A723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33" y="2554514"/>
            <a:ext cx="8265778" cy="430348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15698C-3176-63AB-6C17-7694698477F7}"/>
              </a:ext>
            </a:extLst>
          </p:cNvPr>
          <p:cNvSpPr txBox="1"/>
          <p:nvPr/>
        </p:nvSpPr>
        <p:spPr>
          <a:xfrm>
            <a:off x="1024128" y="1843217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4000"/>
              <a:t>PROPHET</a:t>
            </a:r>
          </a:p>
        </p:txBody>
      </p:sp>
    </p:spTree>
    <p:extLst>
      <p:ext uri="{BB962C8B-B14F-4D97-AF65-F5344CB8AC3E}">
        <p14:creationId xmlns:p14="http://schemas.microsoft.com/office/powerpoint/2010/main" val="23404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E2DD-2B11-E254-5490-9751B78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PROPHET</a:t>
            </a:r>
            <a:endParaRPr lang="fr-FR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55BA39-A950-716C-B663-81D89DD7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128" y="908538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MAPE = 20%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8AC36-3F93-E2DA-02F4-0BFEA864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853101"/>
            <a:ext cx="10003693" cy="4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DBCB-01DC-32DC-3EBA-47177D62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fr-FR" sz="4000" noProof="0"/>
              <a:t>ARIMA</a:t>
            </a:r>
          </a:p>
        </p:txBody>
      </p:sp>
      <p:pic>
        <p:nvPicPr>
          <p:cNvPr id="10" name="Image 9" descr="Une image contenant capture d’écran, texte, ligne&#10;&#10;Le contenu généré par l’IA peut être incorrect.">
            <a:extLst>
              <a:ext uri="{FF2B5EF4-FFF2-40B4-BE49-F238E27FC236}">
                <a16:creationId xmlns:a16="http://schemas.microsoft.com/office/drawing/2014/main" id="{25197464-CC66-756C-60A8-5AAF0F8A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15" y="1480213"/>
            <a:ext cx="9557170" cy="47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6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0D745-AAFE-8105-F58A-3F3F2855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igne, Police&#10;&#10;Le contenu généré par l’IA peut être incorrect.">
            <a:extLst>
              <a:ext uri="{FF2B5EF4-FFF2-40B4-BE49-F238E27FC236}">
                <a16:creationId xmlns:a16="http://schemas.microsoft.com/office/drawing/2014/main" id="{9BB3A9A7-7328-7873-3532-8B9BB775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10" y="1472787"/>
            <a:ext cx="9571979" cy="479999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3F60D2A3-3726-2637-58D3-8919207D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0"/>
              <a:t>ARIMA</a:t>
            </a:r>
            <a:r>
              <a:rPr lang="fr-FR" sz="5400" noProof="0"/>
              <a:t> </a:t>
            </a:r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6505B3-AB39-0305-2F64-0ED9641D7F96}"/>
              </a:ext>
            </a:extLst>
          </p:cNvPr>
          <p:cNvSpPr txBox="1"/>
          <p:nvPr/>
        </p:nvSpPr>
        <p:spPr>
          <a:xfrm>
            <a:off x="10881989" y="2090343"/>
            <a:ext cx="98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MAPE : 0.17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08A34D-5D61-2237-4AE3-C26C324D0467}"/>
              </a:ext>
            </a:extLst>
          </p:cNvPr>
          <p:cNvSpPr txBox="1"/>
          <p:nvPr/>
        </p:nvSpPr>
        <p:spPr>
          <a:xfrm>
            <a:off x="10881988" y="3116413"/>
            <a:ext cx="98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MAPE : 0.17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86C887-835F-6A49-EAFA-29432DDD91E1}"/>
              </a:ext>
            </a:extLst>
          </p:cNvPr>
          <p:cNvSpPr txBox="1"/>
          <p:nvPr/>
        </p:nvSpPr>
        <p:spPr>
          <a:xfrm>
            <a:off x="10881986" y="4042668"/>
            <a:ext cx="98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MAPE : 0.18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590D3F-2568-4EB9-E221-43CBB45A3E8B}"/>
              </a:ext>
            </a:extLst>
          </p:cNvPr>
          <p:cNvSpPr txBox="1"/>
          <p:nvPr/>
        </p:nvSpPr>
        <p:spPr>
          <a:xfrm>
            <a:off x="10881986" y="5068738"/>
            <a:ext cx="98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MAPE : 0.13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3B870E9-DBA6-1621-F043-430409EE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128" y="908538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MAPE = 15%</a:t>
            </a:r>
          </a:p>
        </p:txBody>
      </p:sp>
    </p:spTree>
    <p:extLst>
      <p:ext uri="{BB962C8B-B14F-4D97-AF65-F5344CB8AC3E}">
        <p14:creationId xmlns:p14="http://schemas.microsoft.com/office/powerpoint/2010/main" val="44396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5517A54-6ACE-C476-1AB7-2A074BEC0A94}"/>
              </a:ext>
            </a:extLst>
          </p:cNvPr>
          <p:cNvSpPr txBox="1"/>
          <p:nvPr/>
        </p:nvSpPr>
        <p:spPr>
          <a:xfrm>
            <a:off x="5198026" y="296045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US" sz="2800"/>
              <a:t>LSTM</a:t>
            </a:r>
          </a:p>
        </p:txBody>
      </p:sp>
      <p:pic>
        <p:nvPicPr>
          <p:cNvPr id="4" name="Image 3" descr="Une image contenant texte, capture d’écran, Police, Tracé&#10;&#10;Le contenu généré par l’IA peut être incorrect.">
            <a:extLst>
              <a:ext uri="{FF2B5EF4-FFF2-40B4-BE49-F238E27FC236}">
                <a16:creationId xmlns:a16="http://schemas.microsoft.com/office/drawing/2014/main" id="{A30E63EC-F2B1-F4B6-9346-260D7005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16" y="3428998"/>
            <a:ext cx="4254142" cy="3415849"/>
          </a:xfrm>
          <a:prstGeom prst="rect">
            <a:avLst/>
          </a:prstGeom>
        </p:spPr>
      </p:pic>
      <p:pic>
        <p:nvPicPr>
          <p:cNvPr id="8" name="Image 7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07E217D7-C5C0-F0DB-48A7-652517CC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3480361"/>
            <a:ext cx="4024164" cy="3231189"/>
          </a:xfrm>
          <a:prstGeom prst="rect">
            <a:avLst/>
          </a:prstGeom>
        </p:spPr>
      </p:pic>
      <p:pic>
        <p:nvPicPr>
          <p:cNvPr id="12" name="Image 11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A4DE177E-B03F-C358-DADE-C3CA34F2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53" y="146450"/>
            <a:ext cx="4223264" cy="3131536"/>
          </a:xfrm>
          <a:prstGeom prst="rect">
            <a:avLst/>
          </a:prstGeom>
        </p:spPr>
      </p:pic>
      <p:pic>
        <p:nvPicPr>
          <p:cNvPr id="14" name="Image 13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DCF66D6C-21EE-938F-FE0F-994407D8A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0" y="146450"/>
            <a:ext cx="4024164" cy="31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E3185A05-D45C-8BC6-D6B8-A051827F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54" y="1627628"/>
            <a:ext cx="6272796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801BC-5A58-B900-4267-8E4588A5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Recherche de variables </a:t>
            </a:r>
            <a:r>
              <a:rPr lang="en-US" err="1"/>
              <a:t>explicatives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1429A-DCD6-3160-42C2-9D7C9CDD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Prix </a:t>
            </a:r>
            <a:r>
              <a:rPr lang="en-US" err="1"/>
              <a:t>annuels</a:t>
            </a:r>
            <a:r>
              <a:rPr lang="en-US"/>
              <a:t> </a:t>
            </a:r>
            <a:r>
              <a:rPr lang="en-US" err="1"/>
              <a:t>moyens</a:t>
            </a:r>
            <a:r>
              <a:rPr lang="en-US"/>
              <a:t> du </a:t>
            </a:r>
            <a:r>
              <a:rPr lang="en-US" err="1"/>
              <a:t>gaz</a:t>
            </a:r>
            <a:r>
              <a:rPr lang="en-US"/>
              <a:t> et de </a:t>
            </a:r>
            <a:r>
              <a:rPr lang="en-US" err="1"/>
              <a:t>l’électricité</a:t>
            </a:r>
            <a:r>
              <a:rPr lang="en-US"/>
              <a:t> pour les ménages et pour les </a:t>
            </a:r>
            <a:r>
              <a:rPr lang="en-US" err="1"/>
              <a:t>entreprises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Production </a:t>
            </a:r>
            <a:r>
              <a:rPr lang="en-US" err="1"/>
              <a:t>totale</a:t>
            </a:r>
            <a:r>
              <a:rPr lang="en-US"/>
              <a:t> </a:t>
            </a:r>
            <a:r>
              <a:rPr lang="en-US" err="1"/>
              <a:t>renouvelable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Part du </a:t>
            </a:r>
            <a:r>
              <a:rPr lang="en-US" err="1"/>
              <a:t>renouvelable</a:t>
            </a:r>
            <a:r>
              <a:rPr lang="en-US"/>
              <a:t> dans le mix énergétique</a:t>
            </a:r>
          </a:p>
        </p:txBody>
      </p:sp>
    </p:spTree>
    <p:extLst>
      <p:ext uri="{BB962C8B-B14F-4D97-AF65-F5344CB8AC3E}">
        <p14:creationId xmlns:p14="http://schemas.microsoft.com/office/powerpoint/2010/main" val="307131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08D9C-61FB-3299-94DE-B8A14AB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fr-FR" sz="3700"/>
              <a:t>Annexe 1 – coefficient arima</a:t>
            </a:r>
          </a:p>
        </p:txBody>
      </p:sp>
      <p:pic>
        <p:nvPicPr>
          <p:cNvPr id="4" name="Espace réservé du contenu 3" descr="Une image contenant texte, capture d’écran, nombre, menu&#10;&#10;Le contenu généré par l’IA peut être incorrect.">
            <a:extLst>
              <a:ext uri="{FF2B5EF4-FFF2-40B4-BE49-F238E27FC236}">
                <a16:creationId xmlns:a16="http://schemas.microsoft.com/office/drawing/2014/main" id="{D2D3B18B-B0C3-6778-DE9C-5ABC4134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8" y="640080"/>
            <a:ext cx="596560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9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68D22-9BE5-73AB-03FD-F05657FC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PROPHET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80BB05-326D-B73A-A0AD-F002C3818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+&lt;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&gt;+</m:t>
                    </m:r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noProof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g représente la tendance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s la saisonnalité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h les effets ponctuels (comme les évènements et les jours fériés)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z vecteur contenant les variables explicatives exogènes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noProof="0" dirty="0"/>
                  <a:t> vecteur des poids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noProof="0" dirty="0"/>
                  <a:t> un bruit blanc (souvent gaussien)</a:t>
                </a:r>
              </a:p>
              <a:p>
                <a:pPr marL="0" indent="0">
                  <a:buNone/>
                </a:pPr>
                <a:endParaRPr lang="fr-FR" noProof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noProof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80BB05-326D-B73A-A0AD-F002C3818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3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D608E-41BC-07C2-D24F-C98B26AD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 2 – prédictions 2030 arima</a:t>
            </a:r>
          </a:p>
        </p:txBody>
      </p:sp>
      <p:pic>
        <p:nvPicPr>
          <p:cNvPr id="8" name="Espace réservé du contenu 7" descr="Une image contenant texte, capture d’écran, ligne, Police&#10;&#10;Le contenu généré par l’IA peut être incorrect.">
            <a:extLst>
              <a:ext uri="{FF2B5EF4-FFF2-40B4-BE49-F238E27FC236}">
                <a16:creationId xmlns:a16="http://schemas.microsoft.com/office/drawing/2014/main" id="{94C4B7BA-406F-F677-FED7-7B5DAB6EC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7807"/>
            <a:ext cx="8897112" cy="4504977"/>
          </a:xfrm>
        </p:spPr>
      </p:pic>
    </p:spTree>
    <p:extLst>
      <p:ext uri="{BB962C8B-B14F-4D97-AF65-F5344CB8AC3E}">
        <p14:creationId xmlns:p14="http://schemas.microsoft.com/office/powerpoint/2010/main" val="180579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0C38A80-46C3-A70A-4F19-B1D80156F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3852" y="773482"/>
                <a:ext cx="9864295" cy="513567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fr-FR" noProof="0"/>
                  <a:t>Modélisation de la tendance</a:t>
                </a:r>
              </a:p>
              <a:p>
                <a:pPr marL="0" indent="0">
                  <a:buNone/>
                </a:pPr>
                <a:r>
                  <a:rPr lang="fr-FR" noProof="0"/>
                  <a:t>La tendance est une fonction affine par morceaux qui change de pente aux points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b="0" noProof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+&lt;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noProof="0"/>
                  <a:t> est un vecteur contenant les changements de pente aux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b="0" noProof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1≤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Les paramètres de g sont trouvés par une méthode des moindres carrés avec une régularisation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noProof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b="0" i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noProof="0"/>
                  <a:t> sur </a:t>
                </a:r>
                <a14:m>
                  <m:oMath xmlns:m="http://schemas.openxmlformats.org/officeDocument/2006/math">
                    <m:r>
                      <a:rPr lang="fr-FR" i="1" noProof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0C38A80-46C3-A70A-4F19-B1D80156F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3852" y="773482"/>
                <a:ext cx="9864295" cy="5135671"/>
              </a:xfrm>
              <a:blipFill>
                <a:blip r:embed="rId2"/>
                <a:stretch>
                  <a:fillRect l="-1298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03ACC-9D34-95E1-1689-782BFDE5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0912B8-C516-E087-4377-EB42DF4CF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776614"/>
                <a:ext cx="9720071" cy="645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fr-FR" noProof="0"/>
                  <a:t>Modélisation de la saisonnalité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noProof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 noProof="0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r>
                                      <a:rPr lang="fr-FR" i="1" noProof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fr-FR" i="1" noProof="0" smtClean="0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</m:num>
                                  <m:den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fr-FR" noProof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fr-FR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noProof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 noProof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i="1" noProof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FR" i="1" noProof="0" smtClean="0">
                                    <a:latin typeface="Cambria Math" panose="02040503050406030204" pitchFamily="18" charset="0"/>
                                  </a:rPr>
                                  <m:t>𝑛𝑡</m:t>
                                </m:r>
                              </m:num>
                              <m:den>
                                <m:r>
                                  <a:rPr lang="fr-FR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</a:t>
                </a:r>
                <a:r>
                  <a:rPr lang="fr-FR" noProof="0" err="1"/>
                  <a:t>T</a:t>
                </a:r>
                <a:r>
                  <a:rPr lang="fr-FR" noProof="0"/>
                  <a:t> est la période de saisonnalité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On peut ajouter plusieurs effets saisonniers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noProof="0"/>
                  <a:t> sont appris par </a:t>
                </a:r>
                <a:r>
                  <a:rPr lang="fr-FR" noProof="0" err="1"/>
                  <a:t>regression</a:t>
                </a:r>
                <a:r>
                  <a:rPr lang="fr-FR" noProof="0"/>
                  <a:t> bayésienne avec, éventuellement, une régularisation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  <a:p>
                <a:pPr marL="0" indent="0">
                  <a:buNone/>
                </a:pPr>
                <a:endParaRPr lang="fr-FR" noProof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0912B8-C516-E087-4377-EB42DF4CF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776614"/>
                <a:ext cx="9720071" cy="6451600"/>
              </a:xfrm>
              <a:blipFill>
                <a:blip r:embed="rId2"/>
                <a:stretch>
                  <a:fillRect l="-1317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302A70-C7DF-E1BB-7847-CB5228E60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834373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fr-FR" noProof="0"/>
                  <a:t>Modélisation des jours fériés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noProof="0"/>
                  <a:t> sont les événements (prédéfinis)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302A70-C7DF-E1BB-7847-CB5228E60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834373"/>
                <a:ext cx="9720071" cy="4023360"/>
              </a:xfrm>
              <a:blipFill>
                <a:blip r:embed="rId2"/>
                <a:stretch>
                  <a:fillRect l="-131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8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7F52-DDD8-DA6A-7BE2-A61C513D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ARIMAX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6E70C26-5DA8-83C7-4C82-7B58049B0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fr-FR" b="0" i="1" noProof="0">
                    <a:latin typeface="Cambria Math" panose="02040503050406030204" pitchFamily="18" charset="0"/>
                  </a:rPr>
                  <a:t>ARIMAX(</a:t>
                </a:r>
                <a:r>
                  <a:rPr lang="fr-FR" b="0" i="1" noProof="0" err="1">
                    <a:latin typeface="Cambria Math" panose="02040503050406030204" pitchFamily="18" charset="0"/>
                  </a:rPr>
                  <a:t>p,d,q</a:t>
                </a:r>
                <a:r>
                  <a:rPr lang="fr-FR" b="0" i="1" noProof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noProof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b="0" noProof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b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fr-F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+&lt;</m:t>
                            </m:r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nary>
                  </m:oMath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z est un vecteur contenant les variables exogènes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noProof="0"/>
                  <a:t> est le vecteur des poids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FR" noProof="0"/>
                  <a:t> doit être stationnaire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6E70C26-5DA8-83C7-4C82-7B58049B0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74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447916-511E-1F4C-E06D-26650FA6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16" y="1743016"/>
            <a:ext cx="9618767" cy="45297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2DCF5F-3753-00AC-A7C4-3DA3860D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noProof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7333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94E80B0-1AAA-4DD2-6DAB-BEF31F14FA21}"/>
                  </a:ext>
                </a:extLst>
              </p:cNvPr>
              <p:cNvSpPr txBox="1"/>
              <p:nvPr/>
            </p:nvSpPr>
            <p:spPr>
              <a:xfrm>
                <a:off x="1115519" y="770248"/>
                <a:ext cx="9960962" cy="816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noProof="0"/>
                  <a:t> Les différentes portes dans un LSTM</a:t>
                </a:r>
              </a:p>
              <a:p>
                <a:endParaRPr lang="fr-FR" noProof="0"/>
              </a:p>
              <a:p>
                <a:r>
                  <a:rPr lang="fr-FR" noProof="0"/>
                  <a:t>Un LSTM possède trois portes principales qui régulent le flux d'information :</a:t>
                </a:r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d'oubli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fr-FR" b="1" noProof="0"/>
                  <a:t>​)</a:t>
                </a:r>
                <a:r>
                  <a:rPr lang="fr-FR" noProof="0"/>
                  <a:t> : Détermine quelle partie de l'ancienne mémoire doit être oubliée.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] + </m:t>
                      </m:r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/>
              </a:p>
              <a:p>
                <a:r>
                  <a:rPr lang="fr-FR" noProof="0"/>
                  <a:t>La fonction sigmoïde génère des valeurs entre 0 et 1 indiquant la quantité d’information à oublier</a:t>
                </a:r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d'entrée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fr-FR" b="1" noProof="0"/>
                  <a:t>​)</a:t>
                </a:r>
                <a:r>
                  <a:rPr lang="fr-FR" noProof="0"/>
                  <a:t> : Décide quelles nouvelles informations doivent être ajoutées à la mémoire.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fr-FR" b="1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noProof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La mémoire est mise à jour selon l’équation: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noProof="0"/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de sortie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b="1" i="1" noProof="0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fr-FR" b="1" noProof="0"/>
                  <a:t>)</a:t>
                </a:r>
                <a:r>
                  <a:rPr lang="fr-FR" noProof="0"/>
                  <a:t> : Contrôle la partie de la mémoire qui sera envoyée à la sortie.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 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  <a:p>
                <a:endParaRPr lang="fr-FR" noProof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94E80B0-1AAA-4DD2-6DAB-BEF31F14F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19" y="770248"/>
                <a:ext cx="9960962" cy="8161978"/>
              </a:xfrm>
              <a:prstGeom prst="rect">
                <a:avLst/>
              </a:prstGeom>
              <a:blipFill>
                <a:blip r:embed="rId2"/>
                <a:stretch>
                  <a:fillRect l="-551"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44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E326-6A77-50EB-440B-F6AE1C7F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FC915-E5F3-3F71-BC76-C8A840A1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07" y="705137"/>
            <a:ext cx="9720072" cy="1183623"/>
          </a:xfrm>
        </p:spPr>
        <p:txBody>
          <a:bodyPr/>
          <a:lstStyle/>
          <a:p>
            <a:r>
              <a:rPr lang="fr-FR" noProof="0" err="1"/>
              <a:t>Preprocessing</a:t>
            </a:r>
            <a:endParaRPr lang="fr-FR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51178-9FAB-00E8-95AB-0DD567C3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818" y="2185089"/>
            <a:ext cx="5840364" cy="378912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0FED628-B104-CD95-039A-C1C68294FE86}"/>
              </a:ext>
            </a:extLst>
          </p:cNvPr>
          <p:cNvSpPr txBox="1"/>
          <p:nvPr/>
        </p:nvSpPr>
        <p:spPr>
          <a:xfrm>
            <a:off x="783762" y="1595142"/>
            <a:ext cx="9960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kern="1200" noProof="0">
                <a:solidFill>
                  <a:schemeClr val="accent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Fusion des </a:t>
            </a:r>
            <a:r>
              <a:rPr lang="fr-FR" sz="2000" kern="1200" noProof="0" err="1">
                <a:solidFill>
                  <a:schemeClr val="accent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datasets</a:t>
            </a:r>
            <a:endParaRPr lang="fr-FR" sz="2000" noProof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956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7BB68D-CFCB-4AF6-96CA-F82871DA3909}">
  <we:reference id="4b785c87-866c-4bad-85d8-5d1ae467ac9a" version="3.16.0.0" store="EXCatalog" storeType="EXCatalog"/>
  <we:alternateReferences>
    <we:reference id="WA104381909" version="3.16.0.0" store="fr-FR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74FC0B9B90A47AC72E41740964DE2" ma:contentTypeVersion="5" ma:contentTypeDescription="Crée un document." ma:contentTypeScope="" ma:versionID="3191365befd5ca0190e0ceb18eb65db6">
  <xsd:schema xmlns:xsd="http://www.w3.org/2001/XMLSchema" xmlns:xs="http://www.w3.org/2001/XMLSchema" xmlns:p="http://schemas.microsoft.com/office/2006/metadata/properties" xmlns:ns3="d3fc78fc-ba6f-4a58-b9ca-9976000a3bf3" targetNamespace="http://schemas.microsoft.com/office/2006/metadata/properties" ma:root="true" ma:fieldsID="aca123483dbcc991b212f3cc222ec8c4" ns3:_="">
    <xsd:import namespace="d3fc78fc-ba6f-4a58-b9ca-9976000a3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c78fc-ba6f-4a58-b9ca-9976000a3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fc78fc-ba6f-4a58-b9ca-9976000a3bf3" xsi:nil="true"/>
  </documentManagement>
</p:properties>
</file>

<file path=customXml/itemProps1.xml><?xml version="1.0" encoding="utf-8"?>
<ds:datastoreItem xmlns:ds="http://schemas.openxmlformats.org/officeDocument/2006/customXml" ds:itemID="{26999BC0-27E4-4ABF-B9B7-1E1D05CE4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79BCFE-F514-4887-8C41-53331B2E1481}">
  <ds:schemaRefs>
    <ds:schemaRef ds:uri="d3fc78fc-ba6f-4a58-b9ca-9976000a3b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7CD79C-600F-43A6-AD55-98EEC5DF243F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d3fc78fc-ba6f-4a58-b9ca-9976000a3b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574</Words>
  <Application>Microsoft Macintosh PowerPoint</Application>
  <PresentationFormat>Grand écran</PresentationFormat>
  <Paragraphs>93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Tw Cen MT</vt:lpstr>
      <vt:lpstr>Tw Cen MT Condensed</vt:lpstr>
      <vt:lpstr>Wingdings 3</vt:lpstr>
      <vt:lpstr>Intégral</vt:lpstr>
      <vt:lpstr>Présentation groupe 1 </vt:lpstr>
      <vt:lpstr>PROPHET</vt:lpstr>
      <vt:lpstr>Présentation PowerPoint</vt:lpstr>
      <vt:lpstr>Présentation PowerPoint</vt:lpstr>
      <vt:lpstr>Présentation PowerPoint</vt:lpstr>
      <vt:lpstr>ARIMAX</vt:lpstr>
      <vt:lpstr>LSTM</vt:lpstr>
      <vt:lpstr>Présentation PowerPoint</vt:lpstr>
      <vt:lpstr>Preprocessing</vt:lpstr>
      <vt:lpstr>Présentation PowerPoint</vt:lpstr>
      <vt:lpstr>Présentation PowerPoint</vt:lpstr>
      <vt:lpstr>Résultats</vt:lpstr>
      <vt:lpstr>PROPHET</vt:lpstr>
      <vt:lpstr>ARIMA</vt:lpstr>
      <vt:lpstr>ARIMA </vt:lpstr>
      <vt:lpstr>Présentation PowerPoint</vt:lpstr>
      <vt:lpstr>Présentation PowerPoint</vt:lpstr>
      <vt:lpstr>Recherche de variables explicatives</vt:lpstr>
      <vt:lpstr>Annexe 1 – coefficient arima</vt:lpstr>
      <vt:lpstr>ANNEXE 2 – prédictions 2030 arima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Bechir El Hannachi (Student at CentraleSupelec)</dc:creator>
  <cp:lastModifiedBy>Nicolas Lafaille (Student at CentraleSupelec)</cp:lastModifiedBy>
  <cp:revision>2</cp:revision>
  <dcterms:created xsi:type="dcterms:W3CDTF">2025-03-04T21:51:42Z</dcterms:created>
  <dcterms:modified xsi:type="dcterms:W3CDTF">2025-03-24T08:05:27Z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0x0101003C274FC0B9B90A47AC72E41740964DE2</vt:lpwstr>
  </property>
</Properties>
</file>