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39"/>
  </p:notesMasterIdLst>
  <p:sldIdLst>
    <p:sldId id="291" r:id="rId5"/>
    <p:sldId id="300" r:id="rId6"/>
    <p:sldId id="316" r:id="rId7"/>
    <p:sldId id="326" r:id="rId8"/>
    <p:sldId id="325" r:id="rId9"/>
    <p:sldId id="327" r:id="rId10"/>
    <p:sldId id="328" r:id="rId11"/>
    <p:sldId id="329" r:id="rId12"/>
    <p:sldId id="331" r:id="rId13"/>
    <p:sldId id="336" r:id="rId14"/>
    <p:sldId id="337" r:id="rId15"/>
    <p:sldId id="339" r:id="rId16"/>
    <p:sldId id="340" r:id="rId17"/>
    <p:sldId id="348" r:id="rId18"/>
    <p:sldId id="351" r:id="rId19"/>
    <p:sldId id="353" r:id="rId20"/>
    <p:sldId id="301" r:id="rId21"/>
    <p:sldId id="324" r:id="rId22"/>
    <p:sldId id="332" r:id="rId23"/>
    <p:sldId id="298" r:id="rId24"/>
    <p:sldId id="333" r:id="rId25"/>
    <p:sldId id="334" r:id="rId26"/>
    <p:sldId id="352" r:id="rId27"/>
    <p:sldId id="354" r:id="rId28"/>
    <p:sldId id="357" r:id="rId29"/>
    <p:sldId id="295" r:id="rId30"/>
    <p:sldId id="293" r:id="rId31"/>
    <p:sldId id="338" r:id="rId32"/>
    <p:sldId id="341" r:id="rId33"/>
    <p:sldId id="342" r:id="rId34"/>
    <p:sldId id="343" r:id="rId35"/>
    <p:sldId id="344" r:id="rId36"/>
    <p:sldId id="350" r:id="rId37"/>
    <p:sldId id="27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96"/>
    <a:srgbClr val="76D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43388-F0A7-8445-9A2D-F192B7851FFC}" v="647" dt="2025-03-28T15:55:22.434"/>
    <p1510:client id="{6A70B442-574B-4BAC-A599-66E4F6EA60CD}" v="2221" dt="2025-03-28T15:18:44.330"/>
    <p1510:client id="{FBDB617E-FEEF-4F80-B028-92D4635FC142}" v="3145" dt="2025-03-28T14:53:58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2"/>
  </p:normalViewPr>
  <p:slideViewPr>
    <p:cSldViewPr snapToGrid="0">
      <p:cViewPr varScale="1">
        <p:scale>
          <a:sx n="99" d="100"/>
          <a:sy n="99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C516-09DC-43D9-8399-279BC52297CF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18035-C0CD-41B5-A852-001F6FADAA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C1566-5FF0-C421-64CC-F4E1D82AA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D2A867-0B8F-2E06-DF55-6D80FA2D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A9433-4F2B-3C1A-1126-B84524A0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B2D72-0C59-067C-0036-6D2EEAB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3ED997-B2C4-BACB-A45A-E3D36D90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ECD07-01CF-0455-645D-5E01A0DA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7EC905-2BF8-8CE0-562A-A50A09043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6E323-9CF1-E474-B5A6-F3869584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7BD2C-5226-EABC-607D-15133C2C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F9A809-9F07-BA71-88D7-5237BC79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9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2FFC14-AC06-F100-4E07-EBD81ABBE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17FC79-DE48-BBDF-5EA8-BF5086985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F3F11A-C907-665C-538A-7DD22442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C0EDB9-E91B-F99E-595A-673E6794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7139ED-E578-C734-6CFD-90A4A59B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5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9600" y="547200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8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EC727-18C3-3492-09AC-516EA726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8DC47-7F06-4205-6C56-B9298778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B9A4AE-D31F-E464-6BA8-EA957421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E6A306-8ED9-9255-64D4-5443B749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4229AE-3B24-8B77-DA2E-8102BC01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5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8EC4A-F3A4-D750-79B7-50007AA9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672BFF-E069-ED53-1AA0-DAAE9CDA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700AC6-53E2-496A-0035-C2CBB803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A8FF17-4073-67F7-50E8-CC6A5873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81D75-05E8-81E0-3B3A-F2289455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9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11D2F-3DA2-8677-F86E-02762783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A23F3-E9CC-DDEE-05BA-165FB9FF7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A2AD5D-4246-54E7-F0BB-F4427FE6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88EE0-6D75-AA50-C43C-7D91310B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F0D45F-B9C7-7035-D752-1D8F8A87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933EFA-AB9D-D30F-55A6-EC29EC5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9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4E74D-41DE-F027-40CC-59BB8155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1D3A0-0A33-8C38-5438-FB50F667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A33156-DDC4-4480-C99B-166EFA536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90CE66-0B75-D9CE-0793-E7FBD5F4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76B9C1-3642-7F65-9104-8A1C3BF2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738AA-0C04-60F6-79D0-149B52D6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ABB3CE-7BCE-3CB7-1642-185541FA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F86B2B-E59B-CAAE-CCFB-830B72D0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919BC9-2AAC-5E7D-AB8D-646EBFD5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C8EF26-66C6-EBB3-2C03-FD531476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41B957-8579-E112-F5DB-515A39DA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B3ADC2-5503-D72B-FFE7-42DB841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3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4075E3-E8D3-4703-4E72-BB10991C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9D9607-237C-40CA-0E4E-320379E2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BE698C-2ADC-F95B-D0DB-83949699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601A-72B1-FCD2-666A-919EEB7C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53A3C0-ED7E-AC80-DE77-8C78A2DD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54689A-E622-1F42-ECC2-861FD768C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D69571-1DB8-75B4-C762-348C30B3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8BDB2E-1FF1-BB65-EE69-D56A0D7A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124494-3BB3-830B-B844-A0E07C55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8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0DC8A-1F98-67B7-E306-29851D03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0137E5-230A-184B-9024-5624C8A53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C589C2-04C4-BEA3-3125-4AA68B33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F63747-14B5-64A3-0532-87819E0B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39B7BD-74E5-9C81-2C1E-91559D12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7B386D-3FE2-3326-82AA-D21C58FB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0EDE245-25EB-822C-63BF-C0CF3FFE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97E1E7-9C0F-7B93-0E5A-07B04D94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46230-B77C-14E8-A568-EC4E20E6C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CB55D-4D95-415D-9323-A58E8FB3AF7D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0F9BC-3250-D2CE-E0F9-5EF0F9188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A8081-8699-BFC1-1B6A-14B6BE12E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0E69A-BC57-4B27-8B9F-A1EDB74EEF5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7BB14-8362-606B-9EFB-D9700D5E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985" y="1080484"/>
            <a:ext cx="9425157" cy="521566"/>
          </a:xfrm>
        </p:spPr>
        <p:txBody>
          <a:bodyPr>
            <a:noAutofit/>
          </a:bodyPr>
          <a:lstStyle/>
          <a:p>
            <a:pPr algn="ctr"/>
            <a:r>
              <a:rPr lang="fr-FR" sz="8000" b="1">
                <a:solidFill>
                  <a:schemeClr val="accent4"/>
                </a:solidFill>
                <a:latin typeface="Fira Sans" panose="020B0503050000020004" pitchFamily="34" charset="0"/>
              </a:rPr>
              <a:t>ST7 Groupe 1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15A61-553D-C779-99DE-D1935C67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2519" y="6256361"/>
            <a:ext cx="2743200" cy="365125"/>
          </a:xfrm>
        </p:spPr>
        <p:txBody>
          <a:bodyPr/>
          <a:lstStyle/>
          <a:p>
            <a:fld id="{BF7009FB-76FE-1647-B7CA-A24B6213D406}" type="datetime1">
              <a:rPr lang="fr-FR" smtClean="0"/>
              <a:t>28/03/2025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1BD79-9C31-E438-9798-A690ECEC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2275" y="6356350"/>
            <a:ext cx="2743200" cy="365125"/>
          </a:xfrm>
        </p:spPr>
        <p:txBody>
          <a:bodyPr/>
          <a:lstStyle/>
          <a:p>
            <a:fld id="{196A61CA-0502-4EE4-9724-96EA822543E5}" type="slidenum">
              <a:rPr lang="fr-FR" b="1" smtClean="0">
                <a:solidFill>
                  <a:schemeClr val="tx1"/>
                </a:solidFill>
              </a:rPr>
              <a:t>1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76" name="ZoneTexte 1075">
            <a:extLst>
              <a:ext uri="{FF2B5EF4-FFF2-40B4-BE49-F238E27FC236}">
                <a16:creationId xmlns:a16="http://schemas.microsoft.com/office/drawing/2014/main" id="{0554F44D-CD63-2CE6-2E1A-9D07AB5E1D5E}"/>
              </a:ext>
            </a:extLst>
          </p:cNvPr>
          <p:cNvSpPr txBox="1"/>
          <p:nvPr/>
        </p:nvSpPr>
        <p:spPr>
          <a:xfrm>
            <a:off x="6525460" y="3600011"/>
            <a:ext cx="3034146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>
                <a:solidFill>
                  <a:schemeClr val="accent2"/>
                </a:solidFill>
                <a:latin typeface="Fira Sans" panose="020B0503050000020004" pitchFamily="34" charset="0"/>
              </a:rPr>
              <a:t>Anass </a:t>
            </a:r>
            <a:r>
              <a:rPr lang="fr-FR" err="1">
                <a:solidFill>
                  <a:schemeClr val="accent2"/>
                </a:solidFill>
                <a:latin typeface="Fira Sans" panose="020B0503050000020004" pitchFamily="34" charset="0"/>
              </a:rPr>
              <a:t>Majji</a:t>
            </a:r>
            <a:endParaRPr lang="fr-FR">
              <a:solidFill>
                <a:schemeClr val="accent2"/>
              </a:solidFill>
              <a:latin typeface="Fira Sans" panose="020B0503050000020004" pitchFamily="34" charset="0"/>
            </a:endParaRPr>
          </a:p>
          <a:p>
            <a:pPr algn="ctr"/>
            <a:r>
              <a:rPr lang="fr-FR">
                <a:solidFill>
                  <a:schemeClr val="accent2"/>
                </a:solidFill>
                <a:latin typeface="Fira Sans" panose="020B0503050000020004" pitchFamily="34" charset="0"/>
              </a:rPr>
              <a:t>Yann  Lefeuvre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D01C03E-3AB3-7779-49E0-0BFBB15931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2293" y="3230868"/>
            <a:ext cx="1244532" cy="644786"/>
          </a:xfrm>
          <a:prstGeom prst="rect">
            <a:avLst/>
          </a:prstGeom>
        </p:spPr>
      </p:pic>
      <p:pic>
        <p:nvPicPr>
          <p:cNvPr id="1080" name="Image 1079">
            <a:extLst>
              <a:ext uri="{FF2B5EF4-FFF2-40B4-BE49-F238E27FC236}">
                <a16:creationId xmlns:a16="http://schemas.microsoft.com/office/drawing/2014/main" id="{CD9CB398-7520-58F1-D382-CCFE81E5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26" y="5828521"/>
            <a:ext cx="1198020" cy="1331643"/>
          </a:xfrm>
          <a:prstGeom prst="rect">
            <a:avLst/>
          </a:prstGeom>
        </p:spPr>
      </p:pic>
      <p:pic>
        <p:nvPicPr>
          <p:cNvPr id="2052" name="Picture 4" descr="CentraleSupélec — Wikipédia">
            <a:extLst>
              <a:ext uri="{FF2B5EF4-FFF2-40B4-BE49-F238E27FC236}">
                <a16:creationId xmlns:a16="http://schemas.microsoft.com/office/drawing/2014/main" id="{CF78C6F4-F16C-1736-C540-808BE465B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33" y="6190225"/>
            <a:ext cx="1066467" cy="5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Google Shape;285;p19">
            <a:extLst>
              <a:ext uri="{FF2B5EF4-FFF2-40B4-BE49-F238E27FC236}">
                <a16:creationId xmlns:a16="http://schemas.microsoft.com/office/drawing/2014/main" id="{B6F8423F-C14B-859E-8DE4-15362A9F5954}"/>
              </a:ext>
            </a:extLst>
          </p:cNvPr>
          <p:cNvSpPr/>
          <p:nvPr/>
        </p:nvSpPr>
        <p:spPr>
          <a:xfrm>
            <a:off x="3564175" y="2900314"/>
            <a:ext cx="1482048" cy="259081"/>
          </a:xfrm>
          <a:prstGeom prst="roundRect">
            <a:avLst>
              <a:gd name="adj" fmla="val 11269"/>
            </a:avLst>
          </a:prstGeom>
          <a:solidFill>
            <a:schemeClr val="accent5">
              <a:alpha val="50594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fr-FR" sz="2400"/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A6C1077A-9A48-EE85-C849-7C28B4A799E1}"/>
              </a:ext>
            </a:extLst>
          </p:cNvPr>
          <p:cNvSpPr txBox="1"/>
          <p:nvPr/>
        </p:nvSpPr>
        <p:spPr>
          <a:xfrm>
            <a:off x="3594908" y="2850949"/>
            <a:ext cx="14205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Fira Sans"/>
              </a:rPr>
              <a:t>Réalisé  par</a:t>
            </a:r>
            <a:endParaRPr lang="fr-FR" b="1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sp>
        <p:nvSpPr>
          <p:cNvPr id="1047" name="Google Shape;285;p19">
            <a:extLst>
              <a:ext uri="{FF2B5EF4-FFF2-40B4-BE49-F238E27FC236}">
                <a16:creationId xmlns:a16="http://schemas.microsoft.com/office/drawing/2014/main" id="{56A9C7AF-3599-7AE7-BD57-0399F1C74E46}"/>
              </a:ext>
            </a:extLst>
          </p:cNvPr>
          <p:cNvSpPr/>
          <p:nvPr/>
        </p:nvSpPr>
        <p:spPr>
          <a:xfrm>
            <a:off x="7375934" y="3263395"/>
            <a:ext cx="1343267" cy="259081"/>
          </a:xfrm>
          <a:prstGeom prst="roundRect">
            <a:avLst>
              <a:gd name="adj" fmla="val 11269"/>
            </a:avLst>
          </a:prstGeom>
          <a:solidFill>
            <a:schemeClr val="accent2">
              <a:alpha val="50594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fr-FR" sz="2400"/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F733728D-E15F-9C05-B14B-73E8760CA330}"/>
              </a:ext>
            </a:extLst>
          </p:cNvPr>
          <p:cNvSpPr txBox="1"/>
          <p:nvPr/>
        </p:nvSpPr>
        <p:spPr>
          <a:xfrm>
            <a:off x="7334324" y="3204313"/>
            <a:ext cx="14446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Fira Sans" panose="020B0503050000020004" pitchFamily="34" charset="0"/>
              </a:rPr>
              <a:t>Encadré par</a:t>
            </a:r>
          </a:p>
          <a:p>
            <a:endParaRPr lang="fr-FR" b="1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76210991-F977-A536-6D9B-3982C28701C9}"/>
              </a:ext>
            </a:extLst>
          </p:cNvPr>
          <p:cNvGrpSpPr/>
          <p:nvPr/>
        </p:nvGrpSpPr>
        <p:grpSpPr>
          <a:xfrm rot="16836390">
            <a:off x="3032430" y="2339091"/>
            <a:ext cx="750200" cy="673003"/>
            <a:chOff x="2672870" y="5050613"/>
            <a:chExt cx="792212" cy="570196"/>
          </a:xfrm>
        </p:grpSpPr>
        <p:sp>
          <p:nvSpPr>
            <p:cNvPr id="1050" name="Google Shape;1678;p48">
              <a:extLst>
                <a:ext uri="{FF2B5EF4-FFF2-40B4-BE49-F238E27FC236}">
                  <a16:creationId xmlns:a16="http://schemas.microsoft.com/office/drawing/2014/main" id="{649B01AE-95C3-5ED3-79C5-FB963D4C70D4}"/>
                </a:ext>
              </a:extLst>
            </p:cNvPr>
            <p:cNvSpPr/>
            <p:nvPr/>
          </p:nvSpPr>
          <p:spPr>
            <a:xfrm rot="497952">
              <a:off x="3054039" y="5068226"/>
              <a:ext cx="411043" cy="35839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1051" name="Google Shape;1678;p48">
              <a:extLst>
                <a:ext uri="{FF2B5EF4-FFF2-40B4-BE49-F238E27FC236}">
                  <a16:creationId xmlns:a16="http://schemas.microsoft.com/office/drawing/2014/main" id="{8A195831-A9B9-3C8E-3F6F-EEAFF70D9C43}"/>
                </a:ext>
              </a:extLst>
            </p:cNvPr>
            <p:cNvSpPr/>
            <p:nvPr/>
          </p:nvSpPr>
          <p:spPr>
            <a:xfrm rot="15925063">
              <a:off x="2858998" y="5236093"/>
              <a:ext cx="411043" cy="35839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1052" name="Google Shape;1678;p48">
              <a:extLst>
                <a:ext uri="{FF2B5EF4-FFF2-40B4-BE49-F238E27FC236}">
                  <a16:creationId xmlns:a16="http://schemas.microsoft.com/office/drawing/2014/main" id="{3ADC149B-6F6C-9A6C-68EA-7D0AF895974F}"/>
                </a:ext>
              </a:extLst>
            </p:cNvPr>
            <p:cNvSpPr/>
            <p:nvPr/>
          </p:nvSpPr>
          <p:spPr>
            <a:xfrm>
              <a:off x="2672870" y="5050613"/>
              <a:ext cx="411043" cy="35839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</p:grpSp>
      <p:grpSp>
        <p:nvGrpSpPr>
          <p:cNvPr id="1066" name="Groupe 1065">
            <a:extLst>
              <a:ext uri="{FF2B5EF4-FFF2-40B4-BE49-F238E27FC236}">
                <a16:creationId xmlns:a16="http://schemas.microsoft.com/office/drawing/2014/main" id="{18B39595-4194-3508-C4FC-404CCB08E515}"/>
              </a:ext>
            </a:extLst>
          </p:cNvPr>
          <p:cNvGrpSpPr/>
          <p:nvPr/>
        </p:nvGrpSpPr>
        <p:grpSpPr>
          <a:xfrm rot="16836390">
            <a:off x="6815201" y="2720194"/>
            <a:ext cx="750200" cy="673003"/>
            <a:chOff x="2672870" y="5050613"/>
            <a:chExt cx="792212" cy="570196"/>
          </a:xfrm>
        </p:grpSpPr>
        <p:sp>
          <p:nvSpPr>
            <p:cNvPr id="1068" name="Google Shape;1678;p48">
              <a:extLst>
                <a:ext uri="{FF2B5EF4-FFF2-40B4-BE49-F238E27FC236}">
                  <a16:creationId xmlns:a16="http://schemas.microsoft.com/office/drawing/2014/main" id="{56350327-1851-32BB-5D9B-0D2144F4FBF6}"/>
                </a:ext>
              </a:extLst>
            </p:cNvPr>
            <p:cNvSpPr/>
            <p:nvPr/>
          </p:nvSpPr>
          <p:spPr>
            <a:xfrm rot="497952">
              <a:off x="3054039" y="5068226"/>
              <a:ext cx="411043" cy="35839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1069" name="Google Shape;1678;p48">
              <a:extLst>
                <a:ext uri="{FF2B5EF4-FFF2-40B4-BE49-F238E27FC236}">
                  <a16:creationId xmlns:a16="http://schemas.microsoft.com/office/drawing/2014/main" id="{2BDC970B-76BB-2B73-A1CD-9C0C0F59EE13}"/>
                </a:ext>
              </a:extLst>
            </p:cNvPr>
            <p:cNvSpPr/>
            <p:nvPr/>
          </p:nvSpPr>
          <p:spPr>
            <a:xfrm rot="15925063">
              <a:off x="2858998" y="5236093"/>
              <a:ext cx="411043" cy="35839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1070" name="Google Shape;1678;p48">
              <a:extLst>
                <a:ext uri="{FF2B5EF4-FFF2-40B4-BE49-F238E27FC236}">
                  <a16:creationId xmlns:a16="http://schemas.microsoft.com/office/drawing/2014/main" id="{D018A50C-F453-0311-461C-B0C28EEB7C6A}"/>
                </a:ext>
              </a:extLst>
            </p:cNvPr>
            <p:cNvSpPr/>
            <p:nvPr/>
          </p:nvSpPr>
          <p:spPr>
            <a:xfrm>
              <a:off x="2672870" y="5050613"/>
              <a:ext cx="411043" cy="35839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</p:grp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91C129C7-ADDA-3F45-78E6-04852154C71C}"/>
              </a:ext>
            </a:extLst>
          </p:cNvPr>
          <p:cNvSpPr txBox="1"/>
          <p:nvPr/>
        </p:nvSpPr>
        <p:spPr>
          <a:xfrm>
            <a:off x="1237985" y="3272342"/>
            <a:ext cx="6098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>
                <a:solidFill>
                  <a:schemeClr val="accent1"/>
                </a:solidFill>
                <a:latin typeface="Fira Sans"/>
              </a:rPr>
              <a:t>Bechir El Hannachi</a:t>
            </a:r>
          </a:p>
          <a:p>
            <a:pPr algn="ctr"/>
            <a:r>
              <a:rPr lang="fr-FR" err="1">
                <a:solidFill>
                  <a:schemeClr val="accent1"/>
                </a:solidFill>
                <a:latin typeface="Fira Sans"/>
              </a:rPr>
              <a:t>Melek</a:t>
            </a:r>
            <a:r>
              <a:rPr lang="fr-FR">
                <a:solidFill>
                  <a:schemeClr val="accent1"/>
                </a:solidFill>
                <a:latin typeface="Fira Sans"/>
              </a:rPr>
              <a:t> Ben Amor </a:t>
            </a:r>
          </a:p>
          <a:p>
            <a:pPr algn="ctr"/>
            <a:r>
              <a:rPr lang="fr-FR">
                <a:solidFill>
                  <a:schemeClr val="accent1"/>
                </a:solidFill>
                <a:latin typeface="Fira Sans"/>
              </a:rPr>
              <a:t>Nicolas Lafaille</a:t>
            </a:r>
          </a:p>
          <a:p>
            <a:pPr algn="ctr"/>
            <a:r>
              <a:rPr lang="fr-FR">
                <a:solidFill>
                  <a:schemeClr val="accent1"/>
                </a:solidFill>
                <a:latin typeface="Fira Sans"/>
              </a:rPr>
              <a:t>Maxime Nicaise</a:t>
            </a:r>
          </a:p>
        </p:txBody>
      </p:sp>
    </p:spTree>
    <p:extLst>
      <p:ext uri="{BB962C8B-B14F-4D97-AF65-F5344CB8AC3E}">
        <p14:creationId xmlns:p14="http://schemas.microsoft.com/office/powerpoint/2010/main" val="379836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8C9D-C25B-F738-9563-F4D546CF5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re 1">
            <a:extLst>
              <a:ext uri="{FF2B5EF4-FFF2-40B4-BE49-F238E27FC236}">
                <a16:creationId xmlns:a16="http://schemas.microsoft.com/office/drawing/2014/main" id="{3449E952-E204-7088-6D14-DE66E49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641" y="3031634"/>
            <a:ext cx="9425157" cy="521566"/>
          </a:xfrm>
        </p:spPr>
        <p:txBody>
          <a:bodyPr>
            <a:noAutofit/>
          </a:bodyPr>
          <a:lstStyle/>
          <a:p>
            <a:r>
              <a:rPr lang="fr-FR" sz="4400" b="1">
                <a:solidFill>
                  <a:schemeClr val="accent4"/>
                </a:solidFill>
                <a:latin typeface="Fira Sans" panose="020B0503050000020004" pitchFamily="34" charset="0"/>
              </a:rPr>
              <a:t>Pré traitement des données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693DCEA-9D80-4607-9C03-70B2F9C47E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05662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/>
              <a:t>10</a:t>
            </a:fld>
            <a:endParaRPr lang="fr-FR" b="1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5A29EAE-9319-A5FD-9E81-FD467197D34C}"/>
              </a:ext>
            </a:extLst>
          </p:cNvPr>
          <p:cNvGrpSpPr/>
          <p:nvPr/>
        </p:nvGrpSpPr>
        <p:grpSpPr>
          <a:xfrm>
            <a:off x="516650" y="1735662"/>
            <a:ext cx="3088470" cy="4138600"/>
            <a:chOff x="967410" y="1722783"/>
            <a:chExt cx="3088470" cy="4138600"/>
          </a:xfrm>
        </p:grpSpPr>
        <p:sp>
          <p:nvSpPr>
            <p:cNvPr id="65" name="Google Shape;1678;p48">
              <a:extLst>
                <a:ext uri="{FF2B5EF4-FFF2-40B4-BE49-F238E27FC236}">
                  <a16:creationId xmlns:a16="http://schemas.microsoft.com/office/drawing/2014/main" id="{DDFEBC9D-B069-3D98-3AA1-54233BBA8707}"/>
                </a:ext>
              </a:extLst>
            </p:cNvPr>
            <p:cNvSpPr/>
            <p:nvPr/>
          </p:nvSpPr>
          <p:spPr>
            <a:xfrm rot="16200000">
              <a:off x="1087036" y="1603157"/>
              <a:ext cx="2849217" cy="308847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F27FDF5-A18A-D257-9EB0-1E31EDD5CB26}"/>
                </a:ext>
              </a:extLst>
            </p:cNvPr>
            <p:cNvSpPr txBox="1"/>
            <p:nvPr/>
          </p:nvSpPr>
          <p:spPr>
            <a:xfrm flipH="1">
              <a:off x="2041481" y="2229620"/>
              <a:ext cx="702365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>
                  <a:solidFill>
                    <a:schemeClr val="bg1"/>
                  </a:solidFill>
                </a:rPr>
                <a:t>2</a:t>
              </a:r>
            </a:p>
            <a:p>
              <a:endParaRPr lang="fr-FR" sz="115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43CC7A80-3F58-B4BC-F3E4-5044EF8C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B3D8F76-53F7-CB2C-7023-29CA17B5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0" b="12219"/>
          <a:stretch/>
        </p:blipFill>
        <p:spPr>
          <a:xfrm>
            <a:off x="656636" y="5641659"/>
            <a:ext cx="2148393" cy="12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0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83645-DC8D-5AEC-B884-8F3AADC4A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AD8E52E5-DFB9-8642-185B-E7B2F6AF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20" y="1474015"/>
            <a:ext cx="7292972" cy="49534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5E5C2E-C840-CA9A-D53D-BF117D5F405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AF9D9-B095-F3C1-4659-2B88BD33F572}"/>
              </a:ext>
            </a:extLst>
          </p:cNvPr>
          <p:cNvSpPr/>
          <p:nvPr/>
        </p:nvSpPr>
        <p:spPr>
          <a:xfrm>
            <a:off x="1" y="215431"/>
            <a:ext cx="3280228" cy="307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Pré traitement des données</a:t>
            </a:r>
          </a:p>
        </p:txBody>
      </p:sp>
      <p:pic>
        <p:nvPicPr>
          <p:cNvPr id="5" name="Image 4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C5B200A5-22AD-DEF3-298A-46438B57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58" y="2261270"/>
            <a:ext cx="1544793" cy="1965054"/>
          </a:xfrm>
          <a:prstGeom prst="rect">
            <a:avLst/>
          </a:prstGeom>
        </p:spPr>
      </p:pic>
      <p:sp>
        <p:nvSpPr>
          <p:cNvPr id="12" name="Google Shape;1159;p35">
            <a:extLst>
              <a:ext uri="{FF2B5EF4-FFF2-40B4-BE49-F238E27FC236}">
                <a16:creationId xmlns:a16="http://schemas.microsoft.com/office/drawing/2014/main" id="{113D5317-310F-A8AD-7016-ACE2490A4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1757" y="720088"/>
            <a:ext cx="10908792" cy="1069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5400"/>
              <a:t>Fusion des datasets  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0E358EE-7DBB-9DCB-43A9-D682EC50A4CA}"/>
              </a:ext>
            </a:extLst>
          </p:cNvPr>
          <p:cNvGrpSpPr/>
          <p:nvPr/>
        </p:nvGrpSpPr>
        <p:grpSpPr>
          <a:xfrm>
            <a:off x="2598898" y="2940523"/>
            <a:ext cx="839512" cy="841791"/>
            <a:chOff x="3248240" y="3957564"/>
            <a:chExt cx="839512" cy="841791"/>
          </a:xfrm>
        </p:grpSpPr>
        <p:sp>
          <p:nvSpPr>
            <p:cNvPr id="13" name="Google Shape;1163;p35">
              <a:extLst>
                <a:ext uri="{FF2B5EF4-FFF2-40B4-BE49-F238E27FC236}">
                  <a16:creationId xmlns:a16="http://schemas.microsoft.com/office/drawing/2014/main" id="{BF99B9FB-C916-020A-96F3-1861118A1CB6}"/>
                </a:ext>
              </a:extLst>
            </p:cNvPr>
            <p:cNvSpPr/>
            <p:nvPr/>
          </p:nvSpPr>
          <p:spPr>
            <a:xfrm>
              <a:off x="3248240" y="3957564"/>
              <a:ext cx="839512" cy="841791"/>
            </a:xfrm>
            <a:custGeom>
              <a:avLst/>
              <a:gdLst/>
              <a:ahLst/>
              <a:cxnLst/>
              <a:rect l="l" t="t" r="r" b="b"/>
              <a:pathLst>
                <a:path w="1598" h="1600" extrusionOk="0">
                  <a:moveTo>
                    <a:pt x="1597" y="804"/>
                  </a:moveTo>
                  <a:lnTo>
                    <a:pt x="1597" y="804"/>
                  </a:lnTo>
                  <a:cubicBezTo>
                    <a:pt x="1597" y="1243"/>
                    <a:pt x="1241" y="1599"/>
                    <a:pt x="802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2" y="0"/>
                  </a:cubicBezTo>
                  <a:cubicBezTo>
                    <a:pt x="1241" y="0"/>
                    <a:pt x="1597" y="357"/>
                    <a:pt x="1597" y="804"/>
                  </a:cubicBezTo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164;p35">
              <a:extLst>
                <a:ext uri="{FF2B5EF4-FFF2-40B4-BE49-F238E27FC236}">
                  <a16:creationId xmlns:a16="http://schemas.microsoft.com/office/drawing/2014/main" id="{7F893D37-3C3F-2C80-B6B0-3CFEBD7C7C90}"/>
                </a:ext>
              </a:extLst>
            </p:cNvPr>
            <p:cNvSpPr txBox="1"/>
            <p:nvPr/>
          </p:nvSpPr>
          <p:spPr>
            <a:xfrm>
              <a:off x="3409644" y="4071130"/>
              <a:ext cx="516703" cy="63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850392">
                <a:spcAft>
                  <a:spcPts val="600"/>
                </a:spcAft>
                <a:buClr>
                  <a:srgbClr val="FFFFFF"/>
                </a:buClr>
                <a:buSzPts val="8000"/>
              </a:pPr>
              <a:r>
                <a:rPr lang="en-GB" sz="4464" kern="1200">
                  <a:solidFill>
                    <a:srgbClr val="FFFFFF"/>
                  </a:solidFill>
                  <a:latin typeface="Fira Sans Extra Condensed Medium"/>
                  <a:ea typeface="+mn-ea"/>
                  <a:cs typeface="+mn-cs"/>
                  <a:sym typeface="Fira Sans Extra Condensed Medium"/>
                </a:rPr>
                <a:t>1</a:t>
              </a:r>
              <a:endPara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18" name="Google Shape;1164;p35">
            <a:extLst>
              <a:ext uri="{FF2B5EF4-FFF2-40B4-BE49-F238E27FC236}">
                <a16:creationId xmlns:a16="http://schemas.microsoft.com/office/drawing/2014/main" id="{9A406AE1-CC09-B016-B8CF-D383257A1D06}"/>
              </a:ext>
            </a:extLst>
          </p:cNvPr>
          <p:cNvSpPr txBox="1"/>
          <p:nvPr/>
        </p:nvSpPr>
        <p:spPr>
          <a:xfrm>
            <a:off x="8670090" y="4062511"/>
            <a:ext cx="516703" cy="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850392">
              <a:spcAft>
                <a:spcPts val="600"/>
              </a:spcAft>
              <a:buClr>
                <a:srgbClr val="FFFFFF"/>
              </a:buClr>
              <a:buSzPts val="8000"/>
            </a:pPr>
            <a:endParaRPr sz="4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0" name="Image 19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4984AB98-E5C2-97F8-8EF9-97CE05B3B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044" y="2262513"/>
            <a:ext cx="1544793" cy="1965054"/>
          </a:xfrm>
          <a:prstGeom prst="rect">
            <a:avLst/>
          </a:prstGeom>
        </p:spPr>
      </p:pic>
      <p:sp>
        <p:nvSpPr>
          <p:cNvPr id="22" name="Google Shape;1163;p35">
            <a:extLst>
              <a:ext uri="{FF2B5EF4-FFF2-40B4-BE49-F238E27FC236}">
                <a16:creationId xmlns:a16="http://schemas.microsoft.com/office/drawing/2014/main" id="{86FF4657-11B4-6430-6610-EF00A7F135CA}"/>
              </a:ext>
            </a:extLst>
          </p:cNvPr>
          <p:cNvSpPr/>
          <p:nvPr/>
        </p:nvSpPr>
        <p:spPr>
          <a:xfrm>
            <a:off x="8528348" y="2918704"/>
            <a:ext cx="839512" cy="841791"/>
          </a:xfrm>
          <a:custGeom>
            <a:avLst/>
            <a:gdLst/>
            <a:ahLst/>
            <a:cxnLst/>
            <a:rect l="l" t="t" r="r" b="b"/>
            <a:pathLst>
              <a:path w="1598" h="1600" extrusionOk="0">
                <a:moveTo>
                  <a:pt x="1597" y="804"/>
                </a:moveTo>
                <a:lnTo>
                  <a:pt x="1597" y="804"/>
                </a:lnTo>
                <a:cubicBezTo>
                  <a:pt x="1597" y="1243"/>
                  <a:pt x="1241" y="1599"/>
                  <a:pt x="802" y="1599"/>
                </a:cubicBezTo>
                <a:cubicBezTo>
                  <a:pt x="356" y="1599"/>
                  <a:pt x="0" y="1243"/>
                  <a:pt x="0" y="804"/>
                </a:cubicBezTo>
                <a:cubicBezTo>
                  <a:pt x="0" y="357"/>
                  <a:pt x="356" y="0"/>
                  <a:pt x="802" y="0"/>
                </a:cubicBezTo>
                <a:cubicBezTo>
                  <a:pt x="1241" y="0"/>
                  <a:pt x="1597" y="357"/>
                  <a:pt x="1597" y="804"/>
                </a:cubicBezTo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4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164;p35">
            <a:extLst>
              <a:ext uri="{FF2B5EF4-FFF2-40B4-BE49-F238E27FC236}">
                <a16:creationId xmlns:a16="http://schemas.microsoft.com/office/drawing/2014/main" id="{4F1F8EB9-E85F-4DF0-E393-66FD35EBA92F}"/>
              </a:ext>
            </a:extLst>
          </p:cNvPr>
          <p:cNvSpPr txBox="1"/>
          <p:nvPr/>
        </p:nvSpPr>
        <p:spPr>
          <a:xfrm>
            <a:off x="8689752" y="3042102"/>
            <a:ext cx="516703" cy="63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850392">
              <a:spcAft>
                <a:spcPts val="600"/>
              </a:spcAft>
              <a:buClr>
                <a:srgbClr val="FFFFFF"/>
              </a:buClr>
              <a:buSzPts val="8000"/>
            </a:pPr>
            <a:r>
              <a:rPr lang="en-GB" sz="4464">
                <a:solidFill>
                  <a:srgbClr val="FFFFFF"/>
                </a:solidFill>
                <a:latin typeface="Fira Sans Extra Condensed Medium"/>
                <a:sym typeface="Fira Sans Extra Condensed Medium"/>
              </a:rPr>
              <a:t>2</a:t>
            </a:r>
            <a:endParaRPr sz="4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4" name="Image 23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94E34193-AD67-185B-8085-A28B1199E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29" y="3493058"/>
            <a:ext cx="2537964" cy="3228417"/>
          </a:xfrm>
          <a:prstGeom prst="rect">
            <a:avLst/>
          </a:prstGeom>
        </p:spPr>
      </p:pic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A403A962-F31F-8E95-3386-C9057B550A6D}"/>
              </a:ext>
            </a:extLst>
          </p:cNvPr>
          <p:cNvSpPr/>
          <p:nvPr/>
        </p:nvSpPr>
        <p:spPr>
          <a:xfrm rot="2111385">
            <a:off x="3993213" y="3240714"/>
            <a:ext cx="727587" cy="353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3A6AB7AA-9C71-9E16-65ED-D06D093CBF08}"/>
              </a:ext>
            </a:extLst>
          </p:cNvPr>
          <p:cNvSpPr/>
          <p:nvPr/>
        </p:nvSpPr>
        <p:spPr>
          <a:xfrm rot="8526338">
            <a:off x="7278204" y="3217750"/>
            <a:ext cx="727587" cy="353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E963103-7DEE-6BC7-C0F5-0650C7C3C509}"/>
              </a:ext>
            </a:extLst>
          </p:cNvPr>
          <p:cNvSpPr txBox="1"/>
          <p:nvPr/>
        </p:nvSpPr>
        <p:spPr>
          <a:xfrm>
            <a:off x="222338" y="5626696"/>
            <a:ext cx="2537964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</a:rPr>
              <a:t>Correspondances: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2C8C617-F96E-A5D7-F149-A74FE6DC08D9}"/>
              </a:ext>
            </a:extLst>
          </p:cNvPr>
          <p:cNvSpPr txBox="1"/>
          <p:nvPr/>
        </p:nvSpPr>
        <p:spPr>
          <a:xfrm>
            <a:off x="159616" y="6064852"/>
            <a:ext cx="4198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fr-FR" sz="1400"/>
              <a:t>SHON : surface_(SHON)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fr-FR" sz="1400" err="1"/>
              <a:t>estimation_ges</a:t>
            </a:r>
            <a:r>
              <a:rPr lang="fr-FR" sz="1400"/>
              <a:t> : Emission_GES_kgCO2/m2/an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fr-FR" sz="1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048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74B3A-1177-1BAF-74F4-3D7D0022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8F7184-41EF-8C51-2BD5-AF64F808847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C8C9CC-39E7-398B-ADCE-CFCBFCEFDD1A}"/>
              </a:ext>
            </a:extLst>
          </p:cNvPr>
          <p:cNvSpPr/>
          <p:nvPr/>
        </p:nvSpPr>
        <p:spPr>
          <a:xfrm>
            <a:off x="1" y="215431"/>
            <a:ext cx="3280228" cy="307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Pré traitement des données</a:t>
            </a:r>
          </a:p>
        </p:txBody>
      </p:sp>
      <p:grpSp>
        <p:nvGrpSpPr>
          <p:cNvPr id="2" name="Google Shape;1160;p35">
            <a:extLst>
              <a:ext uri="{FF2B5EF4-FFF2-40B4-BE49-F238E27FC236}">
                <a16:creationId xmlns:a16="http://schemas.microsoft.com/office/drawing/2014/main" id="{284B8A58-7C74-0F3E-E516-DD521F759963}"/>
              </a:ext>
            </a:extLst>
          </p:cNvPr>
          <p:cNvGrpSpPr/>
          <p:nvPr/>
        </p:nvGrpSpPr>
        <p:grpSpPr>
          <a:xfrm>
            <a:off x="442451" y="1691149"/>
            <a:ext cx="2335434" cy="3928910"/>
            <a:chOff x="3783939" y="1263650"/>
            <a:chExt cx="1559790" cy="2881403"/>
          </a:xfrm>
        </p:grpSpPr>
        <p:sp>
          <p:nvSpPr>
            <p:cNvPr id="5" name="Google Shape;1161;p35">
              <a:extLst>
                <a:ext uri="{FF2B5EF4-FFF2-40B4-BE49-F238E27FC236}">
                  <a16:creationId xmlns:a16="http://schemas.microsoft.com/office/drawing/2014/main" id="{85AFCFA2-A3D7-BE72-A2A4-20B648778630}"/>
                </a:ext>
              </a:extLst>
            </p:cNvPr>
            <p:cNvSpPr/>
            <p:nvPr/>
          </p:nvSpPr>
          <p:spPr>
            <a:xfrm>
              <a:off x="3798400" y="1646800"/>
              <a:ext cx="1543800" cy="249825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6" name="Google Shape;1162;p35">
              <a:extLst>
                <a:ext uri="{FF2B5EF4-FFF2-40B4-BE49-F238E27FC236}">
                  <a16:creationId xmlns:a16="http://schemas.microsoft.com/office/drawing/2014/main" id="{1D1BA44B-A894-D0F4-2B04-BE1F06AA0C5B}"/>
                </a:ext>
              </a:extLst>
            </p:cNvPr>
            <p:cNvSpPr/>
            <p:nvPr/>
          </p:nvSpPr>
          <p:spPr>
            <a:xfrm>
              <a:off x="3783939" y="2734927"/>
              <a:ext cx="1543178" cy="942180"/>
            </a:xfrm>
            <a:custGeom>
              <a:avLst/>
              <a:gdLst/>
              <a:ahLst/>
              <a:cxnLst/>
              <a:rect l="l" t="t" r="r" b="b"/>
              <a:pathLst>
                <a:path w="3678" h="2246" extrusionOk="0">
                  <a:moveTo>
                    <a:pt x="0" y="2245"/>
                  </a:moveTo>
                  <a:lnTo>
                    <a:pt x="0" y="0"/>
                  </a:lnTo>
                  <a:lnTo>
                    <a:pt x="3677" y="0"/>
                  </a:lnTo>
                  <a:lnTo>
                    <a:pt x="3677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lang="fr-FR"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63;p35">
              <a:extLst>
                <a:ext uri="{FF2B5EF4-FFF2-40B4-BE49-F238E27FC236}">
                  <a16:creationId xmlns:a16="http://schemas.microsoft.com/office/drawing/2014/main" id="{9CD59E67-AD83-080E-182D-2BD7AA0150D5}"/>
                </a:ext>
              </a:extLst>
            </p:cNvPr>
            <p:cNvSpPr/>
            <p:nvPr/>
          </p:nvSpPr>
          <p:spPr>
            <a:xfrm>
              <a:off x="4236721" y="1263650"/>
              <a:ext cx="670209" cy="672028"/>
            </a:xfrm>
            <a:custGeom>
              <a:avLst/>
              <a:gdLst/>
              <a:ahLst/>
              <a:cxnLst/>
              <a:rect l="l" t="t" r="r" b="b"/>
              <a:pathLst>
                <a:path w="1598" h="1600" extrusionOk="0">
                  <a:moveTo>
                    <a:pt x="1597" y="804"/>
                  </a:moveTo>
                  <a:lnTo>
                    <a:pt x="1597" y="804"/>
                  </a:lnTo>
                  <a:cubicBezTo>
                    <a:pt x="1597" y="1243"/>
                    <a:pt x="1241" y="1599"/>
                    <a:pt x="802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2" y="0"/>
                  </a:cubicBezTo>
                  <a:cubicBezTo>
                    <a:pt x="1241" y="0"/>
                    <a:pt x="1597" y="357"/>
                    <a:pt x="1597" y="80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lang="fr-FR"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164;p35">
              <a:extLst>
                <a:ext uri="{FF2B5EF4-FFF2-40B4-BE49-F238E27FC236}">
                  <a16:creationId xmlns:a16="http://schemas.microsoft.com/office/drawing/2014/main" id="{73A6FEF1-1ACA-05D4-D796-69E85482A2D3}"/>
                </a:ext>
              </a:extLst>
            </p:cNvPr>
            <p:cNvSpPr txBox="1"/>
            <p:nvPr/>
          </p:nvSpPr>
          <p:spPr>
            <a:xfrm>
              <a:off x="4365575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850392">
                <a:spcAft>
                  <a:spcPts val="600"/>
                </a:spcAft>
                <a:buClr>
                  <a:srgbClr val="FFFFFF"/>
                </a:buClr>
                <a:buSzPts val="8000"/>
              </a:pPr>
              <a:r>
                <a:rPr lang="fr-FR" sz="4464" kern="1200">
                  <a:solidFill>
                    <a:srgbClr val="FFFFFF"/>
                  </a:solidFill>
                  <a:latin typeface="Fira Sans Extra Condensed Medium"/>
                  <a:ea typeface="+mn-ea"/>
                  <a:cs typeface="+mn-cs"/>
                  <a:sym typeface="Fira Sans Extra Condensed Medium"/>
                </a:rPr>
                <a:t>1</a:t>
              </a:r>
              <a:endParaRPr lang="fr-FR"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" name="Google Shape;1165;p35">
              <a:extLst>
                <a:ext uri="{FF2B5EF4-FFF2-40B4-BE49-F238E27FC236}">
                  <a16:creationId xmlns:a16="http://schemas.microsoft.com/office/drawing/2014/main" id="{300E2071-F62D-3268-0E04-17A77F0EA1B3}"/>
                </a:ext>
              </a:extLst>
            </p:cNvPr>
            <p:cNvSpPr txBox="1"/>
            <p:nvPr/>
          </p:nvSpPr>
          <p:spPr>
            <a:xfrm flipH="1">
              <a:off x="3799929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850392">
                <a:spcAft>
                  <a:spcPts val="600"/>
                </a:spcAft>
                <a:buClr>
                  <a:srgbClr val="000000"/>
                </a:buClr>
                <a:buSzPts val="1100"/>
              </a:pPr>
              <a:r>
                <a:rPr lang="fr-FR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Elimination des valeurs aberrantes</a:t>
              </a:r>
            </a:p>
          </p:txBody>
        </p:sp>
      </p:grpSp>
      <p:grpSp>
        <p:nvGrpSpPr>
          <p:cNvPr id="12" name="Google Shape;1186;p35">
            <a:extLst>
              <a:ext uri="{FF2B5EF4-FFF2-40B4-BE49-F238E27FC236}">
                <a16:creationId xmlns:a16="http://schemas.microsoft.com/office/drawing/2014/main" id="{DAA5280A-818B-7C41-1273-6D1DF26800B2}"/>
              </a:ext>
            </a:extLst>
          </p:cNvPr>
          <p:cNvGrpSpPr/>
          <p:nvPr/>
        </p:nvGrpSpPr>
        <p:grpSpPr>
          <a:xfrm>
            <a:off x="6436930" y="1691150"/>
            <a:ext cx="2315461" cy="3928908"/>
            <a:chOff x="2128125" y="1263650"/>
            <a:chExt cx="1546451" cy="2881403"/>
          </a:xfrm>
        </p:grpSpPr>
        <p:sp>
          <p:nvSpPr>
            <p:cNvPr id="13" name="Google Shape;1187;p35">
              <a:extLst>
                <a:ext uri="{FF2B5EF4-FFF2-40B4-BE49-F238E27FC236}">
                  <a16:creationId xmlns:a16="http://schemas.microsoft.com/office/drawing/2014/main" id="{D05CC480-BA83-FAFA-A6EF-2D620A3B3E01}"/>
                </a:ext>
              </a:extLst>
            </p:cNvPr>
            <p:cNvSpPr/>
            <p:nvPr/>
          </p:nvSpPr>
          <p:spPr>
            <a:xfrm>
              <a:off x="2128125" y="1646800"/>
              <a:ext cx="1543800" cy="249825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14" name="Google Shape;1188;p35">
              <a:extLst>
                <a:ext uri="{FF2B5EF4-FFF2-40B4-BE49-F238E27FC236}">
                  <a16:creationId xmlns:a16="http://schemas.microsoft.com/office/drawing/2014/main" id="{434B1285-B31B-6DBF-5517-F560FB5D8285}"/>
                </a:ext>
              </a:extLst>
            </p:cNvPr>
            <p:cNvSpPr/>
            <p:nvPr/>
          </p:nvSpPr>
          <p:spPr>
            <a:xfrm>
              <a:off x="2128134" y="2734803"/>
              <a:ext cx="1543782" cy="942180"/>
            </a:xfrm>
            <a:custGeom>
              <a:avLst/>
              <a:gdLst/>
              <a:ahLst/>
              <a:cxnLst/>
              <a:rect l="l" t="t" r="r" b="b"/>
              <a:pathLst>
                <a:path w="3679" h="2246" extrusionOk="0">
                  <a:moveTo>
                    <a:pt x="0" y="2245"/>
                  </a:moveTo>
                  <a:lnTo>
                    <a:pt x="0" y="0"/>
                  </a:lnTo>
                  <a:lnTo>
                    <a:pt x="3678" y="0"/>
                  </a:lnTo>
                  <a:lnTo>
                    <a:pt x="367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lang="fr-FR"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189;p35">
              <a:extLst>
                <a:ext uri="{FF2B5EF4-FFF2-40B4-BE49-F238E27FC236}">
                  <a16:creationId xmlns:a16="http://schemas.microsoft.com/office/drawing/2014/main" id="{F94FD91B-2B16-88F8-7500-32FF424CB3B7}"/>
                </a:ext>
              </a:extLst>
            </p:cNvPr>
            <p:cNvSpPr/>
            <p:nvPr/>
          </p:nvSpPr>
          <p:spPr>
            <a:xfrm>
              <a:off x="2566664" y="1263650"/>
              <a:ext cx="672028" cy="672028"/>
            </a:xfrm>
            <a:custGeom>
              <a:avLst/>
              <a:gdLst/>
              <a:ahLst/>
              <a:cxnLst/>
              <a:rect l="l" t="t" r="r" b="b"/>
              <a:pathLst>
                <a:path w="1599" h="1600" extrusionOk="0">
                  <a:moveTo>
                    <a:pt x="1598" y="804"/>
                  </a:moveTo>
                  <a:lnTo>
                    <a:pt x="1598" y="804"/>
                  </a:lnTo>
                  <a:cubicBezTo>
                    <a:pt x="1598" y="1243"/>
                    <a:pt x="1242" y="1599"/>
                    <a:pt x="795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795" y="0"/>
                  </a:cubicBezTo>
                  <a:cubicBezTo>
                    <a:pt x="1242" y="0"/>
                    <a:pt x="1598" y="357"/>
                    <a:pt x="1598" y="80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lang="fr-FR"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190;p35">
              <a:extLst>
                <a:ext uri="{FF2B5EF4-FFF2-40B4-BE49-F238E27FC236}">
                  <a16:creationId xmlns:a16="http://schemas.microsoft.com/office/drawing/2014/main" id="{7CC4FC50-7BDD-276F-E57A-9F8C19F7A715}"/>
                </a:ext>
              </a:extLst>
            </p:cNvPr>
            <p:cNvSpPr txBox="1"/>
            <p:nvPr/>
          </p:nvSpPr>
          <p:spPr>
            <a:xfrm>
              <a:off x="2696427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850392">
                <a:spcAft>
                  <a:spcPts val="600"/>
                </a:spcAft>
                <a:buClr>
                  <a:srgbClr val="FFFFFF"/>
                </a:buClr>
                <a:buSzPts val="8000"/>
              </a:pPr>
              <a:r>
                <a:rPr lang="fr-FR" sz="4464" kern="1200">
                  <a:solidFill>
                    <a:srgbClr val="FFFFFF"/>
                  </a:solidFill>
                  <a:latin typeface="Fira Sans Extra Condensed Medium"/>
                  <a:ea typeface="+mn-ea"/>
                  <a:cs typeface="+mn-cs"/>
                  <a:sym typeface="Fira Sans Extra Condensed Medium"/>
                </a:rPr>
                <a:t>3</a:t>
              </a:r>
              <a:endParaRPr lang="fr-FR"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" name="Google Shape;1191;p35">
              <a:extLst>
                <a:ext uri="{FF2B5EF4-FFF2-40B4-BE49-F238E27FC236}">
                  <a16:creationId xmlns:a16="http://schemas.microsoft.com/office/drawing/2014/main" id="{807854A4-CA7A-0F0A-808F-16690368A562}"/>
                </a:ext>
              </a:extLst>
            </p:cNvPr>
            <p:cNvSpPr txBox="1"/>
            <p:nvPr/>
          </p:nvSpPr>
          <p:spPr>
            <a:xfrm flipH="1">
              <a:off x="2130776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850392">
                <a:spcAft>
                  <a:spcPts val="600"/>
                </a:spcAft>
                <a:buClr>
                  <a:srgbClr val="000000"/>
                </a:buClr>
                <a:buSzPts val="1100"/>
              </a:pPr>
              <a:r>
                <a:rPr lang="fr-FR" b="1" kern="1200">
                  <a:solidFill>
                    <a:schemeClr val="accent3"/>
                  </a:solidFill>
                  <a:latin typeface="Fira Sans Extra Condensed"/>
                  <a:ea typeface="+mn-ea"/>
                  <a:cs typeface="+mn-cs"/>
                  <a:sym typeface="Fira Sans Extra Condensed"/>
                </a:rPr>
                <a:t>Imputation valeurs numériques manquantes</a:t>
              </a:r>
              <a:endParaRPr lang="fr-FR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" name="Google Shape;1197;p35">
            <a:extLst>
              <a:ext uri="{FF2B5EF4-FFF2-40B4-BE49-F238E27FC236}">
                <a16:creationId xmlns:a16="http://schemas.microsoft.com/office/drawing/2014/main" id="{8574B816-9DF3-75AD-B3BE-F7E959D55673}"/>
              </a:ext>
            </a:extLst>
          </p:cNvPr>
          <p:cNvGrpSpPr/>
          <p:nvPr/>
        </p:nvGrpSpPr>
        <p:grpSpPr>
          <a:xfrm>
            <a:off x="9408825" y="1691150"/>
            <a:ext cx="2330789" cy="3928908"/>
            <a:chOff x="5459237" y="1263650"/>
            <a:chExt cx="1556687" cy="2881403"/>
          </a:xfrm>
        </p:grpSpPr>
        <p:sp>
          <p:nvSpPr>
            <p:cNvPr id="19" name="Google Shape;1198;p35">
              <a:extLst>
                <a:ext uri="{FF2B5EF4-FFF2-40B4-BE49-F238E27FC236}">
                  <a16:creationId xmlns:a16="http://schemas.microsoft.com/office/drawing/2014/main" id="{55E51CA3-4861-DBD6-E13A-CFA7DCD9D71A}"/>
                </a:ext>
              </a:extLst>
            </p:cNvPr>
            <p:cNvSpPr/>
            <p:nvPr/>
          </p:nvSpPr>
          <p:spPr>
            <a:xfrm>
              <a:off x="5469838" y="1646800"/>
              <a:ext cx="1543800" cy="249825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20" name="Google Shape;1199;p35">
              <a:extLst>
                <a:ext uri="{FF2B5EF4-FFF2-40B4-BE49-F238E27FC236}">
                  <a16:creationId xmlns:a16="http://schemas.microsoft.com/office/drawing/2014/main" id="{D1FEC31B-E302-7D08-8066-7D2AADAD61EA}"/>
                </a:ext>
              </a:extLst>
            </p:cNvPr>
            <p:cNvSpPr/>
            <p:nvPr/>
          </p:nvSpPr>
          <p:spPr>
            <a:xfrm>
              <a:off x="5459237" y="2733350"/>
              <a:ext cx="1543782" cy="942180"/>
            </a:xfrm>
            <a:custGeom>
              <a:avLst/>
              <a:gdLst/>
              <a:ahLst/>
              <a:cxnLst/>
              <a:rect l="l" t="t" r="r" b="b"/>
              <a:pathLst>
                <a:path w="3679" h="2246" extrusionOk="0">
                  <a:moveTo>
                    <a:pt x="0" y="2245"/>
                  </a:moveTo>
                  <a:lnTo>
                    <a:pt x="0" y="0"/>
                  </a:lnTo>
                  <a:lnTo>
                    <a:pt x="3678" y="0"/>
                  </a:lnTo>
                  <a:lnTo>
                    <a:pt x="367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lang="fr-FR"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200;p35">
              <a:extLst>
                <a:ext uri="{FF2B5EF4-FFF2-40B4-BE49-F238E27FC236}">
                  <a16:creationId xmlns:a16="http://schemas.microsoft.com/office/drawing/2014/main" id="{6F8F6CC3-97EF-4047-E752-D8D47DA203CF}"/>
                </a:ext>
              </a:extLst>
            </p:cNvPr>
            <p:cNvSpPr/>
            <p:nvPr/>
          </p:nvSpPr>
          <p:spPr>
            <a:xfrm>
              <a:off x="5903738" y="1263650"/>
              <a:ext cx="673851" cy="672028"/>
            </a:xfrm>
            <a:custGeom>
              <a:avLst/>
              <a:gdLst/>
              <a:ahLst/>
              <a:cxnLst/>
              <a:rect l="l" t="t" r="r" b="b"/>
              <a:pathLst>
                <a:path w="1607" h="1600" extrusionOk="0">
                  <a:moveTo>
                    <a:pt x="1606" y="804"/>
                  </a:moveTo>
                  <a:lnTo>
                    <a:pt x="1606" y="804"/>
                  </a:lnTo>
                  <a:cubicBezTo>
                    <a:pt x="1606" y="1243"/>
                    <a:pt x="1242" y="1599"/>
                    <a:pt x="803" y="1599"/>
                  </a:cubicBezTo>
                  <a:cubicBezTo>
                    <a:pt x="356" y="1599"/>
                    <a:pt x="0" y="1243"/>
                    <a:pt x="0" y="804"/>
                  </a:cubicBezTo>
                  <a:cubicBezTo>
                    <a:pt x="0" y="357"/>
                    <a:pt x="356" y="0"/>
                    <a:pt x="803" y="0"/>
                  </a:cubicBezTo>
                  <a:cubicBezTo>
                    <a:pt x="1242" y="0"/>
                    <a:pt x="1606" y="357"/>
                    <a:pt x="1606" y="804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lang="fr-FR"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201;p35">
              <a:extLst>
                <a:ext uri="{FF2B5EF4-FFF2-40B4-BE49-F238E27FC236}">
                  <a16:creationId xmlns:a16="http://schemas.microsoft.com/office/drawing/2014/main" id="{00B51D56-FA09-EB25-32A7-2E4F4574770E}"/>
                </a:ext>
              </a:extLst>
            </p:cNvPr>
            <p:cNvSpPr txBox="1"/>
            <p:nvPr/>
          </p:nvSpPr>
          <p:spPr>
            <a:xfrm>
              <a:off x="6037767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850392">
                <a:spcAft>
                  <a:spcPts val="600"/>
                </a:spcAft>
                <a:buClr>
                  <a:srgbClr val="FFFFFF"/>
                </a:buClr>
                <a:buSzPts val="8000"/>
              </a:pPr>
              <a:r>
                <a:rPr lang="fr-FR" sz="4464" kern="1200">
                  <a:solidFill>
                    <a:srgbClr val="FFFFFF"/>
                  </a:solidFill>
                  <a:latin typeface="Fira Sans Extra Condensed Medium"/>
                  <a:ea typeface="+mn-ea"/>
                  <a:cs typeface="+mn-cs"/>
                  <a:sym typeface="Fira Sans Extra Condensed Medium"/>
                </a:rPr>
                <a:t>4</a:t>
              </a:r>
              <a:endParaRPr lang="fr-FR"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" name="Google Shape;1202;p35">
              <a:extLst>
                <a:ext uri="{FF2B5EF4-FFF2-40B4-BE49-F238E27FC236}">
                  <a16:creationId xmlns:a16="http://schemas.microsoft.com/office/drawing/2014/main" id="{D8A47455-925A-8197-0875-B2935950A9CD}"/>
                </a:ext>
              </a:extLst>
            </p:cNvPr>
            <p:cNvSpPr txBox="1"/>
            <p:nvPr/>
          </p:nvSpPr>
          <p:spPr>
            <a:xfrm flipH="1">
              <a:off x="5472124" y="2104825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850392">
                <a:spcAft>
                  <a:spcPts val="600"/>
                </a:spcAft>
                <a:buClr>
                  <a:srgbClr val="000000"/>
                </a:buClr>
                <a:buSzPts val="1100"/>
              </a:pPr>
              <a:r>
                <a:rPr lang="fr-FR" b="1" kern="1200">
                  <a:solidFill>
                    <a:schemeClr val="accent5"/>
                  </a:solidFill>
                  <a:latin typeface="Fira Sans Extra Condensed"/>
                  <a:ea typeface="+mn-ea"/>
                  <a:cs typeface="+mn-cs"/>
                  <a:sym typeface="Fira Sans Extra Condensed"/>
                </a:rPr>
                <a:t>Imputation secteurs d’activité</a:t>
              </a:r>
              <a:endParaRPr lang="fr-FR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oogle Shape;1212;p35">
            <a:extLst>
              <a:ext uri="{FF2B5EF4-FFF2-40B4-BE49-F238E27FC236}">
                <a16:creationId xmlns:a16="http://schemas.microsoft.com/office/drawing/2014/main" id="{3EF4F3C9-27B0-4B69-9266-429CE83A3DCA}"/>
              </a:ext>
            </a:extLst>
          </p:cNvPr>
          <p:cNvGrpSpPr/>
          <p:nvPr/>
        </p:nvGrpSpPr>
        <p:grpSpPr>
          <a:xfrm>
            <a:off x="3427038" y="1691150"/>
            <a:ext cx="2328934" cy="3928910"/>
            <a:chOff x="444069" y="1263650"/>
            <a:chExt cx="1555448" cy="2881403"/>
          </a:xfrm>
        </p:grpSpPr>
        <p:sp>
          <p:nvSpPr>
            <p:cNvPr id="25" name="Google Shape;1213;p35">
              <a:extLst>
                <a:ext uri="{FF2B5EF4-FFF2-40B4-BE49-F238E27FC236}">
                  <a16:creationId xmlns:a16="http://schemas.microsoft.com/office/drawing/2014/main" id="{1E43DDEA-5D3E-935A-87A6-6BB944535660}"/>
                </a:ext>
              </a:extLst>
            </p:cNvPr>
            <p:cNvSpPr/>
            <p:nvPr/>
          </p:nvSpPr>
          <p:spPr>
            <a:xfrm>
              <a:off x="450050" y="1646800"/>
              <a:ext cx="1543800" cy="2498253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26" name="Google Shape;1214;p35">
              <a:extLst>
                <a:ext uri="{FF2B5EF4-FFF2-40B4-BE49-F238E27FC236}">
                  <a16:creationId xmlns:a16="http://schemas.microsoft.com/office/drawing/2014/main" id="{10F78A4E-2478-FC39-9718-7190C96CDA3E}"/>
                </a:ext>
              </a:extLst>
            </p:cNvPr>
            <p:cNvSpPr/>
            <p:nvPr/>
          </p:nvSpPr>
          <p:spPr>
            <a:xfrm>
              <a:off x="456343" y="2753442"/>
              <a:ext cx="1543174" cy="942175"/>
            </a:xfrm>
            <a:custGeom>
              <a:avLst/>
              <a:gdLst/>
              <a:ahLst/>
              <a:cxnLst/>
              <a:rect l="l" t="t" r="r" b="b"/>
              <a:pathLst>
                <a:path w="2859" h="2246" extrusionOk="0">
                  <a:moveTo>
                    <a:pt x="0" y="2245"/>
                  </a:moveTo>
                  <a:lnTo>
                    <a:pt x="0" y="0"/>
                  </a:lnTo>
                  <a:lnTo>
                    <a:pt x="2858" y="0"/>
                  </a:lnTo>
                  <a:lnTo>
                    <a:pt x="2858" y="2245"/>
                  </a:lnTo>
                  <a:lnTo>
                    <a:pt x="0" y="22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lang="fr-FR"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215;p35">
              <a:extLst>
                <a:ext uri="{FF2B5EF4-FFF2-40B4-BE49-F238E27FC236}">
                  <a16:creationId xmlns:a16="http://schemas.microsoft.com/office/drawing/2014/main" id="{C89FE233-7DE7-DEB4-3DA8-EEDAAAA05F0D}"/>
                </a:ext>
              </a:extLst>
            </p:cNvPr>
            <p:cNvSpPr/>
            <p:nvPr/>
          </p:nvSpPr>
          <p:spPr>
            <a:xfrm>
              <a:off x="890096" y="1263650"/>
              <a:ext cx="675670" cy="672028"/>
            </a:xfrm>
            <a:custGeom>
              <a:avLst/>
              <a:gdLst/>
              <a:ahLst/>
              <a:cxnLst/>
              <a:rect l="l" t="t" r="r" b="b"/>
              <a:pathLst>
                <a:path w="1608" h="1600" extrusionOk="0">
                  <a:moveTo>
                    <a:pt x="1607" y="804"/>
                  </a:moveTo>
                  <a:lnTo>
                    <a:pt x="1607" y="804"/>
                  </a:lnTo>
                  <a:cubicBezTo>
                    <a:pt x="1607" y="1243"/>
                    <a:pt x="1251" y="1599"/>
                    <a:pt x="804" y="1599"/>
                  </a:cubicBezTo>
                  <a:cubicBezTo>
                    <a:pt x="365" y="1599"/>
                    <a:pt x="0" y="1243"/>
                    <a:pt x="0" y="804"/>
                  </a:cubicBezTo>
                  <a:cubicBezTo>
                    <a:pt x="0" y="357"/>
                    <a:pt x="365" y="0"/>
                    <a:pt x="804" y="0"/>
                  </a:cubicBezTo>
                  <a:cubicBezTo>
                    <a:pt x="1251" y="0"/>
                    <a:pt x="1607" y="357"/>
                    <a:pt x="1607" y="8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endParaRPr lang="fr-FR" sz="48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216;p35">
              <a:extLst>
                <a:ext uri="{FF2B5EF4-FFF2-40B4-BE49-F238E27FC236}">
                  <a16:creationId xmlns:a16="http://schemas.microsoft.com/office/drawing/2014/main" id="{9022672E-5AA2-01A8-DA55-4E9AB0C92481}"/>
                </a:ext>
              </a:extLst>
            </p:cNvPr>
            <p:cNvSpPr txBox="1"/>
            <p:nvPr/>
          </p:nvSpPr>
          <p:spPr>
            <a:xfrm flipH="1">
              <a:off x="444069" y="2126388"/>
              <a:ext cx="15438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 defTabSz="850392">
                <a:spcAft>
                  <a:spcPts val="600"/>
                </a:spcAft>
                <a:buClr>
                  <a:srgbClr val="000000"/>
                </a:buClr>
                <a:buSzPts val="1100"/>
              </a:pPr>
              <a:r>
                <a:rPr lang="fr-FR" b="1" kern="1200">
                  <a:solidFill>
                    <a:schemeClr val="accent2"/>
                  </a:solidFill>
                  <a:latin typeface="Fira Sans Extra Condensed"/>
                  <a:ea typeface="+mn-ea"/>
                  <a:cs typeface="+mn-cs"/>
                  <a:sym typeface="Fira Sans Extra Condensed"/>
                </a:rPr>
                <a:t>Traitement des NaN</a:t>
              </a:r>
              <a:endParaRPr lang="fr-FR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" name="Google Shape;1217;p35">
              <a:extLst>
                <a:ext uri="{FF2B5EF4-FFF2-40B4-BE49-F238E27FC236}">
                  <a16:creationId xmlns:a16="http://schemas.microsoft.com/office/drawing/2014/main" id="{5BCEAAFF-399A-4BB8-C513-5CFD24B881B2}"/>
                </a:ext>
              </a:extLst>
            </p:cNvPr>
            <p:cNvSpPr txBox="1"/>
            <p:nvPr/>
          </p:nvSpPr>
          <p:spPr>
            <a:xfrm>
              <a:off x="1021681" y="1346464"/>
              <a:ext cx="412500" cy="5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defTabSz="850392">
                <a:spcAft>
                  <a:spcPts val="600"/>
                </a:spcAft>
                <a:buClr>
                  <a:srgbClr val="FFFFFF"/>
                </a:buClr>
                <a:buSzPts val="8000"/>
              </a:pPr>
              <a:r>
                <a:rPr lang="fr-FR" sz="4464" kern="1200">
                  <a:solidFill>
                    <a:srgbClr val="FFFFFF"/>
                  </a:solidFill>
                  <a:latin typeface="Fira Sans Extra Condensed Medium"/>
                  <a:ea typeface="+mn-ea"/>
                  <a:cs typeface="+mn-cs"/>
                  <a:sym typeface="Fira Sans Extra Condensed Medium"/>
                </a:rPr>
                <a:t>2</a:t>
              </a:r>
              <a:endParaRPr lang="fr-FR"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C38E01AE-A7F0-2077-2703-3D3032020E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70" b="12219"/>
          <a:stretch/>
        </p:blipFill>
        <p:spPr>
          <a:xfrm rot="10800000">
            <a:off x="6213637" y="-21039"/>
            <a:ext cx="2148393" cy="1257627"/>
          </a:xfrm>
          <a:prstGeom prst="rect">
            <a:avLst/>
          </a:prstGeom>
        </p:spPr>
      </p:pic>
      <p:pic>
        <p:nvPicPr>
          <p:cNvPr id="32" name="Image 31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D720639C-3467-4512-1E8F-A03EA8157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827" y="3756596"/>
            <a:ext cx="1120202" cy="1120202"/>
          </a:xfrm>
          <a:prstGeom prst="rect">
            <a:avLst/>
          </a:prstGeom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C3A465A4-1978-8AD0-2125-539351C06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6633" y="3908647"/>
            <a:ext cx="913960" cy="91396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777D709D-F071-EB7B-0E5E-69AE1BDB1C00}"/>
              </a:ext>
            </a:extLst>
          </p:cNvPr>
          <p:cNvSpPr txBox="1"/>
          <p:nvPr/>
        </p:nvSpPr>
        <p:spPr>
          <a:xfrm>
            <a:off x="3750624" y="4106606"/>
            <a:ext cx="221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latin typeface="Amasis MT Pro Black" panose="020F0502020204030204" pitchFamily="18" charset="0"/>
              </a:rPr>
              <a:t>NaN     0</a:t>
            </a:r>
          </a:p>
        </p:txBody>
      </p:sp>
      <p:pic>
        <p:nvPicPr>
          <p:cNvPr id="37" name="Image 36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71108191-4E6D-8BBD-3DF9-D4ECEA7F9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38" y="3685313"/>
            <a:ext cx="1366785" cy="136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0FA6B-3397-E72F-3E72-913BF92F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A09561-672F-CE4D-BDBA-016B1E98BC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9E19-0C7F-ECDD-5ABF-895DDC4B2F6D}"/>
              </a:ext>
            </a:extLst>
          </p:cNvPr>
          <p:cNvSpPr/>
          <p:nvPr/>
        </p:nvSpPr>
        <p:spPr>
          <a:xfrm>
            <a:off x="1" y="215431"/>
            <a:ext cx="3280228" cy="307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Pré traitement des données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07B104A-5B53-BEBA-2DC4-BCBC1111E2E9}"/>
              </a:ext>
            </a:extLst>
          </p:cNvPr>
          <p:cNvSpPr txBox="1">
            <a:spLocks/>
          </p:cNvSpPr>
          <p:nvPr/>
        </p:nvSpPr>
        <p:spPr>
          <a:xfrm>
            <a:off x="838198" y="1714113"/>
            <a:ext cx="8486104" cy="547306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D9FBD081-D7E7-6ECD-7821-7FDF70DB0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509745"/>
                <a:ext cx="10515599" cy="1800660"/>
              </a:xfrm>
              <a:prstGeom prst="rect">
                <a:avLst/>
              </a:prstGeom>
              <a:solidFill>
                <a:srgbClr val="76DCAB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noProof="0"/>
                  <a:t>Agrégation des estimations GES selon la formule:</a:t>
                </a:r>
              </a:p>
              <a:p>
                <a:pPr marL="0" indent="0">
                  <a:buNone/>
                </a:pPr>
                <a:endParaRPr lang="fr-FR" b="0" i="1" noProof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𝑒𝑠𝑡𝑖𝑚𝑎𝑡𝑖𝑜𝑛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𝐺𝐸𝑆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𝑚𝑜𝑦𝑒𝑛𝑛𝑒</m:t>
                      </m:r>
                      <m:r>
                        <a:rPr lang="fr-FR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𝑒𝑠𝑡𝑖𝑚𝑎𝑡𝑖𝑜𝑛</m:t>
                              </m:r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𝐺𝐸</m:t>
                              </m:r>
                              <m:sSub>
                                <m:sSubPr>
                                  <m:ctrlP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𝑠h𝑜</m:t>
                              </m:r>
                              <m:sSub>
                                <m:sSubPr>
                                  <m:ctrlP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fr-FR" sz="2400" b="0" i="1" noProof="0" smtClean="0">
                                  <a:latin typeface="Cambria Math" panose="02040503050406030204" pitchFamily="18" charset="0"/>
                                </a:rPr>
                                <m:t>𝑠h𝑜</m:t>
                              </m:r>
                              <m:sSub>
                                <m:sSubPr>
                                  <m:ctrlP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fr-FR" sz="2400"/>
              </a:p>
              <a:p>
                <a:pPr marL="0" indent="0">
                  <a:buNone/>
                </a:pPr>
                <a:endParaRPr lang="fr-FR" sz="2400"/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D9FBD081-D7E7-6ECD-7821-7FDF70DB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509745"/>
                <a:ext cx="10515599" cy="1800660"/>
              </a:xfrm>
              <a:prstGeom prst="rect">
                <a:avLst/>
              </a:prstGeom>
              <a:blipFill>
                <a:blip r:embed="rId2"/>
                <a:stretch>
                  <a:fillRect l="-1159" t="-5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74574C-A8C3-9E5E-0985-CB9826B92D22}"/>
              </a:ext>
            </a:extLst>
          </p:cNvPr>
          <p:cNvSpPr txBox="1">
            <a:spLocks/>
          </p:cNvSpPr>
          <p:nvPr/>
        </p:nvSpPr>
        <p:spPr>
          <a:xfrm>
            <a:off x="838198" y="1747904"/>
            <a:ext cx="8486104" cy="416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noProof="0"/>
              <a:t>Séparation en 4 </a:t>
            </a:r>
            <a:r>
              <a:rPr lang="fr-FR" noProof="0" err="1"/>
              <a:t>dataframes</a:t>
            </a:r>
            <a:r>
              <a:rPr lang="fr-FR" noProof="0"/>
              <a:t> selon le secteur d’activité.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endParaRPr lang="fr-FR" sz="2400"/>
          </a:p>
          <a:p>
            <a:pPr marL="0" indent="0">
              <a:buNone/>
            </a:pPr>
            <a:endParaRPr lang="fr-FR" sz="240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B5BD045-FB6E-48AF-F9B6-EA789076D6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8D5D-F287-0148-A8BF-F6E0887B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205B0C-BFFD-C8D6-5E51-509A70FA77B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5E0861-D932-BB33-4B68-893EFE7B7D00}"/>
              </a:ext>
            </a:extLst>
          </p:cNvPr>
          <p:cNvSpPr/>
          <p:nvPr/>
        </p:nvSpPr>
        <p:spPr>
          <a:xfrm>
            <a:off x="1" y="215431"/>
            <a:ext cx="3280228" cy="307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Pré traitement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513BA9-DEAB-6E10-A8F8-FF552167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4A2193C-95F0-8E29-C289-C157FE81E2C3}"/>
              </a:ext>
            </a:extLst>
          </p:cNvPr>
          <p:cNvSpPr txBox="1"/>
          <p:nvPr/>
        </p:nvSpPr>
        <p:spPr>
          <a:xfrm>
            <a:off x="3538609" y="814230"/>
            <a:ext cx="537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+mj-lt"/>
                <a:ea typeface="+mj-ea"/>
                <a:cs typeface="+mj-cs"/>
              </a:rPr>
              <a:t>Suppression  des outliers</a:t>
            </a:r>
          </a:p>
        </p:txBody>
      </p:sp>
      <p:pic>
        <p:nvPicPr>
          <p:cNvPr id="9" name="Image 8" descr="Une image contenant texte, capture d’écran, ligne, Rectangle&#10;&#10;Le contenu généré par l’IA peut être incorrect.">
            <a:extLst>
              <a:ext uri="{FF2B5EF4-FFF2-40B4-BE49-F238E27FC236}">
                <a16:creationId xmlns:a16="http://schemas.microsoft.com/office/drawing/2014/main" id="{084298CB-8AAB-DB6E-12F5-0EAAA10CC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65" y="1763675"/>
            <a:ext cx="5212090" cy="4160528"/>
          </a:xfrm>
          <a:prstGeom prst="rect">
            <a:avLst/>
          </a:prstGeom>
        </p:spPr>
      </p:pic>
      <p:pic>
        <p:nvPicPr>
          <p:cNvPr id="12" name="Image 11" descr="Une image contenant texte, capture d’écran, Rectangle, diagramme&#10;&#10;Le contenu généré par l’IA peut être incorrect.">
            <a:extLst>
              <a:ext uri="{FF2B5EF4-FFF2-40B4-BE49-F238E27FC236}">
                <a16:creationId xmlns:a16="http://schemas.microsoft.com/office/drawing/2014/main" id="{1F8E0DBF-6341-A35C-E840-A7F522817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2" y="1974087"/>
            <a:ext cx="5065786" cy="373990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3B3D99C-B263-2C66-6444-5B85A197C2BC}"/>
              </a:ext>
            </a:extLst>
          </p:cNvPr>
          <p:cNvSpPr txBox="1"/>
          <p:nvPr/>
        </p:nvSpPr>
        <p:spPr>
          <a:xfrm>
            <a:off x="5606891" y="6125517"/>
            <a:ext cx="97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accent4"/>
                </a:solidFill>
              </a:rPr>
              <a:t>Avant</a:t>
            </a:r>
            <a:endParaRPr lang="en-US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3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DEAFD-D8F6-1B42-EBCC-88739ABC9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F1B786-D557-7DF4-3359-CAFD1D4F933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B6792-A1C2-92A2-0EA0-FD96CD0A3685}"/>
              </a:ext>
            </a:extLst>
          </p:cNvPr>
          <p:cNvSpPr/>
          <p:nvPr/>
        </p:nvSpPr>
        <p:spPr>
          <a:xfrm>
            <a:off x="1" y="215431"/>
            <a:ext cx="3280228" cy="307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Pré traitement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A743147-F4A4-3ABA-8DBF-AE715C8A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7C16960-42AD-5E51-5D1F-52F6B02A3A21}"/>
              </a:ext>
            </a:extLst>
          </p:cNvPr>
          <p:cNvSpPr txBox="1"/>
          <p:nvPr/>
        </p:nvSpPr>
        <p:spPr>
          <a:xfrm>
            <a:off x="3538609" y="814230"/>
            <a:ext cx="5376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+mj-lt"/>
                <a:ea typeface="+mj-ea"/>
                <a:cs typeface="+mj-cs"/>
              </a:rPr>
              <a:t>Suppression  des outliers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2796D0F-E85E-7AF3-7840-96295C890143}"/>
              </a:ext>
            </a:extLst>
          </p:cNvPr>
          <p:cNvSpPr txBox="1"/>
          <p:nvPr/>
        </p:nvSpPr>
        <p:spPr>
          <a:xfrm>
            <a:off x="5597434" y="6259810"/>
            <a:ext cx="997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accent4"/>
                </a:solidFill>
              </a:rPr>
              <a:t>Après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5" name="Image 4" descr="Une image contenant texte, ligne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CBF3C443-340B-BF12-5015-066CF0747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19"/>
            <a:ext cx="12192000" cy="56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51F92-FDE7-9DF2-90C8-0DC49391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D9DAAF-B957-02FC-3F76-0E632A0AD25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D8F8C9-719F-3FAE-E151-7FC19B4EAB4D}"/>
              </a:ext>
            </a:extLst>
          </p:cNvPr>
          <p:cNvSpPr/>
          <p:nvPr/>
        </p:nvSpPr>
        <p:spPr>
          <a:xfrm>
            <a:off x="1" y="215431"/>
            <a:ext cx="3280228" cy="3070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Pré traitement des données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69A9A9F-2CED-509B-42B3-0559E97E9A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CBEA79D-404C-A043-8E46-2BA679961994}"/>
              </a:ext>
            </a:extLst>
          </p:cNvPr>
          <p:cNvSpPr txBox="1"/>
          <p:nvPr/>
        </p:nvSpPr>
        <p:spPr>
          <a:xfrm>
            <a:off x="5597434" y="6259810"/>
            <a:ext cx="997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>
                <a:solidFill>
                  <a:schemeClr val="accent4"/>
                </a:solidFill>
              </a:rPr>
              <a:t>Après</a:t>
            </a:r>
            <a:endParaRPr lang="en-US" b="1">
              <a:solidFill>
                <a:schemeClr val="accent4"/>
              </a:solidFill>
            </a:endParaRPr>
          </a:p>
        </p:txBody>
      </p:sp>
      <p:pic>
        <p:nvPicPr>
          <p:cNvPr id="8" name="Image 7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11C2EA9E-0C70-B707-8C10-9A440D3B5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561"/>
            <a:ext cx="12192000" cy="53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8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2C67F-7528-EEB3-D65A-20983504C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re 1">
            <a:extLst>
              <a:ext uri="{FF2B5EF4-FFF2-40B4-BE49-F238E27FC236}">
                <a16:creationId xmlns:a16="http://schemas.microsoft.com/office/drawing/2014/main" id="{A8E4F5A6-B916-1E75-581A-CE64723A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641" y="3031634"/>
            <a:ext cx="9425157" cy="521566"/>
          </a:xfrm>
        </p:spPr>
        <p:txBody>
          <a:bodyPr>
            <a:noAutofit/>
          </a:bodyPr>
          <a:lstStyle/>
          <a:p>
            <a:r>
              <a:rPr lang="fr-FR" sz="4400" b="1">
                <a:solidFill>
                  <a:schemeClr val="accent4"/>
                </a:solidFill>
                <a:latin typeface="Fira Sans" panose="020B0503050000020004" pitchFamily="34" charset="0"/>
              </a:rPr>
              <a:t>Résultats des Modèles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FDE32A-0E4F-605B-0519-BFE2E74E6C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05662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/>
              <a:t>17</a:t>
            </a:fld>
            <a:endParaRPr lang="fr-FR" b="1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41FD732-5B3D-0153-ECA7-B33724282A29}"/>
              </a:ext>
            </a:extLst>
          </p:cNvPr>
          <p:cNvGrpSpPr/>
          <p:nvPr/>
        </p:nvGrpSpPr>
        <p:grpSpPr>
          <a:xfrm>
            <a:off x="516650" y="1735662"/>
            <a:ext cx="3088470" cy="4138600"/>
            <a:chOff x="967410" y="1722783"/>
            <a:chExt cx="3088470" cy="4138600"/>
          </a:xfrm>
        </p:grpSpPr>
        <p:sp>
          <p:nvSpPr>
            <p:cNvPr id="65" name="Google Shape;1678;p48">
              <a:extLst>
                <a:ext uri="{FF2B5EF4-FFF2-40B4-BE49-F238E27FC236}">
                  <a16:creationId xmlns:a16="http://schemas.microsoft.com/office/drawing/2014/main" id="{C6A851D3-3615-B2AF-C876-E7B03581E514}"/>
                </a:ext>
              </a:extLst>
            </p:cNvPr>
            <p:cNvSpPr/>
            <p:nvPr/>
          </p:nvSpPr>
          <p:spPr>
            <a:xfrm rot="16200000">
              <a:off x="1087036" y="1603157"/>
              <a:ext cx="2849217" cy="308847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ADF1D301-1E48-D93C-E253-67E2F4542161}"/>
                </a:ext>
              </a:extLst>
            </p:cNvPr>
            <p:cNvSpPr txBox="1"/>
            <p:nvPr/>
          </p:nvSpPr>
          <p:spPr>
            <a:xfrm flipH="1">
              <a:off x="2041481" y="2229620"/>
              <a:ext cx="702365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>
                  <a:solidFill>
                    <a:schemeClr val="bg1"/>
                  </a:solidFill>
                </a:rPr>
                <a:t>3</a:t>
              </a:r>
            </a:p>
            <a:p>
              <a:endParaRPr lang="fr-FR" sz="11500" b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0B55339-BC59-830A-EF59-7144C6EBA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AFB446-2A60-235D-C2C4-0C0551CC5A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0" b="12219"/>
          <a:stretch/>
        </p:blipFill>
        <p:spPr>
          <a:xfrm>
            <a:off x="656636" y="5641659"/>
            <a:ext cx="2148393" cy="12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6118334C-150D-FFF7-EABA-E3DF392A4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70" b="12219"/>
          <a:stretch/>
        </p:blipFill>
        <p:spPr>
          <a:xfrm rot="16200000">
            <a:off x="10513664" y="2013445"/>
            <a:ext cx="2148393" cy="125762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EFF85F-9668-810B-5BC2-31128923FA5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57F1B-2172-6D73-994E-8A87A69A7E31}"/>
              </a:ext>
            </a:extLst>
          </p:cNvPr>
          <p:cNvSpPr/>
          <p:nvPr/>
        </p:nvSpPr>
        <p:spPr>
          <a:xfrm>
            <a:off x="0" y="842634"/>
            <a:ext cx="3578578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Une première approche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E0E39B2-1F63-92C2-9752-782FB25AFDC5}"/>
              </a:ext>
            </a:extLst>
          </p:cNvPr>
          <p:cNvSpPr txBox="1"/>
          <p:nvPr/>
        </p:nvSpPr>
        <p:spPr>
          <a:xfrm>
            <a:off x="3578578" y="842706"/>
            <a:ext cx="31806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>
                <a:solidFill>
                  <a:schemeClr val="accent1"/>
                </a:solidFill>
                <a:latin typeface="Abadi MT Condensed Light" panose="020B0306030101010103" pitchFamily="34" charset="77"/>
              </a:rPr>
              <a:t>PROPHET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F83FE3-66AF-127C-C2A5-9F51B285F604}"/>
              </a:ext>
            </a:extLst>
          </p:cNvPr>
          <p:cNvSpPr txBox="1"/>
          <p:nvPr/>
        </p:nvSpPr>
        <p:spPr>
          <a:xfrm>
            <a:off x="1789289" y="6168717"/>
            <a:ext cx="4547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fr-FR"/>
              <a:t>Les données sont trop bruitées pour que le modèle puisse performer.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24059B-55EF-19DB-1DC0-A654930D3AA8}"/>
              </a:ext>
            </a:extLst>
          </p:cNvPr>
          <p:cNvSpPr txBox="1"/>
          <p:nvPr/>
        </p:nvSpPr>
        <p:spPr>
          <a:xfrm>
            <a:off x="258947" y="6258781"/>
            <a:ext cx="132646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</a:rPr>
              <a:t>Résultats:</a:t>
            </a:r>
          </a:p>
        </p:txBody>
      </p:sp>
      <p:sp>
        <p:nvSpPr>
          <p:cNvPr id="10" name="ZoneTexte 67">
            <a:extLst>
              <a:ext uri="{FF2B5EF4-FFF2-40B4-BE49-F238E27FC236}">
                <a16:creationId xmlns:a16="http://schemas.microsoft.com/office/drawing/2014/main" id="{E21B7074-0783-65CD-D912-F221D72A2ADA}"/>
              </a:ext>
            </a:extLst>
          </p:cNvPr>
          <p:cNvSpPr txBox="1"/>
          <p:nvPr/>
        </p:nvSpPr>
        <p:spPr>
          <a:xfrm>
            <a:off x="3101608" y="175160"/>
            <a:ext cx="6175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>
                <a:solidFill>
                  <a:schemeClr val="accent1"/>
                </a:solidFill>
                <a:latin typeface="Fira Sans"/>
              </a:rPr>
              <a:t>Prévision jour par jour</a:t>
            </a:r>
            <a:endParaRPr lang="fr-FR" sz="2800" b="1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pic>
        <p:nvPicPr>
          <p:cNvPr id="21" name="Image 20" descr="Une image contenant capture d’écran, texte, Tracé, diagramme&#10;&#10;Le contenu généré par l’IA peut être incorrect.">
            <a:extLst>
              <a:ext uri="{FF2B5EF4-FFF2-40B4-BE49-F238E27FC236}">
                <a16:creationId xmlns:a16="http://schemas.microsoft.com/office/drawing/2014/main" id="{532BA518-47F2-8A1D-9C7B-16A60AC91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13" y="1408677"/>
            <a:ext cx="9455970" cy="464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8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B5AC1-EBF5-7A21-8406-4589AFDC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D244525-88D4-0AEE-D5DA-622EAAAAD8D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7FD9C-1679-EDA4-9895-54BCA1AE2E46}"/>
              </a:ext>
            </a:extLst>
          </p:cNvPr>
          <p:cNvSpPr/>
          <p:nvPr/>
        </p:nvSpPr>
        <p:spPr>
          <a:xfrm>
            <a:off x="0" y="950787"/>
            <a:ext cx="3578578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Une première approche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E23EE9-FB6C-D73D-C18E-56E960A2E9DA}"/>
              </a:ext>
            </a:extLst>
          </p:cNvPr>
          <p:cNvSpPr txBox="1"/>
          <p:nvPr/>
        </p:nvSpPr>
        <p:spPr>
          <a:xfrm>
            <a:off x="3578578" y="941028"/>
            <a:ext cx="31806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>
                <a:solidFill>
                  <a:schemeClr val="accent1"/>
                </a:solidFill>
                <a:latin typeface="Abadi MT Condensed Light" panose="020B0306030101010103" pitchFamily="34" charset="77"/>
              </a:rPr>
              <a:t>ARIMA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5FA62C-89B0-9AA1-5877-01456B956030}"/>
              </a:ext>
            </a:extLst>
          </p:cNvPr>
          <p:cNvSpPr txBox="1"/>
          <p:nvPr/>
        </p:nvSpPr>
        <p:spPr>
          <a:xfrm>
            <a:off x="1988466" y="5746353"/>
            <a:ext cx="4547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fr-FR"/>
              <a:t>Mêmes observations que pour PROPHET.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ECCCCB6-F809-525E-9E45-90F27AC386FC}"/>
              </a:ext>
            </a:extLst>
          </p:cNvPr>
          <p:cNvSpPr txBox="1"/>
          <p:nvPr/>
        </p:nvSpPr>
        <p:spPr>
          <a:xfrm>
            <a:off x="529891" y="5752043"/>
            <a:ext cx="132646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bg1"/>
                </a:solidFill>
              </a:rPr>
              <a:t>Résultats:</a:t>
            </a:r>
          </a:p>
        </p:txBody>
      </p:sp>
      <p:sp>
        <p:nvSpPr>
          <p:cNvPr id="10" name="ZoneTexte 67">
            <a:extLst>
              <a:ext uri="{FF2B5EF4-FFF2-40B4-BE49-F238E27FC236}">
                <a16:creationId xmlns:a16="http://schemas.microsoft.com/office/drawing/2014/main" id="{B410423C-4C61-8AF2-D988-D6C4D8D6C06C}"/>
              </a:ext>
            </a:extLst>
          </p:cNvPr>
          <p:cNvSpPr txBox="1"/>
          <p:nvPr/>
        </p:nvSpPr>
        <p:spPr>
          <a:xfrm>
            <a:off x="3101608" y="175160"/>
            <a:ext cx="6175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>
                <a:solidFill>
                  <a:schemeClr val="accent1"/>
                </a:solidFill>
                <a:latin typeface="Fira Sans"/>
              </a:rPr>
              <a:t>Prévision jour par jour</a:t>
            </a:r>
            <a:endParaRPr lang="fr-FR" sz="2800" b="1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pic>
        <p:nvPicPr>
          <p:cNvPr id="4" name="Image 3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137239D-253C-8C90-BB51-DC2D48771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618" y="1464507"/>
            <a:ext cx="8259492" cy="412571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655D82F-49E8-1BA9-0959-93ABDE3F79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0" b="12219"/>
          <a:stretch/>
        </p:blipFill>
        <p:spPr>
          <a:xfrm rot="10800000">
            <a:off x="9700152" y="0"/>
            <a:ext cx="2148393" cy="12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re 1">
            <a:extLst>
              <a:ext uri="{FF2B5EF4-FFF2-40B4-BE49-F238E27FC236}">
                <a16:creationId xmlns:a16="http://schemas.microsoft.com/office/drawing/2014/main" id="{2C05B143-F944-89DE-E032-904613BD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641" y="3031634"/>
            <a:ext cx="9425157" cy="521566"/>
          </a:xfrm>
        </p:spPr>
        <p:txBody>
          <a:bodyPr>
            <a:noAutofit/>
          </a:bodyPr>
          <a:lstStyle/>
          <a:p>
            <a:r>
              <a:rPr lang="fr-FR" sz="4400" b="1">
                <a:solidFill>
                  <a:schemeClr val="accent4"/>
                </a:solidFill>
                <a:latin typeface="Fira Sans" panose="020B0503050000020004" pitchFamily="34" charset="0"/>
              </a:rPr>
              <a:t>Présentation des Modèles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F4D2E4-9971-082E-BE68-C0B9A395F3A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05662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/>
              <a:t>2</a:t>
            </a:fld>
            <a:endParaRPr lang="fr-FR" b="1">
              <a:solidFill>
                <a:schemeClr val="tx1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112087F-21A3-6AE1-735D-2A07806AD892}"/>
              </a:ext>
            </a:extLst>
          </p:cNvPr>
          <p:cNvGrpSpPr/>
          <p:nvPr/>
        </p:nvGrpSpPr>
        <p:grpSpPr>
          <a:xfrm>
            <a:off x="516650" y="1735662"/>
            <a:ext cx="3088470" cy="2849217"/>
            <a:chOff x="967410" y="1722783"/>
            <a:chExt cx="3088470" cy="2849217"/>
          </a:xfrm>
        </p:grpSpPr>
        <p:sp>
          <p:nvSpPr>
            <p:cNvPr id="65" name="Google Shape;1678;p48">
              <a:extLst>
                <a:ext uri="{FF2B5EF4-FFF2-40B4-BE49-F238E27FC236}">
                  <a16:creationId xmlns:a16="http://schemas.microsoft.com/office/drawing/2014/main" id="{D945B669-49E1-41D5-C584-B13A204265C0}"/>
                </a:ext>
              </a:extLst>
            </p:cNvPr>
            <p:cNvSpPr/>
            <p:nvPr/>
          </p:nvSpPr>
          <p:spPr>
            <a:xfrm rot="16200000">
              <a:off x="1087036" y="1603157"/>
              <a:ext cx="2849217" cy="3088470"/>
            </a:xfrm>
            <a:custGeom>
              <a:avLst/>
              <a:gdLst/>
              <a:ahLst/>
              <a:cxnLst/>
              <a:rect l="l" t="t" r="r" b="b"/>
              <a:pathLst>
                <a:path w="45721" h="45133" extrusionOk="0">
                  <a:moveTo>
                    <a:pt x="22825" y="1"/>
                  </a:moveTo>
                  <a:cubicBezTo>
                    <a:pt x="22054" y="1"/>
                    <a:pt x="21283" y="295"/>
                    <a:pt x="20693" y="885"/>
                  </a:cubicBezTo>
                  <a:lnTo>
                    <a:pt x="1179" y="20482"/>
                  </a:lnTo>
                  <a:cubicBezTo>
                    <a:pt x="0" y="21661"/>
                    <a:pt x="0" y="23566"/>
                    <a:pt x="1179" y="24733"/>
                  </a:cubicBezTo>
                  <a:lnTo>
                    <a:pt x="20777" y="44259"/>
                  </a:lnTo>
                  <a:cubicBezTo>
                    <a:pt x="21364" y="44841"/>
                    <a:pt x="22133" y="45133"/>
                    <a:pt x="22900" y="45133"/>
                  </a:cubicBezTo>
                  <a:cubicBezTo>
                    <a:pt x="23672" y="45133"/>
                    <a:pt x="24442" y="44838"/>
                    <a:pt x="25027" y="44247"/>
                  </a:cubicBezTo>
                  <a:lnTo>
                    <a:pt x="32873" y="36377"/>
                  </a:lnTo>
                  <a:cubicBezTo>
                    <a:pt x="33053" y="36197"/>
                    <a:pt x="33283" y="36110"/>
                    <a:pt x="33511" y="36110"/>
                  </a:cubicBezTo>
                  <a:cubicBezTo>
                    <a:pt x="33810" y="36110"/>
                    <a:pt x="34108" y="36260"/>
                    <a:pt x="34290" y="36544"/>
                  </a:cubicBezTo>
                  <a:cubicBezTo>
                    <a:pt x="34743" y="37246"/>
                    <a:pt x="35112" y="38020"/>
                    <a:pt x="35409" y="38806"/>
                  </a:cubicBezTo>
                  <a:cubicBezTo>
                    <a:pt x="35588" y="39294"/>
                    <a:pt x="35909" y="39735"/>
                    <a:pt x="36362" y="40080"/>
                  </a:cubicBezTo>
                  <a:cubicBezTo>
                    <a:pt x="36890" y="40489"/>
                    <a:pt x="37508" y="40695"/>
                    <a:pt x="38128" y="40695"/>
                  </a:cubicBezTo>
                  <a:cubicBezTo>
                    <a:pt x="38682" y="40695"/>
                    <a:pt x="39237" y="40530"/>
                    <a:pt x="39731" y="40199"/>
                  </a:cubicBezTo>
                  <a:cubicBezTo>
                    <a:pt x="41303" y="39127"/>
                    <a:pt x="41446" y="36984"/>
                    <a:pt x="40172" y="35710"/>
                  </a:cubicBezTo>
                  <a:cubicBezTo>
                    <a:pt x="39862" y="35401"/>
                    <a:pt x="39505" y="35186"/>
                    <a:pt x="39112" y="35044"/>
                  </a:cubicBezTo>
                  <a:cubicBezTo>
                    <a:pt x="38326" y="34758"/>
                    <a:pt x="37564" y="34401"/>
                    <a:pt x="36862" y="33948"/>
                  </a:cubicBezTo>
                  <a:cubicBezTo>
                    <a:pt x="36374" y="33639"/>
                    <a:pt x="36279" y="32960"/>
                    <a:pt x="36695" y="32543"/>
                  </a:cubicBezTo>
                  <a:lnTo>
                    <a:pt x="44553" y="24661"/>
                  </a:lnTo>
                  <a:cubicBezTo>
                    <a:pt x="45720" y="23483"/>
                    <a:pt x="45720" y="21578"/>
                    <a:pt x="44542" y="20399"/>
                  </a:cubicBezTo>
                  <a:lnTo>
                    <a:pt x="24956" y="885"/>
                  </a:lnTo>
                  <a:cubicBezTo>
                    <a:pt x="24366" y="295"/>
                    <a:pt x="23595" y="1"/>
                    <a:pt x="22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fr-FR" sz="240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ACF9EF07-FDB9-9B81-D793-3A050087EB84}"/>
                </a:ext>
              </a:extLst>
            </p:cNvPr>
            <p:cNvSpPr txBox="1"/>
            <p:nvPr/>
          </p:nvSpPr>
          <p:spPr>
            <a:xfrm flipH="1">
              <a:off x="2041481" y="2229620"/>
              <a:ext cx="702365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500" b="1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FC027D0-000B-B9DC-D729-E1056312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E5AC5B-F183-C71E-7474-618661F0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0" b="12219"/>
          <a:stretch/>
        </p:blipFill>
        <p:spPr>
          <a:xfrm>
            <a:off x="656636" y="5641659"/>
            <a:ext cx="2148393" cy="12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2C9FBB8-2608-C9CD-1BC6-455CC65A32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74936" y="5745673"/>
            <a:ext cx="731600" cy="524800"/>
          </a:xfrm>
        </p:spPr>
        <p:txBody>
          <a:bodyPr/>
          <a:lstStyle/>
          <a:p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/>
              <a:t>20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7" name="Google Shape;474;p21">
            <a:extLst>
              <a:ext uri="{FF2B5EF4-FFF2-40B4-BE49-F238E27FC236}">
                <a16:creationId xmlns:a16="http://schemas.microsoft.com/office/drawing/2014/main" id="{93BBFE8A-26CD-9173-F32A-63D482A56C8A}"/>
              </a:ext>
            </a:extLst>
          </p:cNvPr>
          <p:cNvSpPr txBox="1"/>
          <p:nvPr/>
        </p:nvSpPr>
        <p:spPr>
          <a:xfrm>
            <a:off x="1956511" y="2484512"/>
            <a:ext cx="8703532" cy="1431534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fr-FR" sz="2800"/>
              <a:t>L’agrégation des données jour par jour ne peut pas fonctionner.</a:t>
            </a:r>
            <a:endParaRPr lang="fr-FR"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162;p35">
            <a:extLst>
              <a:ext uri="{FF2B5EF4-FFF2-40B4-BE49-F238E27FC236}">
                <a16:creationId xmlns:a16="http://schemas.microsoft.com/office/drawing/2014/main" id="{7AE59866-7A3F-0580-FD1D-32DC20FD781D}"/>
              </a:ext>
            </a:extLst>
          </p:cNvPr>
          <p:cNvSpPr/>
          <p:nvPr/>
        </p:nvSpPr>
        <p:spPr>
          <a:xfrm>
            <a:off x="1956510" y="3916045"/>
            <a:ext cx="8703532" cy="445262"/>
          </a:xfrm>
          <a:custGeom>
            <a:avLst/>
            <a:gdLst/>
            <a:ahLst/>
            <a:cxnLst/>
            <a:rect l="l" t="t" r="r" b="b"/>
            <a:pathLst>
              <a:path w="3678" h="2246" extrusionOk="0">
                <a:moveTo>
                  <a:pt x="0" y="2245"/>
                </a:moveTo>
                <a:lnTo>
                  <a:pt x="0" y="0"/>
                </a:lnTo>
                <a:lnTo>
                  <a:pt x="3677" y="0"/>
                </a:lnTo>
                <a:lnTo>
                  <a:pt x="3677" y="2245"/>
                </a:lnTo>
                <a:lnTo>
                  <a:pt x="0" y="2245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lang="fr-FR" sz="4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678;p48">
            <a:extLst>
              <a:ext uri="{FF2B5EF4-FFF2-40B4-BE49-F238E27FC236}">
                <a16:creationId xmlns:a16="http://schemas.microsoft.com/office/drawing/2014/main" id="{1A669466-163B-EA8A-98A9-C7C758E3761D}"/>
              </a:ext>
            </a:extLst>
          </p:cNvPr>
          <p:cNvSpPr/>
          <p:nvPr/>
        </p:nvSpPr>
        <p:spPr>
          <a:xfrm>
            <a:off x="333970" y="325398"/>
            <a:ext cx="2793726" cy="2567621"/>
          </a:xfrm>
          <a:custGeom>
            <a:avLst/>
            <a:gdLst/>
            <a:ahLst/>
            <a:cxn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fr-FR" sz="240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61F8D29-9825-D64A-7B58-D06EA34CCF53}"/>
              </a:ext>
            </a:extLst>
          </p:cNvPr>
          <p:cNvSpPr txBox="1">
            <a:spLocks/>
          </p:cNvSpPr>
          <p:nvPr/>
        </p:nvSpPr>
        <p:spPr>
          <a:xfrm>
            <a:off x="-2949089" y="1332091"/>
            <a:ext cx="9425157" cy="5215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 sz="2800" b="1">
                <a:solidFill>
                  <a:schemeClr val="bg1"/>
                </a:solidFill>
                <a:latin typeface="Fira Sans" panose="020B0503050000020004" pitchFamily="34" charset="0"/>
              </a:rPr>
              <a:t>Problématique</a:t>
            </a:r>
          </a:p>
        </p:txBody>
      </p:sp>
      <p:cxnSp>
        <p:nvCxnSpPr>
          <p:cNvPr id="2" name="Google Shape;462;p21">
            <a:extLst>
              <a:ext uri="{FF2B5EF4-FFF2-40B4-BE49-F238E27FC236}">
                <a16:creationId xmlns:a16="http://schemas.microsoft.com/office/drawing/2014/main" id="{16049C17-9FD2-885A-00E2-A8AE2FE7AB1E}"/>
              </a:ext>
            </a:extLst>
          </p:cNvPr>
          <p:cNvCxnSpPr>
            <a:cxnSpLocks/>
          </p:cNvCxnSpPr>
          <p:nvPr/>
        </p:nvCxnSpPr>
        <p:spPr>
          <a:xfrm>
            <a:off x="6231689" y="4361307"/>
            <a:ext cx="0" cy="67280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BF11052-357E-D316-0B86-42CD8DD8EC2E}"/>
              </a:ext>
            </a:extLst>
          </p:cNvPr>
          <p:cNvSpPr/>
          <p:nvPr/>
        </p:nvSpPr>
        <p:spPr>
          <a:xfrm>
            <a:off x="3882853" y="5079533"/>
            <a:ext cx="4697672" cy="6728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/>
              <a:t>On agrège mois par mois.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21F9BBD-5FB7-FEE0-8FD2-2E019765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9C48DB1-FAF2-2859-572C-2D90A2F1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0" b="12219"/>
          <a:stretch/>
        </p:blipFill>
        <p:spPr>
          <a:xfrm>
            <a:off x="656636" y="5641659"/>
            <a:ext cx="2148393" cy="12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7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6B60B-AC2C-D93C-67A0-94D0C902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94AFEC-BB7B-A182-E96F-E467AF9B383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6F49E-053F-A71F-B0FB-A3B350B4503C}"/>
              </a:ext>
            </a:extLst>
          </p:cNvPr>
          <p:cNvSpPr/>
          <p:nvPr/>
        </p:nvSpPr>
        <p:spPr>
          <a:xfrm>
            <a:off x="0" y="950787"/>
            <a:ext cx="3578578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Agrégation mois par mois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FCD2A7-2615-5B54-B65C-4AF0477AF378}"/>
              </a:ext>
            </a:extLst>
          </p:cNvPr>
          <p:cNvSpPr txBox="1"/>
          <p:nvPr/>
        </p:nvSpPr>
        <p:spPr>
          <a:xfrm>
            <a:off x="3578578" y="941028"/>
            <a:ext cx="31806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>
                <a:solidFill>
                  <a:schemeClr val="accent1"/>
                </a:solidFill>
                <a:latin typeface="Abadi MT Condensed Light" panose="020B0306030101010103" pitchFamily="34" charset="77"/>
              </a:rPr>
              <a:t>PROPHET</a:t>
            </a:r>
          </a:p>
        </p:txBody>
      </p:sp>
      <p:sp>
        <p:nvSpPr>
          <p:cNvPr id="10" name="ZoneTexte 67">
            <a:extLst>
              <a:ext uri="{FF2B5EF4-FFF2-40B4-BE49-F238E27FC236}">
                <a16:creationId xmlns:a16="http://schemas.microsoft.com/office/drawing/2014/main" id="{EF929748-8A28-37B5-BF09-ADC9B52FE516}"/>
              </a:ext>
            </a:extLst>
          </p:cNvPr>
          <p:cNvSpPr txBox="1"/>
          <p:nvPr/>
        </p:nvSpPr>
        <p:spPr>
          <a:xfrm>
            <a:off x="3101608" y="175160"/>
            <a:ext cx="6175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>
                <a:solidFill>
                  <a:schemeClr val="accent1"/>
                </a:solidFill>
                <a:latin typeface="Fira Sans"/>
              </a:rPr>
              <a:t>Prévision mois par mois</a:t>
            </a:r>
            <a:endParaRPr lang="fr-FR" sz="2800" b="1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pic>
        <p:nvPicPr>
          <p:cNvPr id="9" name="Image 8" descr="Une image contenant texte, capture d’écran, Tracé, Police&#10;&#10;Le contenu généré par l’IA peut être incorrect.">
            <a:extLst>
              <a:ext uri="{FF2B5EF4-FFF2-40B4-BE49-F238E27FC236}">
                <a16:creationId xmlns:a16="http://schemas.microsoft.com/office/drawing/2014/main" id="{F208182C-636C-6D34-59C0-FB521D871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1" y="1350929"/>
            <a:ext cx="10868125" cy="53350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AFC8277-182A-51A0-FB93-99242B02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1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0EE17-CE2D-94FA-6BDF-5E0784E1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9D6FFA-55E0-D703-1B46-A28A1D0453E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4EB31-95D4-BE23-412E-88665915D7E7}"/>
              </a:ext>
            </a:extLst>
          </p:cNvPr>
          <p:cNvSpPr/>
          <p:nvPr/>
        </p:nvSpPr>
        <p:spPr>
          <a:xfrm>
            <a:off x="0" y="950787"/>
            <a:ext cx="3578578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Agrégation mois par mois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37C0391-BC29-8415-9809-D359693D7620}"/>
              </a:ext>
            </a:extLst>
          </p:cNvPr>
          <p:cNvSpPr txBox="1"/>
          <p:nvPr/>
        </p:nvSpPr>
        <p:spPr>
          <a:xfrm>
            <a:off x="3578578" y="941028"/>
            <a:ext cx="31806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>
                <a:solidFill>
                  <a:schemeClr val="accent1"/>
                </a:solidFill>
                <a:latin typeface="Abadi MT Condensed Light" panose="020B0306030101010103" pitchFamily="34" charset="77"/>
              </a:rPr>
              <a:t>ARIMA</a:t>
            </a:r>
          </a:p>
        </p:txBody>
      </p:sp>
      <p:sp>
        <p:nvSpPr>
          <p:cNvPr id="10" name="ZoneTexte 67">
            <a:extLst>
              <a:ext uri="{FF2B5EF4-FFF2-40B4-BE49-F238E27FC236}">
                <a16:creationId xmlns:a16="http://schemas.microsoft.com/office/drawing/2014/main" id="{C1277D0C-8885-0EAB-27A3-AC0A1E925EAF}"/>
              </a:ext>
            </a:extLst>
          </p:cNvPr>
          <p:cNvSpPr txBox="1"/>
          <p:nvPr/>
        </p:nvSpPr>
        <p:spPr>
          <a:xfrm>
            <a:off x="3101608" y="175160"/>
            <a:ext cx="6175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>
                <a:solidFill>
                  <a:schemeClr val="accent1"/>
                </a:solidFill>
                <a:latin typeface="Fira Sans"/>
              </a:rPr>
              <a:t>Prévision mois par mois</a:t>
            </a:r>
            <a:endParaRPr lang="fr-FR" sz="2800" b="1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pic>
        <p:nvPicPr>
          <p:cNvPr id="6" name="Image 5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05D09F21-2680-96B0-FA6F-181D8C51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2" y="1381390"/>
            <a:ext cx="10500809" cy="53014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112FC5E-CF3B-6015-04C3-80ABBF247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7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92424-9F75-F9C5-3AF4-C7200669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1F666F-F68C-8E84-7DBD-8BEC3C9D07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23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28E-57D1-E490-D901-6791CEA8F9E6}"/>
              </a:ext>
            </a:extLst>
          </p:cNvPr>
          <p:cNvSpPr/>
          <p:nvPr/>
        </p:nvSpPr>
        <p:spPr>
          <a:xfrm>
            <a:off x="0" y="950787"/>
            <a:ext cx="3578578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Agrégation mois par mois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376172-3611-8AB1-BA6E-817178A6BAD8}"/>
              </a:ext>
            </a:extLst>
          </p:cNvPr>
          <p:cNvSpPr txBox="1"/>
          <p:nvPr/>
        </p:nvSpPr>
        <p:spPr>
          <a:xfrm>
            <a:off x="3578578" y="941028"/>
            <a:ext cx="318065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500" b="1">
                <a:solidFill>
                  <a:schemeClr val="accent1"/>
                </a:solidFill>
                <a:latin typeface="Abadi MT Condensed Light" panose="020B0306030101010103" pitchFamily="34" charset="77"/>
              </a:rPr>
              <a:t>LSTM</a:t>
            </a:r>
          </a:p>
        </p:txBody>
      </p:sp>
      <p:sp>
        <p:nvSpPr>
          <p:cNvPr id="10" name="ZoneTexte 67">
            <a:extLst>
              <a:ext uri="{FF2B5EF4-FFF2-40B4-BE49-F238E27FC236}">
                <a16:creationId xmlns:a16="http://schemas.microsoft.com/office/drawing/2014/main" id="{D2DB2988-F49D-13F1-8F4B-CCBC4B040C61}"/>
              </a:ext>
            </a:extLst>
          </p:cNvPr>
          <p:cNvSpPr txBox="1"/>
          <p:nvPr/>
        </p:nvSpPr>
        <p:spPr>
          <a:xfrm>
            <a:off x="3101608" y="175160"/>
            <a:ext cx="6175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>
                <a:solidFill>
                  <a:schemeClr val="accent1"/>
                </a:solidFill>
                <a:latin typeface="Fira Sans"/>
              </a:rPr>
              <a:t>Prévision mois par mois</a:t>
            </a:r>
            <a:endParaRPr lang="fr-FR" sz="2800" b="1">
              <a:solidFill>
                <a:schemeClr val="accent1"/>
              </a:solidFill>
              <a:latin typeface="Fira Sans" panose="020B05030500000200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1D71CD-0E35-99A7-D92F-96820581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pic>
        <p:nvPicPr>
          <p:cNvPr id="2" name="Image 1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A259C5D1-3ABA-CD4B-B311-37EBCD2A5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18" y="1478579"/>
            <a:ext cx="4719600" cy="2236893"/>
          </a:xfrm>
          <a:prstGeom prst="rect">
            <a:avLst/>
          </a:prstGeom>
        </p:spPr>
      </p:pic>
      <p:pic>
        <p:nvPicPr>
          <p:cNvPr id="4" name="Image 3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54F22D03-4AE3-1C46-E79A-AEA413387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45" y="1478579"/>
            <a:ext cx="3775679" cy="2236893"/>
          </a:xfrm>
          <a:prstGeom prst="rect">
            <a:avLst/>
          </a:prstGeom>
        </p:spPr>
      </p:pic>
      <p:pic>
        <p:nvPicPr>
          <p:cNvPr id="9" name="Image 8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C7CF31C5-1616-45C9-D9FB-C6C064C1B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5" y="4325354"/>
            <a:ext cx="4350881" cy="2236893"/>
          </a:xfrm>
          <a:prstGeom prst="rect">
            <a:avLst/>
          </a:prstGeom>
        </p:spPr>
      </p:pic>
      <p:pic>
        <p:nvPicPr>
          <p:cNvPr id="11" name="Image 10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BB13CBAC-699B-DAB7-0864-A04B93B53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0" y="4325354"/>
            <a:ext cx="4286969" cy="22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6AFD1-FE6D-6B4E-783D-83519DCEB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re 1">
            <a:extLst>
              <a:ext uri="{FF2B5EF4-FFF2-40B4-BE49-F238E27FC236}">
                <a16:creationId xmlns:a16="http://schemas.microsoft.com/office/drawing/2014/main" id="{8629DA35-8AC9-48B0-6394-9C1A1D88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566" y="2229620"/>
            <a:ext cx="9425157" cy="521566"/>
          </a:xfrm>
        </p:spPr>
        <p:txBody>
          <a:bodyPr>
            <a:noAutofit/>
          </a:bodyPr>
          <a:lstStyle/>
          <a:p>
            <a:r>
              <a:rPr lang="fr-FR" sz="6000" b="1">
                <a:solidFill>
                  <a:srgbClr val="00A896"/>
                </a:solidFill>
              </a:rPr>
              <a:t>Recherche de variables explicatives</a:t>
            </a:r>
            <a:endParaRPr lang="fr-FR" sz="4800" b="1">
              <a:solidFill>
                <a:srgbClr val="00A896"/>
              </a:solidFill>
              <a:latin typeface="Fira Sans" panose="020B0503050000020004" pitchFamily="34" charset="0"/>
            </a:endParaRPr>
          </a:p>
        </p:txBody>
      </p:sp>
      <p:sp>
        <p:nvSpPr>
          <p:cNvPr id="65" name="Google Shape;1678;p48">
            <a:extLst>
              <a:ext uri="{FF2B5EF4-FFF2-40B4-BE49-F238E27FC236}">
                <a16:creationId xmlns:a16="http://schemas.microsoft.com/office/drawing/2014/main" id="{DF32A319-162F-E49C-7CD8-CE77538D1A59}"/>
              </a:ext>
            </a:extLst>
          </p:cNvPr>
          <p:cNvSpPr/>
          <p:nvPr/>
        </p:nvSpPr>
        <p:spPr>
          <a:xfrm rot="16200000">
            <a:off x="1087036" y="1603157"/>
            <a:ext cx="2849217" cy="3088470"/>
          </a:xfrm>
          <a:custGeom>
            <a:avLst/>
            <a:gdLst/>
            <a:ahLst/>
            <a:cxn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fr-FR" sz="240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077D3D58-23BD-8C05-966A-CADC8E891F89}"/>
              </a:ext>
            </a:extLst>
          </p:cNvPr>
          <p:cNvSpPr txBox="1"/>
          <p:nvPr/>
        </p:nvSpPr>
        <p:spPr>
          <a:xfrm flipH="1">
            <a:off x="2041481" y="2229620"/>
            <a:ext cx="70236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B8DEFDD-7CD8-4008-1100-C83CFC8B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70" b="12219"/>
          <a:stretch/>
        </p:blipFill>
        <p:spPr>
          <a:xfrm>
            <a:off x="656636" y="5641659"/>
            <a:ext cx="2148393" cy="125762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3713C18-130E-D05F-E0AD-5BAFB230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35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845E3-0BF3-D38A-D468-25A5896A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997F26-87BC-C07E-78CC-E7E21F2DEBE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ZoneTexte 67">
            <a:extLst>
              <a:ext uri="{FF2B5EF4-FFF2-40B4-BE49-F238E27FC236}">
                <a16:creationId xmlns:a16="http://schemas.microsoft.com/office/drawing/2014/main" id="{88EBF1D1-81AE-00B3-BD5B-EE039F1B5D3E}"/>
              </a:ext>
            </a:extLst>
          </p:cNvPr>
          <p:cNvSpPr txBox="1"/>
          <p:nvPr/>
        </p:nvSpPr>
        <p:spPr>
          <a:xfrm>
            <a:off x="3101608" y="175160"/>
            <a:ext cx="6175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>
                <a:solidFill>
                  <a:schemeClr val="accent1"/>
                </a:solidFill>
                <a:latin typeface="Fira Sans"/>
              </a:rPr>
              <a:t>Recherche de variables explicatives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BBFE8E0-FF13-1D0D-E1F1-75B7B46D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B076B5A-6229-5B8E-35F2-02F7C34803EE}"/>
              </a:ext>
            </a:extLst>
          </p:cNvPr>
          <p:cNvSpPr txBox="1">
            <a:spLocks/>
          </p:cNvSpPr>
          <p:nvPr/>
        </p:nvSpPr>
        <p:spPr>
          <a:xfrm>
            <a:off x="582973" y="2139798"/>
            <a:ext cx="3629297" cy="14785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Production totale renouvelable</a:t>
            </a:r>
          </a:p>
          <a:p>
            <a:pPr marL="0" indent="0">
              <a:buNone/>
            </a:pPr>
            <a:endParaRPr lang="fr-FR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4A3400E-8921-EDD3-2332-2AE94A17376A}"/>
              </a:ext>
            </a:extLst>
          </p:cNvPr>
          <p:cNvSpPr txBox="1">
            <a:spLocks/>
          </p:cNvSpPr>
          <p:nvPr/>
        </p:nvSpPr>
        <p:spPr>
          <a:xfrm>
            <a:off x="4392737" y="2114927"/>
            <a:ext cx="3593253" cy="13140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 Prix annuels moyens du gaz et de l’électricité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5D6246C-53A9-A236-322F-71230A0393F8}"/>
              </a:ext>
            </a:extLst>
          </p:cNvPr>
          <p:cNvSpPr txBox="1">
            <a:spLocks/>
          </p:cNvSpPr>
          <p:nvPr/>
        </p:nvSpPr>
        <p:spPr>
          <a:xfrm>
            <a:off x="8346924" y="2114927"/>
            <a:ext cx="3409648" cy="1478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Part du renouvelable dans le mix énergétique</a:t>
            </a:r>
          </a:p>
        </p:txBody>
      </p:sp>
    </p:spTree>
    <p:extLst>
      <p:ext uri="{BB962C8B-B14F-4D97-AF65-F5344CB8AC3E}">
        <p14:creationId xmlns:p14="http://schemas.microsoft.com/office/powerpoint/2010/main" val="648910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re 1">
            <a:extLst>
              <a:ext uri="{FF2B5EF4-FFF2-40B4-BE49-F238E27FC236}">
                <a16:creationId xmlns:a16="http://schemas.microsoft.com/office/drawing/2014/main" id="{2C05B143-F944-89DE-E032-904613BD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440" y="1708054"/>
            <a:ext cx="9425157" cy="521566"/>
          </a:xfrm>
        </p:spPr>
        <p:txBody>
          <a:bodyPr>
            <a:noAutofit/>
          </a:bodyPr>
          <a:lstStyle/>
          <a:p>
            <a:r>
              <a:rPr lang="fr-FR" sz="8000" b="1">
                <a:solidFill>
                  <a:srgbClr val="00A896"/>
                </a:solidFill>
                <a:latin typeface="Fira Sans" panose="020B0503050000020004" pitchFamily="34" charset="0"/>
              </a:rPr>
              <a:t>Construction de portefeuilles</a:t>
            </a:r>
          </a:p>
        </p:txBody>
      </p:sp>
      <p:sp>
        <p:nvSpPr>
          <p:cNvPr id="65" name="Google Shape;1678;p48">
            <a:extLst>
              <a:ext uri="{FF2B5EF4-FFF2-40B4-BE49-F238E27FC236}">
                <a16:creationId xmlns:a16="http://schemas.microsoft.com/office/drawing/2014/main" id="{D945B669-49E1-41D5-C584-B13A204265C0}"/>
              </a:ext>
            </a:extLst>
          </p:cNvPr>
          <p:cNvSpPr/>
          <p:nvPr/>
        </p:nvSpPr>
        <p:spPr>
          <a:xfrm rot="16200000">
            <a:off x="1087036" y="1603157"/>
            <a:ext cx="2849217" cy="3088470"/>
          </a:xfrm>
          <a:custGeom>
            <a:avLst/>
            <a:gdLst/>
            <a:ahLst/>
            <a:cxnLst/>
            <a:rect l="l" t="t" r="r" b="b"/>
            <a:pathLst>
              <a:path w="45721" h="45133" extrusionOk="0">
                <a:moveTo>
                  <a:pt x="22825" y="1"/>
                </a:moveTo>
                <a:cubicBezTo>
                  <a:pt x="22054" y="1"/>
                  <a:pt x="21283" y="295"/>
                  <a:pt x="20693" y="885"/>
                </a:cubicBezTo>
                <a:lnTo>
                  <a:pt x="1179" y="20482"/>
                </a:lnTo>
                <a:cubicBezTo>
                  <a:pt x="0" y="21661"/>
                  <a:pt x="0" y="23566"/>
                  <a:pt x="1179" y="24733"/>
                </a:cubicBezTo>
                <a:lnTo>
                  <a:pt x="20777" y="44259"/>
                </a:lnTo>
                <a:cubicBezTo>
                  <a:pt x="21364" y="44841"/>
                  <a:pt x="22133" y="45133"/>
                  <a:pt x="22900" y="45133"/>
                </a:cubicBezTo>
                <a:cubicBezTo>
                  <a:pt x="23672" y="45133"/>
                  <a:pt x="24442" y="44838"/>
                  <a:pt x="25027" y="44247"/>
                </a:cubicBezTo>
                <a:lnTo>
                  <a:pt x="32873" y="36377"/>
                </a:lnTo>
                <a:cubicBezTo>
                  <a:pt x="33053" y="36197"/>
                  <a:pt x="33283" y="36110"/>
                  <a:pt x="33511" y="36110"/>
                </a:cubicBezTo>
                <a:cubicBezTo>
                  <a:pt x="33810" y="36110"/>
                  <a:pt x="34108" y="36260"/>
                  <a:pt x="34290" y="36544"/>
                </a:cubicBezTo>
                <a:cubicBezTo>
                  <a:pt x="34743" y="37246"/>
                  <a:pt x="35112" y="38020"/>
                  <a:pt x="35409" y="38806"/>
                </a:cubicBezTo>
                <a:cubicBezTo>
                  <a:pt x="35588" y="39294"/>
                  <a:pt x="35909" y="39735"/>
                  <a:pt x="36362" y="40080"/>
                </a:cubicBezTo>
                <a:cubicBezTo>
                  <a:pt x="36890" y="40489"/>
                  <a:pt x="37508" y="40695"/>
                  <a:pt x="38128" y="40695"/>
                </a:cubicBezTo>
                <a:cubicBezTo>
                  <a:pt x="38682" y="40695"/>
                  <a:pt x="39237" y="40530"/>
                  <a:pt x="39731" y="40199"/>
                </a:cubicBezTo>
                <a:cubicBezTo>
                  <a:pt x="41303" y="39127"/>
                  <a:pt x="41446" y="36984"/>
                  <a:pt x="40172" y="35710"/>
                </a:cubicBezTo>
                <a:cubicBezTo>
                  <a:pt x="39862" y="35401"/>
                  <a:pt x="39505" y="35186"/>
                  <a:pt x="39112" y="35044"/>
                </a:cubicBezTo>
                <a:cubicBezTo>
                  <a:pt x="38326" y="34758"/>
                  <a:pt x="37564" y="34401"/>
                  <a:pt x="36862" y="33948"/>
                </a:cubicBezTo>
                <a:cubicBezTo>
                  <a:pt x="36374" y="33639"/>
                  <a:pt x="36279" y="32960"/>
                  <a:pt x="36695" y="32543"/>
                </a:cubicBezTo>
                <a:lnTo>
                  <a:pt x="44553" y="24661"/>
                </a:lnTo>
                <a:cubicBezTo>
                  <a:pt x="45720" y="23483"/>
                  <a:pt x="45720" y="21578"/>
                  <a:pt x="44542" y="20399"/>
                </a:cubicBezTo>
                <a:lnTo>
                  <a:pt x="24956" y="885"/>
                </a:lnTo>
                <a:cubicBezTo>
                  <a:pt x="24366" y="295"/>
                  <a:pt x="23595" y="1"/>
                  <a:pt x="228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lang="fr-FR" sz="240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CF9EF07-FDB9-9B81-D793-3A050087EB84}"/>
              </a:ext>
            </a:extLst>
          </p:cNvPr>
          <p:cNvSpPr txBox="1"/>
          <p:nvPr/>
        </p:nvSpPr>
        <p:spPr>
          <a:xfrm flipH="1">
            <a:off x="2041481" y="2229620"/>
            <a:ext cx="70236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b="1">
                <a:solidFill>
                  <a:schemeClr val="bg1"/>
                </a:solidFill>
              </a:rPr>
              <a:t>5</a:t>
            </a:r>
          </a:p>
          <a:p>
            <a:endParaRPr lang="fr-FR" sz="11500" b="1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C1D8F3-806A-8E09-869F-7069E21A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70" b="12219"/>
          <a:stretch/>
        </p:blipFill>
        <p:spPr>
          <a:xfrm>
            <a:off x="656636" y="5641659"/>
            <a:ext cx="2148393" cy="125762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DCEC75B-17DC-4F76-B811-C57FD159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6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2FEEE-590B-1175-BABB-2D206AAE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
              </a:t>
            </a:r>
          </a:p>
        </p:txBody>
      </p:sp>
      <p:sp>
        <p:nvSpPr>
          <p:cNvPr id="5156" name="Google Shape;1246;p36">
            <a:extLst>
              <a:ext uri="{FF2B5EF4-FFF2-40B4-BE49-F238E27FC236}">
                <a16:creationId xmlns:a16="http://schemas.microsoft.com/office/drawing/2014/main" id="{F91C2201-5EF2-1F0E-3555-464E0FC1ED1D}"/>
              </a:ext>
            </a:extLst>
          </p:cNvPr>
          <p:cNvSpPr txBox="1"/>
          <p:nvPr/>
        </p:nvSpPr>
        <p:spPr>
          <a:xfrm>
            <a:off x="9074109" y="3224237"/>
            <a:ext cx="2977394" cy="88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r>
              <a:rPr lang="fr-FR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1F2CF5-720D-E81E-7F67-A71FFA8CC80F}"/>
              </a:ext>
            </a:extLst>
          </p:cNvPr>
          <p:cNvSpPr/>
          <p:nvPr/>
        </p:nvSpPr>
        <p:spPr>
          <a:xfrm>
            <a:off x="0" y="154442"/>
            <a:ext cx="4407197" cy="49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Approche de programmation linéaire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C90DA8-DB14-BF45-B9D1-42E5D7514470}"/>
              </a:ext>
            </a:extLst>
          </p:cNvPr>
          <p:cNvSpPr txBox="1"/>
          <p:nvPr/>
        </p:nvSpPr>
        <p:spPr>
          <a:xfrm>
            <a:off x="292966" y="9179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</a:rPr>
              <a:t>On m</a:t>
            </a:r>
            <a:r>
              <a:rPr lang="fr-FR" b="0" i="0">
                <a:effectLst/>
                <a:latin typeface="Arial" panose="020B0604020202020204" pitchFamily="34" charset="0"/>
              </a:rPr>
              <a:t>inimise les </a:t>
            </a:r>
            <a:r>
              <a:rPr lang="fr-FR">
                <a:latin typeface="Arial" panose="020B0604020202020204" pitchFamily="34" charset="0"/>
              </a:rPr>
              <a:t>é</a:t>
            </a:r>
            <a:r>
              <a:rPr lang="fr-FR" b="0" i="0">
                <a:effectLst/>
                <a:latin typeface="Arial" panose="020B0604020202020204" pitchFamily="34" charset="0"/>
              </a:rPr>
              <a:t>missions moyennes de notre portefeuille (pondérée par l’investissement) en garantissant un rendement minimum et un investissement maximum de 100 millions d’euros par actif.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9F2C14B-8224-4637-28CF-1D53D0B078DA}"/>
                  </a:ext>
                </a:extLst>
              </p:cNvPr>
              <p:cNvSpPr txBox="1"/>
              <p:nvPr/>
            </p:nvSpPr>
            <p:spPr>
              <a:xfrm>
                <a:off x="4496496" y="1743557"/>
                <a:ext cx="2037866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𝑚𝑖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9F2C14B-8224-4637-28CF-1D53D0B07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96" y="1743557"/>
                <a:ext cx="2037866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8481F5B-ECBB-CE14-AFCB-6E3461B1C320}"/>
                  </a:ext>
                </a:extLst>
              </p:cNvPr>
              <p:cNvSpPr txBox="1"/>
              <p:nvPr/>
            </p:nvSpPr>
            <p:spPr>
              <a:xfrm>
                <a:off x="3405711" y="2629099"/>
                <a:ext cx="341625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𝑆𝑜𝑢𝑠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𝑐𝑜𝑛𝑡𝑟𝑎𝑖𝑛𝑡𝑒𝑠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i="1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8481F5B-ECBB-CE14-AFCB-6E3461B1C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11" y="2629099"/>
                <a:ext cx="3416255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1561296-0A01-B25D-8B3B-E364D531452C}"/>
                  </a:ext>
                </a:extLst>
              </p:cNvPr>
              <p:cNvSpPr txBox="1"/>
              <p:nvPr/>
            </p:nvSpPr>
            <p:spPr>
              <a:xfrm>
                <a:off x="5515429" y="3475010"/>
                <a:ext cx="1763688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i="1" smtClean="0">
                          <a:latin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1561296-0A01-B25D-8B3B-E364D5314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29" y="3475010"/>
                <a:ext cx="1763688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177F625-A549-0BE7-E6E8-DF234C8EA2B3}"/>
                  </a:ext>
                </a:extLst>
              </p:cNvPr>
              <p:cNvSpPr txBox="1"/>
              <p:nvPr/>
            </p:nvSpPr>
            <p:spPr>
              <a:xfrm>
                <a:off x="5515429" y="4253548"/>
                <a:ext cx="2974404" cy="694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;∀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177F625-A549-0BE7-E6E8-DF234C8EA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29" y="4253548"/>
                <a:ext cx="2974404" cy="6949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A06AA7A-7C05-A929-9FDB-CEF104D25BB0}"/>
                  </a:ext>
                </a:extLst>
              </p:cNvPr>
              <p:cNvSpPr txBox="1"/>
              <p:nvPr/>
            </p:nvSpPr>
            <p:spPr>
              <a:xfrm>
                <a:off x="391886" y="5050563"/>
                <a:ext cx="114082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 : investissement dans l’actif i</a:t>
                </a:r>
              </a:p>
              <a:p>
                <a:pPr algn="ctr"/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 : émissions de GES associées à l’actif 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 : rendement attendu de l’actif 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fr-FR"/>
                  <a:t>: rendement minimum requis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fr-FR"/>
                  <a:t>: investissement total alloué</a:t>
                </a:r>
              </a:p>
              <a:p>
                <a:pPr algn="ctr"/>
                <a:r>
                  <a:rPr lang="fr-FR"/>
                  <a:t> n : nombre d’actifs dans le portefeuille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A06AA7A-7C05-A929-9FDB-CEF104D25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5050563"/>
                <a:ext cx="11408228" cy="1754326"/>
              </a:xfrm>
              <a:prstGeom prst="rect">
                <a:avLst/>
              </a:prstGeom>
              <a:blipFill>
                <a:blip r:embed="rId6"/>
                <a:stretch>
                  <a:fillRect t="-2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603142E6-15E2-5AB7-2EBB-1019E8D83EA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269" r="33502"/>
          <a:stretch/>
        </p:blipFill>
        <p:spPr>
          <a:xfrm rot="5400000">
            <a:off x="10864872" y="5578379"/>
            <a:ext cx="1175676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7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05F0-3F87-F4C0-9F0F-D147A6DE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6" name="Google Shape;1246;p36">
            <a:extLst>
              <a:ext uri="{FF2B5EF4-FFF2-40B4-BE49-F238E27FC236}">
                <a16:creationId xmlns:a16="http://schemas.microsoft.com/office/drawing/2014/main" id="{311E04CF-A80E-8B77-2573-2E4B521E10AE}"/>
              </a:ext>
            </a:extLst>
          </p:cNvPr>
          <p:cNvSpPr txBox="1"/>
          <p:nvPr/>
        </p:nvSpPr>
        <p:spPr>
          <a:xfrm>
            <a:off x="9074109" y="3224237"/>
            <a:ext cx="2977394" cy="88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r>
              <a:rPr lang="fr-FR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BECC3-56C8-8DE6-C5A8-42923F76435E}"/>
              </a:ext>
            </a:extLst>
          </p:cNvPr>
          <p:cNvSpPr/>
          <p:nvPr/>
        </p:nvSpPr>
        <p:spPr>
          <a:xfrm>
            <a:off x="0" y="154442"/>
            <a:ext cx="4407197" cy="49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Approche de programmation linéaire</a:t>
            </a:r>
          </a:p>
        </p:txBody>
      </p:sp>
      <p:pic>
        <p:nvPicPr>
          <p:cNvPr id="10" name="Image 9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ACCA4E58-5AC4-073A-3BAD-DA72F0D1A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2" y="1590440"/>
            <a:ext cx="5130800" cy="41529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67BCA53-4DE4-748A-9C3A-ABCB7A9842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0" b="12219"/>
          <a:stretch/>
        </p:blipFill>
        <p:spPr>
          <a:xfrm rot="10800000">
            <a:off x="7858507" y="0"/>
            <a:ext cx="2148393" cy="1257627"/>
          </a:xfrm>
          <a:prstGeom prst="rect">
            <a:avLst/>
          </a:prstGeom>
        </p:spPr>
      </p:pic>
      <p:pic>
        <p:nvPicPr>
          <p:cNvPr id="16" name="Image 15" descr="Une image contenant texte, capture d’écran, Tracé, diagramme&#10;&#10;Le contenu généré par l’IA peut être incorrect.">
            <a:extLst>
              <a:ext uri="{FF2B5EF4-FFF2-40B4-BE49-F238E27FC236}">
                <a16:creationId xmlns:a16="http://schemas.microsoft.com/office/drawing/2014/main" id="{2ABF8890-FD0E-3B0B-201A-8CD36C68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10" y="1590440"/>
            <a:ext cx="513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69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38B6-6AFE-C5B7-3A87-6BC016CD9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B901D6-9FEC-AB3D-4BF3-F2F9AD09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
              </a:t>
            </a:r>
          </a:p>
        </p:txBody>
      </p:sp>
      <p:sp>
        <p:nvSpPr>
          <p:cNvPr id="5156" name="Google Shape;1246;p36">
            <a:extLst>
              <a:ext uri="{FF2B5EF4-FFF2-40B4-BE49-F238E27FC236}">
                <a16:creationId xmlns:a16="http://schemas.microsoft.com/office/drawing/2014/main" id="{E63D14AB-1E2B-5743-8A4A-5CD9614543EF}"/>
              </a:ext>
            </a:extLst>
          </p:cNvPr>
          <p:cNvSpPr txBox="1"/>
          <p:nvPr/>
        </p:nvSpPr>
        <p:spPr>
          <a:xfrm>
            <a:off x="9074109" y="3224237"/>
            <a:ext cx="2977394" cy="88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r>
              <a:rPr lang="fr-FR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06518C-DBCC-EB28-D94F-357F008DE1EA}"/>
              </a:ext>
            </a:extLst>
          </p:cNvPr>
          <p:cNvSpPr/>
          <p:nvPr/>
        </p:nvSpPr>
        <p:spPr>
          <a:xfrm>
            <a:off x="0" y="154442"/>
            <a:ext cx="4407197" cy="49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Autre approche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5D7800-356C-4F8B-3774-2841F266DC64}"/>
                  </a:ext>
                </a:extLst>
              </p:cNvPr>
              <p:cNvSpPr txBox="1"/>
              <p:nvPr/>
            </p:nvSpPr>
            <p:spPr>
              <a:xfrm>
                <a:off x="0" y="945811"/>
                <a:ext cx="1219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>
                    <a:latin typeface="Arial" panose="020B0604020202020204" pitchFamily="34" charset="0"/>
                  </a:rPr>
                  <a:t>On maximise une fonction combinant le rendement au carré et les émissions de GES pondérées en ajoutant un terme de régularisation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/>
                  <a:t> pour favoriser la diversification des investissements.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065D7800-356C-4F8B-3774-2841F266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45811"/>
                <a:ext cx="12192000" cy="646331"/>
              </a:xfrm>
              <a:prstGeom prst="rect">
                <a:avLst/>
              </a:prstGeom>
              <a:blipFill>
                <a:blip r:embed="rId2"/>
                <a:stretch>
                  <a:fillRect l="-400" t="-4717" r="-15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4E28A09-D0E0-65E9-AFDA-95C48EDEA48B}"/>
                  </a:ext>
                </a:extLst>
              </p:cNvPr>
              <p:cNvSpPr txBox="1"/>
              <p:nvPr/>
            </p:nvSpPr>
            <p:spPr>
              <a:xfrm>
                <a:off x="4496496" y="1743557"/>
                <a:ext cx="5379037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  <m:r>
                        <a:rPr lang="fr-FR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𝐺𝐸</m:t>
                              </m:r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𝑛𝑒𝑤</m:t>
                                  </m:r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24E28A09-D0E0-65E9-AFDA-95C48EDEA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496" y="1743557"/>
                <a:ext cx="5379037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A700C55-CF17-6F0B-25C3-3298C1E76D02}"/>
                  </a:ext>
                </a:extLst>
              </p:cNvPr>
              <p:cNvSpPr txBox="1"/>
              <p:nvPr/>
            </p:nvSpPr>
            <p:spPr>
              <a:xfrm>
                <a:off x="3405711" y="2629099"/>
                <a:ext cx="3416255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𝑆𝑜𝑢𝑠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𝑐𝑜𝑛𝑡𝑟𝑎𝑖𝑛𝑡𝑒𝑠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nary>
                        <m:naryPr>
                          <m:chr m:val="∑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i="1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A700C55-CF17-6F0B-25C3-3298C1E7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11" y="2629099"/>
                <a:ext cx="3416255" cy="848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A537D7E-2825-EFCF-3483-5E681950F325}"/>
                  </a:ext>
                </a:extLst>
              </p:cNvPr>
              <p:cNvSpPr txBox="1"/>
              <p:nvPr/>
            </p:nvSpPr>
            <p:spPr>
              <a:xfrm>
                <a:off x="5500040" y="3541336"/>
                <a:ext cx="213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≥0;∀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A537D7E-2825-EFCF-3483-5E681950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040" y="3541336"/>
                <a:ext cx="21326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28A034E-1064-C94D-B328-33CCF4D27915}"/>
                  </a:ext>
                </a:extLst>
              </p:cNvPr>
              <p:cNvSpPr txBox="1"/>
              <p:nvPr/>
            </p:nvSpPr>
            <p:spPr>
              <a:xfrm>
                <a:off x="391886" y="4256346"/>
                <a:ext cx="11408228" cy="2055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 : proportion d’investissement dans l’actif i</a:t>
                </a:r>
              </a:p>
              <a:p>
                <a:pPr algn="ctr"/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𝐺𝐸𝑆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 : émissions de GES normalisées associées à l’actif 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 : rendement normalisé de l’actif 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fr-FR"/>
                  <a:t>: investissement total alloué</a:t>
                </a:r>
              </a:p>
              <a:p>
                <a:pPr algn="ctr"/>
                <a:r>
                  <a:rPr lang="fr-FR"/>
                  <a:t> n : nombre d’actifs dans le portefeuille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/>
                  <a:t> : paramètre de pondération pour les émissions de GES contrôlant l'importance du critère environnemental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/>
                  <a:t>: coefficient de régularisation favorisant une allocation plus uniforme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28A034E-1064-C94D-B328-33CCF4D27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4256346"/>
                <a:ext cx="11408228" cy="2055691"/>
              </a:xfrm>
              <a:prstGeom prst="rect">
                <a:avLst/>
              </a:prstGeom>
              <a:blipFill>
                <a:blip r:embed="rId6"/>
                <a:stretch>
                  <a:fillRect t="-1484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1EDFADAC-A20D-AEAB-E4DF-4AC10543587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7870" b="12219"/>
          <a:stretch/>
        </p:blipFill>
        <p:spPr>
          <a:xfrm rot="5400000">
            <a:off x="-445383" y="3674128"/>
            <a:ext cx="2148393" cy="12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6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EFF85F-9668-810B-5BC2-31128923FA5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3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C4E32-6032-0AA2-02B4-B406C4E83F15}"/>
              </a:ext>
            </a:extLst>
          </p:cNvPr>
          <p:cNvSpPr/>
          <p:nvPr/>
        </p:nvSpPr>
        <p:spPr>
          <a:xfrm>
            <a:off x="1" y="215431"/>
            <a:ext cx="3200400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Présentation des modèles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87D37A-AD2A-DFE4-2F1E-BD2B8864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83"/>
            <a:ext cx="10515600" cy="1325563"/>
          </a:xfrm>
        </p:spPr>
        <p:txBody>
          <a:bodyPr/>
          <a:lstStyle/>
          <a:p>
            <a:r>
              <a:rPr lang="fr-FR" sz="4000" noProof="0"/>
              <a:t>PROPHET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F10571C1-3C2A-6A55-B50D-7D065611E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88958"/>
                <a:ext cx="10515600" cy="3628071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+&lt;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 smtClean="0">
                          <a:latin typeface="Cambria Math" panose="02040503050406030204" pitchFamily="18" charset="0"/>
                        </a:rPr>
                        <m:t>&gt;+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/>
              </a:p>
              <a:p>
                <a:r>
                  <a:rPr lang="fr-FR"/>
                  <a:t> g représente la tendance</a:t>
                </a:r>
              </a:p>
              <a:p>
                <a:r>
                  <a:rPr lang="fr-FR"/>
                  <a:t> s la saisonnalité</a:t>
                </a:r>
              </a:p>
              <a:p>
                <a:r>
                  <a:rPr lang="fr-FR"/>
                  <a:t> h les effets ponctuels (comme les évènements et les jours fériés)</a:t>
                </a:r>
              </a:p>
              <a:p>
                <a:r>
                  <a:rPr lang="fr-FR"/>
                  <a:t> z vecteur contenant les variables explicatives exogènes</a:t>
                </a:r>
              </a:p>
              <a:p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/>
                  <a:t> vecteur des poids</a:t>
                </a:r>
              </a:p>
              <a:p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/>
                  <a:t> un bruit blanc (souvent gaussien)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/>
              </a:p>
              <a:p>
                <a:endParaRPr lang="fr-FR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F10571C1-3C2A-6A55-B50D-7D065611E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8958"/>
                <a:ext cx="10515600" cy="3628071"/>
              </a:xfrm>
              <a:prstGeom prst="rect">
                <a:avLst/>
              </a:prstGeom>
              <a:blipFill>
                <a:blip r:embed="rId2"/>
                <a:stretch>
                  <a:fillRect l="-104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628DAB3-8753-5BE6-0554-41E17AEC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2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05EC7-149C-834F-77D7-8ABB860FD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FBD01-C212-5962-3D00-69C81FE4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
              </a:t>
            </a:r>
          </a:p>
        </p:txBody>
      </p:sp>
      <p:sp>
        <p:nvSpPr>
          <p:cNvPr id="5156" name="Google Shape;1246;p36">
            <a:extLst>
              <a:ext uri="{FF2B5EF4-FFF2-40B4-BE49-F238E27FC236}">
                <a16:creationId xmlns:a16="http://schemas.microsoft.com/office/drawing/2014/main" id="{8BEAC7B2-60CD-C275-503E-89F3AF21926F}"/>
              </a:ext>
            </a:extLst>
          </p:cNvPr>
          <p:cNvSpPr txBox="1"/>
          <p:nvPr/>
        </p:nvSpPr>
        <p:spPr>
          <a:xfrm>
            <a:off x="9074109" y="3224237"/>
            <a:ext cx="2977394" cy="88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r>
              <a:rPr lang="fr-FR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30384-858D-F911-E9FC-C716488D584B}"/>
              </a:ext>
            </a:extLst>
          </p:cNvPr>
          <p:cNvSpPr/>
          <p:nvPr/>
        </p:nvSpPr>
        <p:spPr>
          <a:xfrm>
            <a:off x="0" y="154442"/>
            <a:ext cx="4407197" cy="49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Autre approche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686216-54E4-8776-5F43-1CDA26BB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70" b="12219"/>
          <a:stretch/>
        </p:blipFill>
        <p:spPr>
          <a:xfrm rot="5400000">
            <a:off x="-445383" y="3674128"/>
            <a:ext cx="2148393" cy="1257627"/>
          </a:xfrm>
          <a:prstGeom prst="rect">
            <a:avLst/>
          </a:prstGeom>
        </p:spPr>
      </p:pic>
      <p:pic>
        <p:nvPicPr>
          <p:cNvPr id="33" name="Image 32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6B929201-7E39-E37B-DAA6-056096FDB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348736"/>
            <a:ext cx="5221234" cy="4160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AB7BD6D0-A6C8-1A60-29C3-FBCD1B83DB62}"/>
                  </a:ext>
                </a:extLst>
              </p:cNvPr>
              <p:cNvSpPr txBox="1"/>
              <p:nvPr/>
            </p:nvSpPr>
            <p:spPr>
              <a:xfrm>
                <a:off x="5711252" y="5951094"/>
                <a:ext cx="1527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AB7BD6D0-A6C8-1A60-29C3-FBCD1B83D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52" y="5951094"/>
                <a:ext cx="15271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475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6FDF6-A5D0-355B-CBD3-3B23FCEE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8238F9-CF16-FE09-02CD-58AF0FAD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
              </a:t>
            </a:r>
          </a:p>
        </p:txBody>
      </p:sp>
      <p:sp>
        <p:nvSpPr>
          <p:cNvPr id="5156" name="Google Shape;1246;p36">
            <a:extLst>
              <a:ext uri="{FF2B5EF4-FFF2-40B4-BE49-F238E27FC236}">
                <a16:creationId xmlns:a16="http://schemas.microsoft.com/office/drawing/2014/main" id="{5CE7C71D-C050-556B-561F-622F219238EC}"/>
              </a:ext>
            </a:extLst>
          </p:cNvPr>
          <p:cNvSpPr txBox="1"/>
          <p:nvPr/>
        </p:nvSpPr>
        <p:spPr>
          <a:xfrm>
            <a:off x="9074109" y="3224237"/>
            <a:ext cx="2977394" cy="88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r>
              <a:rPr lang="fr-FR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547D24-64DA-DA94-183B-956E3B03CF57}"/>
              </a:ext>
            </a:extLst>
          </p:cNvPr>
          <p:cNvSpPr/>
          <p:nvPr/>
        </p:nvSpPr>
        <p:spPr>
          <a:xfrm>
            <a:off x="0" y="154442"/>
            <a:ext cx="4407197" cy="49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Autre approche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8962F21-FEE5-CF9E-C176-F80CE339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70" b="12219"/>
          <a:stretch/>
        </p:blipFill>
        <p:spPr>
          <a:xfrm rot="5400000">
            <a:off x="-445383" y="3674128"/>
            <a:ext cx="2148393" cy="1257627"/>
          </a:xfrm>
          <a:prstGeom prst="rect">
            <a:avLst/>
          </a:prstGeom>
        </p:spPr>
      </p:pic>
      <p:pic>
        <p:nvPicPr>
          <p:cNvPr id="7" name="Image 6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D6B1E64C-C147-9055-9A06-36E696DCE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80" y="1408696"/>
            <a:ext cx="5532131" cy="4160528"/>
          </a:xfrm>
          <a:prstGeom prst="rect">
            <a:avLst/>
          </a:prstGeom>
        </p:spPr>
      </p:pic>
      <p:pic>
        <p:nvPicPr>
          <p:cNvPr id="10" name="Image 9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EA0C1B2-C557-ACCB-5AD9-F4A98204C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9" y="1498736"/>
            <a:ext cx="5696723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9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CA71-CD6C-09F8-5A2F-655791FB4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13282A-AA26-A1B5-4F98-E6149607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
              </a:t>
            </a:r>
          </a:p>
        </p:txBody>
      </p:sp>
      <p:sp>
        <p:nvSpPr>
          <p:cNvPr id="5156" name="Google Shape;1246;p36">
            <a:extLst>
              <a:ext uri="{FF2B5EF4-FFF2-40B4-BE49-F238E27FC236}">
                <a16:creationId xmlns:a16="http://schemas.microsoft.com/office/drawing/2014/main" id="{894257AF-21DB-0AE2-F7E5-209BC3D051B2}"/>
              </a:ext>
            </a:extLst>
          </p:cNvPr>
          <p:cNvSpPr txBox="1"/>
          <p:nvPr/>
        </p:nvSpPr>
        <p:spPr>
          <a:xfrm>
            <a:off x="9074109" y="3224237"/>
            <a:ext cx="2977394" cy="88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algn="ctr"/>
            <a:r>
              <a:rPr lang="fr-FR" sz="24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28C6BA-C1CA-B399-0E7F-52D6347C700F}"/>
              </a:ext>
            </a:extLst>
          </p:cNvPr>
          <p:cNvSpPr/>
          <p:nvPr/>
        </p:nvSpPr>
        <p:spPr>
          <a:xfrm>
            <a:off x="0" y="154442"/>
            <a:ext cx="4407197" cy="4966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2. Autre approche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DD5B13-8D9D-F15A-29CB-FC96D51A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70" b="12219"/>
          <a:stretch/>
        </p:blipFill>
        <p:spPr>
          <a:xfrm rot="5400000">
            <a:off x="-445383" y="3674128"/>
            <a:ext cx="2148393" cy="1257627"/>
          </a:xfrm>
          <a:prstGeom prst="rect">
            <a:avLst/>
          </a:prstGeom>
        </p:spPr>
      </p:pic>
      <p:pic>
        <p:nvPicPr>
          <p:cNvPr id="8" name="Image 7" descr="Une image contenant texte, capture d’écran, ligne, Tracé&#10;&#10;Le contenu généré par l’IA peut être incorrect.">
            <a:extLst>
              <a:ext uri="{FF2B5EF4-FFF2-40B4-BE49-F238E27FC236}">
                <a16:creationId xmlns:a16="http://schemas.microsoft.com/office/drawing/2014/main" id="{924A267B-826D-F9E5-E762-D59BCA10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" y="1723486"/>
            <a:ext cx="5546092" cy="4466322"/>
          </a:xfrm>
          <a:prstGeom prst="rect">
            <a:avLst/>
          </a:prstGeom>
        </p:spPr>
      </p:pic>
      <p:pic>
        <p:nvPicPr>
          <p:cNvPr id="10" name="Image 9" descr="Une image contenant texte, capture d’écran, ligne, Tracé&#10;&#10;Le contenu généré par l’IA peut être incorrect.">
            <a:extLst>
              <a:ext uri="{FF2B5EF4-FFF2-40B4-BE49-F238E27FC236}">
                <a16:creationId xmlns:a16="http://schemas.microsoft.com/office/drawing/2014/main" id="{AD6E0049-B47B-24B8-EF94-9D9065ECF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10" y="1723485"/>
            <a:ext cx="5546091" cy="43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33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2E304-C25B-3B76-D537-E82FF0014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re 1">
            <a:extLst>
              <a:ext uri="{FF2B5EF4-FFF2-40B4-BE49-F238E27FC236}">
                <a16:creationId xmlns:a16="http://schemas.microsoft.com/office/drawing/2014/main" id="{7F508519-D620-9A48-8F3E-529823D2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421" y="2929665"/>
            <a:ext cx="9425157" cy="998669"/>
          </a:xfrm>
        </p:spPr>
        <p:txBody>
          <a:bodyPr>
            <a:noAutofit/>
          </a:bodyPr>
          <a:lstStyle/>
          <a:p>
            <a:r>
              <a:rPr lang="fr-FR" sz="7200" b="1">
                <a:solidFill>
                  <a:schemeClr val="accent4"/>
                </a:solidFill>
                <a:latin typeface="Fira Sans" panose="020B0503050000020004" pitchFamily="34" charset="0"/>
              </a:rPr>
              <a:t>Merci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8214FB-9BB6-06CC-5364-0E0D380DDFF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005662" y="6217623"/>
            <a:ext cx="731600" cy="524800"/>
          </a:xfrm>
        </p:spPr>
        <p:txBody>
          <a:bodyPr/>
          <a:lstStyle/>
          <a:p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/>
              <a:t>33</a:t>
            </a:fld>
            <a:endParaRPr lang="fr-FR" b="1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AB73D4-BCA1-7A46-1F05-FCA133E905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7862F1A-E7A9-A0BD-7CB3-835458C9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0" b="12219"/>
          <a:stretch/>
        </p:blipFill>
        <p:spPr>
          <a:xfrm>
            <a:off x="656636" y="5641659"/>
            <a:ext cx="2148393" cy="12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96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E08D9C-61FB-3299-94DE-B8A14AB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547872" cy="1499616"/>
          </a:xfrm>
        </p:spPr>
        <p:txBody>
          <a:bodyPr>
            <a:normAutofit fontScale="90000"/>
          </a:bodyPr>
          <a:lstStyle/>
          <a:p>
            <a:r>
              <a:rPr lang="fr-FR" sz="3700"/>
              <a:t>Annexe 1 – coefficients ARIMA</a:t>
            </a:r>
          </a:p>
        </p:txBody>
      </p:sp>
      <p:pic>
        <p:nvPicPr>
          <p:cNvPr id="4" name="Espace réservé du contenu 3" descr="Une image contenant texte, capture d’écran, nombre, menu&#10;&#10;Le contenu généré par l’IA peut être incorrect.">
            <a:extLst>
              <a:ext uri="{FF2B5EF4-FFF2-40B4-BE49-F238E27FC236}">
                <a16:creationId xmlns:a16="http://schemas.microsoft.com/office/drawing/2014/main" id="{D2D3B18B-B0C3-6778-DE9C-5ABC4134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328" y="640080"/>
            <a:ext cx="596560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72CB-8DF7-21B0-CEA4-271CB74DD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A3BEDB-46E2-8988-010A-D20860B9024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04439-CE9D-7F5A-3D1C-EE3E4B94199C}"/>
              </a:ext>
            </a:extLst>
          </p:cNvPr>
          <p:cNvSpPr/>
          <p:nvPr/>
        </p:nvSpPr>
        <p:spPr>
          <a:xfrm>
            <a:off x="1" y="215431"/>
            <a:ext cx="3200400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Présentation des modèles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7E216A-D1AF-05E6-7C6E-A34616B4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83"/>
            <a:ext cx="10515600" cy="1325563"/>
          </a:xfrm>
        </p:spPr>
        <p:txBody>
          <a:bodyPr/>
          <a:lstStyle/>
          <a:p>
            <a:r>
              <a:rPr lang="fr-FR" sz="4000" noProof="0"/>
              <a:t>PROPHET - </a:t>
            </a:r>
            <a:r>
              <a:rPr lang="fr-FR" sz="4000"/>
              <a:t>Modélisation de la tendance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4AE6661E-70B9-6896-12C3-ED0807784D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88958"/>
                <a:ext cx="10515600" cy="3988659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/>
                  <a:t>La tendance est une fonction affine par morceaux qui change de pente aux points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+&lt;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fr-FR"/>
              </a:p>
              <a:p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fr-FR"/>
                  <a:t> est un vecteur contenant les changements de pente aux instants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FR"/>
              </a:p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𝕀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1≤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fr-FR"/>
              </a:p>
              <a:p>
                <a:r>
                  <a:rPr lang="fr-FR"/>
                  <a:t> Paramètres trouvés par une méthode des moindres carrés avec une régularisation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/>
                  <a:t> sur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fr-FR"/>
              </a:p>
              <a:p>
                <a:pPr marL="0" indent="0">
                  <a:buNone/>
                </a:pPr>
                <a:endParaRPr lang="fr-FR"/>
              </a:p>
              <a:p>
                <a:pPr marL="0" indent="0">
                  <a:buNone/>
                </a:pPr>
                <a:endParaRPr lang="fr-FR"/>
              </a:p>
              <a:p>
                <a:pPr marL="0" indent="0">
                  <a:buNone/>
                </a:pPr>
                <a:endParaRPr lang="fr-FR"/>
              </a:p>
              <a:p>
                <a:pPr marL="0" indent="0"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4AE6661E-70B9-6896-12C3-ED080778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8958"/>
                <a:ext cx="10515600" cy="3988659"/>
              </a:xfrm>
              <a:prstGeom prst="rect">
                <a:avLst/>
              </a:prstGeom>
              <a:blipFill>
                <a:blip r:embed="rId2"/>
                <a:stretch>
                  <a:fillRect l="-1217" t="-24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75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8783-AF54-B8EB-EE50-02083BD4A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68153C-223A-3FA9-AB7F-D089684FBE9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5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2AF0C9-F440-BEC8-9B51-6B7F23B4285A}"/>
              </a:ext>
            </a:extLst>
          </p:cNvPr>
          <p:cNvSpPr/>
          <p:nvPr/>
        </p:nvSpPr>
        <p:spPr>
          <a:xfrm>
            <a:off x="1" y="215431"/>
            <a:ext cx="3200400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Présentation des modèles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C9BA51-C0F6-A14D-61E4-9FE550E3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83"/>
            <a:ext cx="10515600" cy="1325563"/>
          </a:xfrm>
        </p:spPr>
        <p:txBody>
          <a:bodyPr/>
          <a:lstStyle/>
          <a:p>
            <a:r>
              <a:rPr lang="fr-FR" sz="3600" noProof="0"/>
              <a:t>PROPHET - Modélisation de la saisonnalité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7656E1CE-55E7-46D9-9276-FF1AC65BC0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88959"/>
                <a:ext cx="10515600" cy="2292756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𝑛𝑡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fr-FR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𝑛𝑡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func>
                  </m:oMath>
                </a14:m>
                <a:endParaRPr lang="fr-FR"/>
              </a:p>
              <a:p>
                <a:r>
                  <a:rPr lang="fr-FR"/>
                  <a:t> </a:t>
                </a:r>
                <a:r>
                  <a:rPr lang="fr-FR" err="1"/>
                  <a:t>T</a:t>
                </a:r>
                <a:r>
                  <a:rPr lang="fr-FR"/>
                  <a:t> est la période de saisonnalité</a:t>
                </a:r>
              </a:p>
              <a:p>
                <a:r>
                  <a:rPr lang="fr-FR"/>
                  <a:t> On peut ajouter plusieurs effets saisonniers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/>
                  <a:t> sont appris par </a:t>
                </a:r>
                <a:r>
                  <a:rPr lang="fr-FR" err="1"/>
                  <a:t>regression</a:t>
                </a:r>
                <a:r>
                  <a:rPr lang="fr-FR"/>
                  <a:t> bayésienne</a:t>
                </a:r>
              </a:p>
              <a:p>
                <a:pPr marL="0" indent="0">
                  <a:buNone/>
                </a:pPr>
                <a:endParaRPr lang="fr-FR"/>
              </a:p>
              <a:p>
                <a:pPr marL="0" indent="0">
                  <a:buNone/>
                </a:pPr>
                <a:endParaRPr lang="fr-FR"/>
              </a:p>
              <a:p>
                <a:pPr marL="0" indent="0">
                  <a:buNone/>
                </a:pPr>
                <a:endParaRPr lang="fr-FR"/>
              </a:p>
              <a:p>
                <a:pPr marL="0" indent="0"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7656E1CE-55E7-46D9-9276-FF1AC65B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8959"/>
                <a:ext cx="10515600" cy="2292756"/>
              </a:xfrm>
              <a:prstGeom prst="rect">
                <a:avLst/>
              </a:prstGeom>
              <a:blipFill>
                <a:blip r:embed="rId2"/>
                <a:stretch>
                  <a:fillRect l="-1043" b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C24E1A17-315B-E163-1130-27D7599A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70" b="12219"/>
          <a:stretch/>
        </p:blipFill>
        <p:spPr>
          <a:xfrm>
            <a:off x="656636" y="5641659"/>
            <a:ext cx="2148393" cy="12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1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233C0-3EFB-0003-70B3-952A452DE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294DFEA-70DC-16F9-3DE1-AF48B92C3B9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D50722-3420-D334-3935-02D399DA5481}"/>
              </a:ext>
            </a:extLst>
          </p:cNvPr>
          <p:cNvSpPr/>
          <p:nvPr/>
        </p:nvSpPr>
        <p:spPr>
          <a:xfrm>
            <a:off x="1" y="215431"/>
            <a:ext cx="3200400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Présentation des modèles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19BFF3-4741-79F1-BB49-75B910F6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83"/>
            <a:ext cx="10515600" cy="1325563"/>
          </a:xfrm>
        </p:spPr>
        <p:txBody>
          <a:bodyPr/>
          <a:lstStyle/>
          <a:p>
            <a:r>
              <a:rPr lang="fr-FR" sz="4000" noProof="0"/>
              <a:t>PROPHET - </a:t>
            </a:r>
            <a:r>
              <a:rPr lang="fr-FR" sz="4000"/>
              <a:t>Modélisation des effets ponctuels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A2FDC50-1D10-4456-DCE2-635268396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88959"/>
                <a:ext cx="10515600" cy="191538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Tw Cen MT" panose="020B0602020104020603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fr-FR"/>
              </a:p>
              <a:p>
                <a:r>
                  <a:rPr lang="fr-FR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/>
                  <a:t> sont les événements (prédéfinis)</a:t>
                </a: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A2FDC50-1D10-4456-DCE2-635268396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8959"/>
                <a:ext cx="10515600" cy="1915384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6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0C3E2-5CB4-5549-A7F7-44F6D80A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EE3C72-EBAA-952A-7ED1-68556E7396C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FE487B-7DBC-864D-BF37-8AD6C93124ED}"/>
              </a:ext>
            </a:extLst>
          </p:cNvPr>
          <p:cNvSpPr/>
          <p:nvPr/>
        </p:nvSpPr>
        <p:spPr>
          <a:xfrm>
            <a:off x="1" y="215431"/>
            <a:ext cx="3200400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Présentation des modèles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7612C-A488-E92C-6B1A-1A34415E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83"/>
            <a:ext cx="10515600" cy="1325563"/>
          </a:xfrm>
        </p:spPr>
        <p:txBody>
          <a:bodyPr/>
          <a:lstStyle/>
          <a:p>
            <a:r>
              <a:rPr lang="fr-FR" sz="4000" noProof="0"/>
              <a:t>ARIMAX</a:t>
            </a:r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79C7BA94-A70D-E01D-8411-044C736962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88959"/>
                <a:ext cx="10515600" cy="3988658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fr-FR" i="1">
                    <a:latin typeface="Cambria Math" panose="02040503050406030204" pitchFamily="18" charset="0"/>
                  </a:rPr>
                  <a:t>ARIMAX(</a:t>
                </a:r>
                <a:r>
                  <a:rPr lang="fr-FR" i="1" err="1">
                    <a:latin typeface="Cambria Math" panose="02040503050406030204" pitchFamily="18" charset="0"/>
                  </a:rPr>
                  <a:t>p,d,q</a:t>
                </a:r>
                <a:r>
                  <a:rPr lang="fr-FR" i="1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/>
              </a:p>
              <a:p>
                <a:r>
                  <a:rPr lang="fr-FR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bSup>
                  </m:oMath>
                </a14:m>
                <a:r>
                  <a:rPr lang="fr-FR"/>
                  <a:t> doit être stationnaire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+&lt;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nary>
                  </m:oMath>
                </a14:m>
                <a:endParaRPr lang="fr-FR"/>
              </a:p>
              <a:p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FR"/>
                  <a:t> bruit blanc représentant les erreurs</a:t>
                </a:r>
              </a:p>
              <a:p>
                <a:r>
                  <a:rPr lang="fr-FR"/>
                  <a:t>z un vecteur contenant les variables exogènes</a:t>
                </a:r>
              </a:p>
              <a:p>
                <a:r>
                  <a:rPr lang="fr-FR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fr-FR"/>
                  <a:t> est le vecteur des poids</a:t>
                </a: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79C7BA94-A70D-E01D-8411-044C7369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8959"/>
                <a:ext cx="10515600" cy="3988658"/>
              </a:xfrm>
              <a:prstGeom prst="rect">
                <a:avLst/>
              </a:prstGeom>
              <a:blipFill>
                <a:blip r:embed="rId2"/>
                <a:stretch>
                  <a:fillRect l="-1043" t="-2595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EA508640-AB99-3D43-B1DA-F8C560205A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9" r="33502"/>
          <a:stretch/>
        </p:blipFill>
        <p:spPr>
          <a:xfrm>
            <a:off x="11016324" y="0"/>
            <a:ext cx="1175676" cy="14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0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85316-11AB-3EFB-74A9-7AEA5F7DB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7DA2D91-69DF-DB22-3957-DAD627DF3D1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27390B-E212-6416-86DF-CDB875169E92}"/>
              </a:ext>
            </a:extLst>
          </p:cNvPr>
          <p:cNvSpPr/>
          <p:nvPr/>
        </p:nvSpPr>
        <p:spPr>
          <a:xfrm>
            <a:off x="1" y="215431"/>
            <a:ext cx="3200400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Présentation des modèles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7356C0-3F29-9A3B-B54E-C09B06FB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83"/>
            <a:ext cx="10515600" cy="1325563"/>
          </a:xfrm>
        </p:spPr>
        <p:txBody>
          <a:bodyPr/>
          <a:lstStyle/>
          <a:p>
            <a:r>
              <a:rPr lang="fr-FR" sz="4000" noProof="0"/>
              <a:t>LSTM</a:t>
            </a:r>
            <a:endParaRPr lang="fr-FR" sz="40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BDC265-2687-0DE8-55C8-AB4276A81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16" y="1743016"/>
            <a:ext cx="9618767" cy="45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0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E3EB6-725A-4136-11A8-03A3EF5C9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D6D23-9149-9CD1-FC40-7395FEC7333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fr-FR" b="1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19E05-DD53-54EB-57F5-98DB9BD10535}"/>
              </a:ext>
            </a:extLst>
          </p:cNvPr>
          <p:cNvSpPr/>
          <p:nvPr/>
        </p:nvSpPr>
        <p:spPr>
          <a:xfrm>
            <a:off x="1" y="215431"/>
            <a:ext cx="3200400" cy="311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/>
              <a:t>1. Présentation des modèles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CD585A-3B9C-3EA0-E34B-0C8E59FF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383"/>
            <a:ext cx="10515600" cy="1325563"/>
          </a:xfrm>
        </p:spPr>
        <p:txBody>
          <a:bodyPr/>
          <a:lstStyle/>
          <a:p>
            <a:r>
              <a:rPr lang="fr-FR" sz="4000" noProof="0"/>
              <a:t>LSTM</a:t>
            </a:r>
            <a:br>
              <a:rPr lang="fr-FR" sz="4000" noProof="0"/>
            </a:br>
            <a:endParaRPr lang="fr-FR" sz="400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435E831-E87A-2B90-A225-374A4924FFF2}"/>
              </a:ext>
            </a:extLst>
          </p:cNvPr>
          <p:cNvSpPr txBox="1">
            <a:spLocks/>
          </p:cNvSpPr>
          <p:nvPr/>
        </p:nvSpPr>
        <p:spPr>
          <a:xfrm>
            <a:off x="838200" y="1700921"/>
            <a:ext cx="10515600" cy="4837990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62B756B-F0F5-B781-96F9-3978C4EC00B3}"/>
                  </a:ext>
                </a:extLst>
              </p:cNvPr>
              <p:cNvSpPr txBox="1"/>
              <p:nvPr/>
            </p:nvSpPr>
            <p:spPr>
              <a:xfrm>
                <a:off x="838202" y="1700921"/>
                <a:ext cx="10353540" cy="4837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noProof="0"/>
                  <a:t> Les différentes portes dans un LSTM</a:t>
                </a:r>
              </a:p>
              <a:p>
                <a:endParaRPr lang="fr-FR" noProof="0"/>
              </a:p>
              <a:p>
                <a:r>
                  <a:rPr lang="fr-FR" noProof="0"/>
                  <a:t>Un LSTM possède trois portes principales qui régulent le flux d'information :</a:t>
                </a:r>
              </a:p>
              <a:p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b="1" noProof="0"/>
                  <a:t>Porte d'oubli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fr-FR" b="1" noProof="0"/>
                  <a:t>​)</a:t>
                </a:r>
                <a:r>
                  <a:rPr lang="fr-FR" noProof="0"/>
                  <a:t> : Détermine quelle partie de l'ancienne mémoire doit être oubliée.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i="1" noProof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fr-FR" i="1" noProof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] + </m:t>
                      </m:r>
                      <m:sSub>
                        <m:sSub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noProof="0"/>
              </a:p>
              <a:p>
                <a:r>
                  <a:rPr lang="fr-FR" noProof="0"/>
                  <a:t>La fonction sigmoïde génère des valeurs entre 0 et 1 indiquant la quantité d’information à oublier</a:t>
                </a:r>
              </a:p>
              <a:p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b="1" noProof="0"/>
                  <a:t>Porte d'entrée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fr-FR" b="1" noProof="0"/>
                  <a:t>​)</a:t>
                </a:r>
                <a:r>
                  <a:rPr lang="fr-FR" noProof="0"/>
                  <a:t> : Décide quelles nouvelles informations doivent être ajoutées à la mémoire.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⋅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noProof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fr-FR" b="1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noProof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fr-FR" i="1" noProof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noProof="0"/>
                  <a:t>La mémoire est mise à jour selon l’équation: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⊙ 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fr-FR" noProof="0"/>
              </a:p>
              <a:p>
                <a:endParaRPr lang="fr-FR" noProof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fr-FR" b="1" noProof="0"/>
                  <a:t>Porte de sortie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fr-FR" b="1" i="1" noProof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b="1" i="1" noProof="0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</m:oMath>
                </a14:m>
                <a:r>
                  <a:rPr lang="fr-FR" b="1" noProof="0"/>
                  <a:t>)</a:t>
                </a:r>
                <a:r>
                  <a:rPr lang="fr-FR" noProof="0"/>
                  <a:t> : Contrôle la partie de la mémoire qui sera envoyée à la sortie.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fr-FR" i="1" noProof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 noProof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noProof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⊙ 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noProof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62B756B-F0F5-B781-96F9-3978C4EC0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1700921"/>
                <a:ext cx="10353540" cy="4837991"/>
              </a:xfrm>
              <a:prstGeom prst="rect">
                <a:avLst/>
              </a:prstGeom>
              <a:blipFill>
                <a:blip r:embed="rId2"/>
                <a:stretch>
                  <a:fillRect l="-530" t="-630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014255"/>
      </p:ext>
    </p:extLst>
  </p:cSld>
  <p:clrMapOvr>
    <a:masterClrMapping/>
  </p:clrMapOvr>
</p:sld>
</file>

<file path=ppt/theme/theme1.xml><?xml version="1.0" encoding="utf-8"?>
<a:theme xmlns:a="http://schemas.openxmlformats.org/drawingml/2006/main" name="Thème1">
  <a:themeElements>
    <a:clrScheme name="Personnalisé 1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005475"/>
      </a:accent1>
      <a:accent2>
        <a:srgbClr val="006985"/>
      </a:accent2>
      <a:accent3>
        <a:srgbClr val="028090"/>
      </a:accent3>
      <a:accent4>
        <a:srgbClr val="00A896"/>
      </a:accent4>
      <a:accent5>
        <a:srgbClr val="02C39A"/>
      </a:accent5>
      <a:accent6>
        <a:srgbClr val="76DBAB"/>
      </a:accent6>
      <a:hlink>
        <a:srgbClr val="00597C"/>
      </a:hlink>
      <a:folHlink>
        <a:srgbClr val="0097A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̀me1" id="{7BED003B-5137-AE49-AD1F-7F7ABA6B6337}" vid="{6E50A17F-8672-214A-9C27-098E1A8DC1F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C7BB68D-CFCB-4AF6-96CA-F82871DA3909}">
  <we:reference id="4b785c87-866c-4bad-85d8-5d1ae467ac9a" version="3.16.0.0" store="EXCatalog" storeType="EXCatalog"/>
  <we:alternateReferences>
    <we:reference id="WA104381909" version="3.16.0.0" store="fr-FR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274FC0B9B90A47AC72E41740964DE2" ma:contentTypeVersion="5" ma:contentTypeDescription="Crée un document." ma:contentTypeScope="" ma:versionID="3191365befd5ca0190e0ceb18eb65db6">
  <xsd:schema xmlns:xsd="http://www.w3.org/2001/XMLSchema" xmlns:xs="http://www.w3.org/2001/XMLSchema" xmlns:p="http://schemas.microsoft.com/office/2006/metadata/properties" xmlns:ns3="d3fc78fc-ba6f-4a58-b9ca-9976000a3bf3" targetNamespace="http://schemas.microsoft.com/office/2006/metadata/properties" ma:root="true" ma:fieldsID="aca123483dbcc991b212f3cc222ec8c4" ns3:_="">
    <xsd:import namespace="d3fc78fc-ba6f-4a58-b9ca-9976000a3b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c78fc-ba6f-4a58-b9ca-9976000a3b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3fc78fc-ba6f-4a58-b9ca-9976000a3bf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79BCFE-F514-4887-8C41-53331B2E1481}">
  <ds:schemaRefs>
    <ds:schemaRef ds:uri="d3fc78fc-ba6f-4a58-b9ca-9976000a3bf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7CD79C-600F-43A6-AD55-98EEC5DF243F}">
  <ds:schemaRefs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d3fc78fc-ba6f-4a58-b9ca-9976000a3bf3"/>
  </ds:schemaRefs>
</ds:datastoreItem>
</file>

<file path=customXml/itemProps3.xml><?xml version="1.0" encoding="utf-8"?>
<ds:datastoreItem xmlns:ds="http://schemas.openxmlformats.org/officeDocument/2006/customXml" ds:itemID="{26999BC0-27E4-4ABF-B9B7-1E1D05CE46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963</Words>
  <Application>Microsoft Macintosh PowerPoint</Application>
  <PresentationFormat>Grand écran</PresentationFormat>
  <Paragraphs>205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7" baseType="lpstr">
      <vt:lpstr>Abadi MT Condensed Light</vt:lpstr>
      <vt:lpstr>Amasis MT Pro Black</vt:lpstr>
      <vt:lpstr>Aptos</vt:lpstr>
      <vt:lpstr>Aptos Display</vt:lpstr>
      <vt:lpstr>Arial</vt:lpstr>
      <vt:lpstr>Calibri</vt:lpstr>
      <vt:lpstr>Cambria Math</vt:lpstr>
      <vt:lpstr>Fira Sans</vt:lpstr>
      <vt:lpstr>Fira Sans Extra Condensed</vt:lpstr>
      <vt:lpstr>Fira Sans Extra Condensed Medium</vt:lpstr>
      <vt:lpstr>Roboto</vt:lpstr>
      <vt:lpstr>Tw Cen MT</vt:lpstr>
      <vt:lpstr>Thème1</vt:lpstr>
      <vt:lpstr>ST7 Groupe 1</vt:lpstr>
      <vt:lpstr>Présentation des Modèles</vt:lpstr>
      <vt:lpstr>PROPHET</vt:lpstr>
      <vt:lpstr>PROPHET - Modélisation de la tendance</vt:lpstr>
      <vt:lpstr>PROPHET - Modélisation de la saisonnalité</vt:lpstr>
      <vt:lpstr>PROPHET - Modélisation des effets ponctuels </vt:lpstr>
      <vt:lpstr>ARIMAX</vt:lpstr>
      <vt:lpstr>LSTM</vt:lpstr>
      <vt:lpstr>LSTM </vt:lpstr>
      <vt:lpstr>Pré traitement des données</vt:lpstr>
      <vt:lpstr>Fusion des datasets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 des Modèles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Recherche de variables explicatives</vt:lpstr>
      <vt:lpstr>Présentation PowerPoint</vt:lpstr>
      <vt:lpstr>Construction de portefeuilles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!</vt:lpstr>
      <vt:lpstr>Annexe 1 – coefficients ARIMA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Bechir El Hannachi (Student at CentraleSupelec)</dc:creator>
  <cp:lastModifiedBy>Nicolas Lafaille (Student at CentraleSupelec)</cp:lastModifiedBy>
  <cp:revision>1</cp:revision>
  <dcterms:created xsi:type="dcterms:W3CDTF">2025-03-04T21:51:42Z</dcterms:created>
  <dcterms:modified xsi:type="dcterms:W3CDTF">2025-03-28T15:55:23Z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0x0101003C274FC0B9B90A47AC72E41740964DE2</vt:lpwstr>
  </property>
</Properties>
</file>