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handoutMasterIdLst>
    <p:handoutMasterId r:id="rId9"/>
  </p:handoutMasterIdLst>
  <p:sldIdLst>
    <p:sldId id="256" r:id="rId2"/>
    <p:sldId id="277" r:id="rId3"/>
    <p:sldId id="271" r:id="rId4"/>
    <p:sldId id="276" r:id="rId5"/>
    <p:sldId id="275" r:id="rId6"/>
    <p:sldId id="270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2523" autoAdjust="0"/>
  </p:normalViewPr>
  <p:slideViewPr>
    <p:cSldViewPr>
      <p:cViewPr varScale="1">
        <p:scale>
          <a:sx n="79" d="100"/>
          <a:sy n="79" d="100"/>
        </p:scale>
        <p:origin x="108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6B56EF1-18C1-4C52-BE51-91C80CA0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9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1E0BB05-F960-4D04-BC8C-5989D3E42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5E235B-D1F4-499C-A47E-9346472F473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</a:t>
            </a:r>
            <a:r>
              <a:rPr lang="en-US" baseline="0" dirty="0" smtClean="0"/>
              <a:t> Lesson 2 </a:t>
            </a:r>
            <a:r>
              <a:rPr lang="en-US" dirty="0" smtClean="0"/>
              <a:t>of Module 3</a:t>
            </a:r>
            <a:r>
              <a:rPr lang="en-US" baseline="0" dirty="0" smtClean="0"/>
              <a:t> </a:t>
            </a:r>
            <a:r>
              <a:rPr lang="en-US" dirty="0" smtClean="0"/>
              <a:t>on the relational data model and the CREATE TABLE statement</a:t>
            </a:r>
          </a:p>
          <a:p>
            <a:pPr marL="228600" indent="-228600">
              <a:buFontTx/>
              <a:buChar char="-"/>
            </a:pPr>
            <a:r>
              <a:rPr lang="en-US" dirty="0" smtClean="0"/>
              <a:t>This lesson</a:t>
            </a:r>
            <a:r>
              <a:rPr lang="en-US" baseline="0" dirty="0" smtClean="0"/>
              <a:t> continues our study of the relational data model and the SQL CREATE TABLE statement</a:t>
            </a:r>
          </a:p>
          <a:p>
            <a:pPr marL="228600" indent="-228600">
              <a:buFontTx/>
              <a:buChar char="-"/>
            </a:pPr>
            <a:r>
              <a:rPr lang="en-US" baseline="0" dirty="0" smtClean="0"/>
              <a:t>This lesson covers two major rules for storing rows in relational databases.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Opening question: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What is the consequence of two taxpayers or customers</a:t>
            </a:r>
            <a:r>
              <a:rPr lang="en-US" baseline="0" dirty="0" smtClean="0"/>
              <a:t> with the same government identifier or customer identifier?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is the consequence of a shipment connected to the wrong order?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228600" indent="-228600"/>
            <a:r>
              <a:rPr lang="en-US" dirty="0" smtClean="0"/>
              <a:t>Relational databases are the dominant commercial standard</a:t>
            </a:r>
          </a:p>
          <a:p>
            <a:pPr marL="228600" indent="-228600"/>
            <a:r>
              <a:rPr lang="en-US" dirty="0" smtClean="0"/>
              <a:t> - Simplicity and familiarity with table manipulation</a:t>
            </a:r>
          </a:p>
          <a:p>
            <a:pPr marL="228600" indent="-228600"/>
            <a:r>
              <a:rPr lang="en-US" dirty="0" smtClean="0"/>
              <a:t> - Strong mathematical framework</a:t>
            </a:r>
          </a:p>
          <a:p>
            <a:pPr marL="228600" indent="-228600"/>
            <a:r>
              <a:rPr lang="en-US" dirty="0" smtClean="0"/>
              <a:t> - Lots of research and development</a:t>
            </a:r>
          </a:p>
          <a:p>
            <a:pPr marL="228600" indent="-2286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11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7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8FE8EF-3078-40B6-B00A-456F08462AB6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Informal definitions</a:t>
            </a:r>
          </a:p>
          <a:p>
            <a:r>
              <a:rPr lang="en-US" smtClean="0"/>
              <a:t> Examples:</a:t>
            </a:r>
          </a:p>
          <a:p>
            <a:r>
              <a:rPr lang="en-US" smtClean="0"/>
              <a:t> - Student rows are uniquely identified by StdSSN</a:t>
            </a:r>
          </a:p>
          <a:p>
            <a:r>
              <a:rPr lang="en-US" smtClean="0"/>
              <a:t> - Offering rows are uniquely identified by OfferNo</a:t>
            </a:r>
          </a:p>
          <a:p>
            <a:r>
              <a:rPr lang="en-US" smtClean="0"/>
              <a:t> - Enrollment rows are uniquely identified by the combination of StdSSN and OfferNo</a:t>
            </a:r>
          </a:p>
          <a:p>
            <a:r>
              <a:rPr lang="en-US" smtClean="0"/>
              <a:t> - Enrollment.StdSSN refers to a valid StdSSN value in the Student table</a:t>
            </a:r>
          </a:p>
          <a:p>
            <a:r>
              <a:rPr lang="en-US" smtClean="0"/>
              <a:t> - Enrollment.OfferNo refers to a valid OfferNo in the Offering table</a:t>
            </a:r>
          </a:p>
        </p:txBody>
      </p:sp>
    </p:spTree>
    <p:extLst>
      <p:ext uri="{BB962C8B-B14F-4D97-AF65-F5344CB8AC3E}">
        <p14:creationId xmlns:p14="http://schemas.microsoft.com/office/powerpoint/2010/main" val="202731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7AFFA6-13AA-49FB-BCB7-71BE6CD0FDFB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Missing</a:t>
            </a:r>
            <a:r>
              <a:rPr lang="en-US" baseline="0" dirty="0" smtClean="0"/>
              <a:t> value for PK of Student table (4</a:t>
            </a:r>
            <a:r>
              <a:rPr lang="en-US" baseline="30000" dirty="0" smtClean="0"/>
              <a:t>th</a:t>
            </a:r>
            <a:r>
              <a:rPr lang="en-US" baseline="0" dirty="0" smtClean="0"/>
              <a:t> row)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Orphan row in Enrollment: 5</a:t>
            </a:r>
            <a:r>
              <a:rPr lang="en-US" baseline="30000" dirty="0" smtClean="0"/>
              <a:t>th</a:t>
            </a:r>
            <a:r>
              <a:rPr lang="en-US" baseline="0" dirty="0" smtClean="0"/>
              <a:t> row with </a:t>
            </a:r>
            <a:r>
              <a:rPr lang="en-US" baseline="0" dirty="0" err="1" smtClean="0"/>
              <a:t>OfferNo</a:t>
            </a:r>
            <a:r>
              <a:rPr lang="en-US" baseline="0" dirty="0" smtClean="0"/>
              <a:t> 6789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Missing value of part of a PK for Enrollment (6</a:t>
            </a:r>
            <a:r>
              <a:rPr lang="en-US" baseline="30000" dirty="0" smtClean="0"/>
              <a:t>th</a:t>
            </a:r>
            <a:r>
              <a:rPr lang="en-US" baseline="0" dirty="0" smtClean="0"/>
              <a:t> row)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invideo</a:t>
            </a:r>
            <a:r>
              <a:rPr lang="en-US" baseline="0" dirty="0" smtClean="0"/>
              <a:t> quiz questions for the violations.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224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B2DEC6-F5A4-470C-A4AB-6072016BB6CC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Oracle</a:t>
            </a:r>
            <a:r>
              <a:rPr lang="en-US" baseline="0" dirty="0" smtClean="0">
                <a:sym typeface="Symbol" pitchFamily="18" charset="2"/>
              </a:rPr>
              <a:t> Relational Diagram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Created in Oracle SQL Developer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Select New Design in Data Modeler -&gt; Browser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Drag tables into design window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View Details: show only columns in this </a:t>
            </a:r>
            <a:r>
              <a:rPr lang="en-US" baseline="0" dirty="0" smtClean="0">
                <a:sym typeface="Symbol" pitchFamily="18" charset="2"/>
              </a:rPr>
              <a:t>diagram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Can also show other details such as data types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Symbol" pitchFamily="18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Symbol" pitchFamily="18" charset="2"/>
              </a:rPr>
              <a:t>Notation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Solid line: mandatory relationship (NOT NULL constraint for FK)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Dashed line: optional relationship (NULL values allowed)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Cross: FK is part of PK</a:t>
            </a: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666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8F9B0E-4821-4F77-ACA0-6225F0AD67F5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Valid reference problems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Orders without a customer or incorrect customer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Order without a shipment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Missing reference values represent valid</a:t>
            </a:r>
            <a:r>
              <a:rPr lang="en-US" baseline="0" dirty="0" smtClean="0"/>
              <a:t> rows (internet order without an employee) or data entered later (offering with instructor reference later).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Understand a database is a prerequisite to query formulation</a:t>
            </a:r>
          </a:p>
          <a:p>
            <a:r>
              <a:rPr lang="en-US" dirty="0" smtClean="0"/>
              <a:t> - How are rows identified? PKs and CKs</a:t>
            </a:r>
          </a:p>
          <a:p>
            <a:r>
              <a:rPr lang="en-US" dirty="0" smtClean="0"/>
              <a:t> - What data can be compared? Data type knowledge</a:t>
            </a:r>
          </a:p>
          <a:p>
            <a:r>
              <a:rPr lang="en-US" dirty="0" smtClean="0"/>
              <a:t> - How can tables be combined? Foreign keys and relationship details (1-M relationships)</a:t>
            </a:r>
          </a:p>
          <a:p>
            <a:r>
              <a:rPr lang="en-US" dirty="0" smtClean="0"/>
              <a:t> - Visualization: show the direct and indirect connections among tables</a:t>
            </a:r>
          </a:p>
        </p:txBody>
      </p:sp>
    </p:spTree>
    <p:extLst>
      <p:ext uri="{BB962C8B-B14F-4D97-AF65-F5344CB8AC3E}">
        <p14:creationId xmlns:p14="http://schemas.microsoft.com/office/powerpoint/2010/main" val="164564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7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4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4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1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8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92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8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45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391400" cy="1143000"/>
          </a:xfrm>
        </p:spPr>
        <p:txBody>
          <a:bodyPr/>
          <a:lstStyle/>
          <a:p>
            <a:r>
              <a:rPr lang="en-US" b="0" dirty="0"/>
              <a:t>Module </a:t>
            </a:r>
            <a:r>
              <a:rPr lang="en-US" b="0" dirty="0" smtClean="0"/>
              <a:t>3 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Relational Data Model and </a:t>
            </a:r>
            <a:br>
              <a:rPr lang="en-US" b="0" dirty="0" smtClean="0"/>
            </a:br>
            <a:r>
              <a:rPr lang="en-US" b="0" dirty="0" smtClean="0"/>
              <a:t>CREATE TABLE Statement</a:t>
            </a:r>
            <a:endParaRPr lang="en-US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2: Integrity Rules</a:t>
            </a:r>
          </a:p>
        </p:txBody>
      </p:sp>
    </p:spTree>
    <p:extLst>
      <p:ext uri="{BB962C8B-B14F-4D97-AF65-F5344CB8AC3E}">
        <p14:creationId xmlns:p14="http://schemas.microsoft.com/office/powerpoint/2010/main" val="1392673825"/>
      </p:ext>
    </p:extLst>
  </p:cSld>
  <p:clrMapOvr>
    <a:masterClrMapping/>
  </p:clrMapOvr>
  <p:transition advTm="8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</a:t>
            </a:r>
            <a:r>
              <a:rPr lang="en-US" dirty="0" smtClean="0"/>
              <a:t>1-M relationships and associated PKs and FKs</a:t>
            </a:r>
            <a:endParaRPr lang="en-US" dirty="0"/>
          </a:p>
          <a:p>
            <a:r>
              <a:rPr lang="en-US" dirty="0"/>
              <a:t>Find errors in rows with either orphan FKs or missing FKs</a:t>
            </a:r>
          </a:p>
          <a:p>
            <a:r>
              <a:rPr lang="en-US" dirty="0" smtClean="0"/>
              <a:t>Identify situations for FK requirements</a:t>
            </a:r>
          </a:p>
          <a:p>
            <a:pPr lvl="1"/>
            <a:r>
              <a:rPr lang="en-US" dirty="0" smtClean="0"/>
              <a:t>FK </a:t>
            </a:r>
            <a:r>
              <a:rPr lang="en-US" dirty="0"/>
              <a:t>is necessary </a:t>
            </a:r>
            <a:endParaRPr lang="en-US" dirty="0" smtClean="0"/>
          </a:p>
          <a:p>
            <a:pPr lvl="1"/>
            <a:r>
              <a:rPr lang="en-US" dirty="0" smtClean="0"/>
              <a:t>FK </a:t>
            </a:r>
            <a:r>
              <a:rPr lang="en-US" dirty="0"/>
              <a:t>can have </a:t>
            </a:r>
            <a:r>
              <a:rPr lang="en-US" dirty="0" smtClean="0"/>
              <a:t>the</a:t>
            </a:r>
            <a:r>
              <a:rPr lang="en-US" dirty="0" smtClean="0"/>
              <a:t> null </a:t>
            </a:r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Integrity Rules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Entity integrity: primary keys </a:t>
            </a:r>
          </a:p>
          <a:p>
            <a:pPr lvl="1" eaLnBrk="1" hangingPunct="1"/>
            <a:r>
              <a:rPr lang="en-US" dirty="0" smtClean="0"/>
              <a:t>Each table has column(s) with unique </a:t>
            </a:r>
            <a:r>
              <a:rPr lang="en-US" dirty="0" smtClean="0"/>
              <a:t>values</a:t>
            </a:r>
          </a:p>
          <a:p>
            <a:pPr lvl="1" eaLnBrk="1" hangingPunct="1"/>
            <a:r>
              <a:rPr lang="en-US" dirty="0" smtClean="0"/>
              <a:t>No missing values for primary keys</a:t>
            </a:r>
            <a:endParaRPr lang="en-US" dirty="0" smtClean="0"/>
          </a:p>
          <a:p>
            <a:pPr lvl="1" eaLnBrk="1" hangingPunct="1"/>
            <a:r>
              <a:rPr lang="en-US" dirty="0" smtClean="0"/>
              <a:t>Ensures traceable entities</a:t>
            </a:r>
          </a:p>
          <a:p>
            <a:pPr eaLnBrk="1" hangingPunct="1"/>
            <a:r>
              <a:rPr lang="en-US" dirty="0" smtClean="0"/>
              <a:t>Referential integrity: foreign keys</a:t>
            </a:r>
          </a:p>
          <a:p>
            <a:pPr lvl="1" eaLnBrk="1" hangingPunct="1"/>
            <a:r>
              <a:rPr lang="en-US" dirty="0" smtClean="0"/>
              <a:t>Values of a column in one table match values from a source table</a:t>
            </a:r>
          </a:p>
          <a:p>
            <a:pPr lvl="1" eaLnBrk="1" hangingPunct="1"/>
            <a:r>
              <a:rPr lang="en-US" dirty="0" smtClean="0"/>
              <a:t>Ensures valid references among </a:t>
            </a:r>
            <a:r>
              <a:rPr lang="en-US" dirty="0" smtClean="0"/>
              <a:t>tables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22085"/>
      </p:ext>
    </p:extLst>
  </p:cSld>
  <p:clrMapOvr>
    <a:masterClrMapping/>
  </p:clrMapOvr>
  <p:transition advTm="16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Integrity Rule Violations</a:t>
            </a:r>
            <a:endParaRPr lang="en-US" dirty="0" smtClean="0"/>
          </a:p>
        </p:txBody>
      </p:sp>
      <p:graphicFrame>
        <p:nvGraphicFramePr>
          <p:cNvPr id="2050" name="Object 102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705466"/>
              </p:ext>
            </p:extLst>
          </p:nvPr>
        </p:nvGraphicFramePr>
        <p:xfrm>
          <a:off x="1143000" y="1219200"/>
          <a:ext cx="6637484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Visio" r:id="rId4" imgW="5972099" imgH="4044330" progId="Visio.Drawing.11">
                  <p:embed/>
                </p:oleObj>
              </mc:Choice>
              <mc:Fallback>
                <p:oleObj name="Visio" r:id="rId4" imgW="5972099" imgH="40443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6637484" cy="44958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3551945"/>
      </p:ext>
    </p:extLst>
  </p:cSld>
  <p:clrMapOvr>
    <a:masterClrMapping/>
  </p:clrMapOvr>
  <p:transition advTm="1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Oracle Relational </a:t>
            </a:r>
            <a:r>
              <a:rPr lang="en-US" dirty="0" smtClean="0"/>
              <a:t>Diagram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934806"/>
            <a:ext cx="4800600" cy="48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14607"/>
      </p:ext>
    </p:extLst>
  </p:cSld>
  <p:clrMapOvr>
    <a:masterClrMapping/>
  </p:clrMapOvr>
  <p:transition advTm="132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primary </a:t>
            </a:r>
            <a:r>
              <a:rPr lang="en-US" dirty="0" smtClean="0"/>
              <a:t>keys and </a:t>
            </a:r>
            <a:r>
              <a:rPr lang="en-US" dirty="0"/>
              <a:t>foreign keys</a:t>
            </a:r>
          </a:p>
          <a:p>
            <a:r>
              <a:rPr lang="en-US" dirty="0"/>
              <a:t>Visualize relationships</a:t>
            </a:r>
          </a:p>
          <a:p>
            <a:r>
              <a:rPr lang="en-US" dirty="0"/>
              <a:t>Understanding existing databases is crucial to query formulation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414496"/>
      </p:ext>
    </p:extLst>
  </p:cSld>
  <p:clrMapOvr>
    <a:masterClrMapping/>
  </p:clrMapOvr>
  <p:transition advTm="1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240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3  Relational Data Model and  CREATE TABLE Statement&amp;quot;&quot;/&gt;&lt;property id=&quot;20307&quot; value=&quot;256&quot;/&gt;&lt;/object&gt;&lt;object type=&quot;3&quot; unique_id=&quot;10012&quot;&gt;&lt;property id=&quot;20148&quot; value=&quot;5&quot;/&gt;&lt;property id=&quot;20300&quot; value=&quot;Slide 6 - &amp;quot;Summary&amp;quot;&quot;/&gt;&lt;property id=&quot;20307&quot; value=&quot;270&quot;/&gt;&lt;/object&gt;&lt;object type=&quot;3&quot; unique_id=&quot;24344&quot;&gt;&lt;property id=&quot;20148&quot; value=&quot;5&quot;/&gt;&lt;property id=&quot;20300&quot; value=&quot;Slide 3 - &amp;quot;Integrity Rules&amp;quot;&quot;/&gt;&lt;property id=&quot;20307&quot; value=&quot;271&quot;/&gt;&lt;/object&gt;&lt;object type=&quot;3&quot; unique_id=&quot;25525&quot;&gt;&lt;property id=&quot;20148&quot; value=&quot;5&quot;/&gt;&lt;property id=&quot;20300&quot; value=&quot;Slide 2 - &amp;quot;Lesson Objectives&amp;quot;&quot;/&gt;&lt;property id=&quot;20307&quot; value=&quot;277&quot;/&gt;&lt;/object&gt;&lt;object type=&quot;3&quot; unique_id=&quot;25526&quot;&gt;&lt;property id=&quot;20148&quot; value=&quot;5&quot;/&gt;&lt;property id=&quot;20300&quot; value=&quot;Slide 4 - &amp;quot;Integrity Rule Violations&amp;quot;&quot;/&gt;&lt;property id=&quot;20307&quot; value=&quot;276&quot;/&gt;&lt;/object&gt;&lt;object type=&quot;3&quot; unique_id=&quot;25528&quot;&gt;&lt;property id=&quot;20148&quot; value=&quot;5&quot;/&gt;&lt;property id=&quot;20300&quot; value=&quot;Slide 5 - &amp;quot;Oracle Relational Diagram&amp;quot;&quot;/&gt;&lt;property id=&quot;20307&quot; value=&quot;275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48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7.1|31.6|23.8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</TotalTime>
  <Words>495</Words>
  <Application>Microsoft Office PowerPoint</Application>
  <PresentationFormat>On-screen Show (4:3)</PresentationFormat>
  <Paragraphs>75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Symbol</vt:lpstr>
      <vt:lpstr>Times New Roman</vt:lpstr>
      <vt:lpstr>Blank Presentation</vt:lpstr>
      <vt:lpstr>Microsoft Visio Drawing</vt:lpstr>
      <vt:lpstr>Module 3  Relational Data Model and  CREATE TABLE Statement</vt:lpstr>
      <vt:lpstr>Lesson Objectives</vt:lpstr>
      <vt:lpstr>Integrity Rules</vt:lpstr>
      <vt:lpstr>Integrity Rule Violations</vt:lpstr>
      <vt:lpstr>Oracle Relational Diagram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3, Lesson 2: Integrity Rules</dc:title>
  <dc:subject>Relational Data Model</dc:subject>
  <dc:creator>Michael Mannino</dc:creator>
  <cp:lastModifiedBy>Mannino, Michael</cp:lastModifiedBy>
  <cp:revision>514</cp:revision>
  <cp:lastPrinted>1601-01-01T00:00:00Z</cp:lastPrinted>
  <dcterms:created xsi:type="dcterms:W3CDTF">2000-07-15T18:34:14Z</dcterms:created>
  <dcterms:modified xsi:type="dcterms:W3CDTF">2015-07-09T20:39:49Z</dcterms:modified>
</cp:coreProperties>
</file>