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73" r:id="rId3"/>
    <p:sldMasterId id="2147483677" r:id="rId4"/>
    <p:sldMasterId id="2147483680" r:id="rId5"/>
    <p:sldMasterId id="2147483683" r:id="rId6"/>
  </p:sldMasterIdLst>
  <p:notesMasterIdLst>
    <p:notesMasterId r:id="rId25"/>
  </p:notesMasterIdLst>
  <p:handoutMasterIdLst>
    <p:handoutMasterId r:id="rId26"/>
  </p:handoutMasterIdLst>
  <p:sldIdLst>
    <p:sldId id="256" r:id="rId7"/>
    <p:sldId id="301" r:id="rId8"/>
    <p:sldId id="283" r:id="rId9"/>
    <p:sldId id="304" r:id="rId10"/>
    <p:sldId id="303" r:id="rId11"/>
    <p:sldId id="310" r:id="rId12"/>
    <p:sldId id="305" r:id="rId13"/>
    <p:sldId id="306" r:id="rId14"/>
    <p:sldId id="307" r:id="rId15"/>
    <p:sldId id="308" r:id="rId16"/>
    <p:sldId id="309" r:id="rId17"/>
    <p:sldId id="311" r:id="rId18"/>
    <p:sldId id="313" r:id="rId19"/>
    <p:sldId id="318" r:id="rId20"/>
    <p:sldId id="319" r:id="rId21"/>
    <p:sldId id="314" r:id="rId22"/>
    <p:sldId id="315" r:id="rId23"/>
    <p:sldId id="302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DC0A0A"/>
    <a:srgbClr val="B8D200"/>
    <a:srgbClr val="B0B1B3"/>
    <a:srgbClr val="0098CC"/>
    <a:srgbClr val="009036"/>
    <a:srgbClr val="772164"/>
    <a:srgbClr val="E1A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29" autoAdjust="0"/>
  </p:normalViewPr>
  <p:slideViewPr>
    <p:cSldViewPr snapToObjects="1">
      <p:cViewPr varScale="1">
        <p:scale>
          <a:sx n="141" d="100"/>
          <a:sy n="141" d="100"/>
        </p:scale>
        <p:origin x="-10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Arial" charset="0"/>
              </a:defRPr>
            </a:lvl1pPr>
          </a:lstStyle>
          <a:p>
            <a:pPr>
              <a:defRPr/>
            </a:pPr>
            <a:fld id="{95AC1942-54E9-8F49-A03C-BFD8EF20ACAE}" type="datetimeFigureOut">
              <a:rPr lang="de-DE"/>
              <a:pPr>
                <a:defRPr/>
              </a:pPr>
              <a:t>13.10.14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7858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Arial" charset="0"/>
              </a:defRPr>
            </a:lvl1pPr>
          </a:lstStyle>
          <a:p>
            <a:pPr>
              <a:defRPr/>
            </a:pPr>
            <a:fld id="{AEF0D3AE-3D28-EC4C-B293-85E7F0C5BD3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6" name="Namics."/>
          <p:cNvSpPr txBox="1"/>
          <p:nvPr/>
        </p:nvSpPr>
        <p:spPr>
          <a:xfrm>
            <a:off x="90488" y="8880475"/>
            <a:ext cx="720725" cy="276225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CH" sz="1000" smtClean="0"/>
              <a:t>© Namics</a:t>
            </a:r>
          </a:p>
        </p:txBody>
      </p:sp>
    </p:spTree>
    <p:extLst>
      <p:ext uri="{BB962C8B-B14F-4D97-AF65-F5344CB8AC3E}">
        <p14:creationId xmlns:p14="http://schemas.microsoft.com/office/powerpoint/2010/main" val="37266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273F128-BB6D-1B4E-A666-5289B3DE6736}" type="datetimeFigureOut">
              <a:rPr lang="de-DE"/>
              <a:pPr>
                <a:defRPr/>
              </a:pPr>
              <a:t>13.10.14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10D0815-CF96-8D44-8DD6-E89C6C2676A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7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CH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D02733-CDC4-497A-9D34-A5EF6A03C9E0}" type="slidenum">
              <a:rPr lang="de-CH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D0815-CF96-8D44-8DD6-E89C6C2676A2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58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C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Click to edit Master subtitle style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25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9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18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009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652E3-3AED-4F43-A828-1AC66E4857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6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B7E71-01EF-B143-BCCA-541751751B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2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9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1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0098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F450B-4B44-8342-A5F0-7CF3C9FAFE9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A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DC0A0A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1712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E1A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35DFB-57AC-6643-8FC6-9936E9BB83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7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CH" noProof="0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16.10.2014</a:t>
            </a:r>
            <a:endParaRPr lang="de-CH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Denken. Präsentieren. Umsetzen.</a:t>
            </a:r>
            <a:endParaRPr lang="de-CH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2C8D6DE-120E-430D-A2EB-D0117EB9EE9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8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B7E71-01EF-B143-BCCA-541751751B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DC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F2E536-2CAF-8F48-86D8-8C9AF9E84F7C}" type="datetime1">
              <a:rPr lang="de-DE"/>
              <a:pPr>
                <a:defRPr/>
              </a:pPr>
              <a:t>13.10.14</a:t>
            </a:fld>
            <a:endParaRPr lang="de-DE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833C4A-BC05-0244-A141-DA01AB21B6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0051" y="1292227"/>
            <a:ext cx="3852000" cy="48339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75389" y="1292227"/>
            <a:ext cx="3852000" cy="4833938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6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7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30CE-104B-4C4F-B763-779DB97AAF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9600" y="1292400"/>
            <a:ext cx="3852000" cy="639762"/>
          </a:xfrm>
        </p:spPr>
        <p:txBody>
          <a:bodyPr anchor="b"/>
          <a:lstStyle>
            <a:lvl1pPr marL="0" indent="0">
              <a:buNone/>
              <a:defRPr lang="de-DE" dirty="0" smtClean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00" y="2012400"/>
            <a:ext cx="3852000" cy="4320000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74800" y="1292400"/>
            <a:ext cx="3852000" cy="639762"/>
          </a:xfrm>
        </p:spPr>
        <p:txBody>
          <a:bodyPr anchor="b"/>
          <a:lstStyle>
            <a:lvl1pPr marL="0" indent="0">
              <a:buNone/>
              <a:defRPr lang="de-DE" dirty="0" smtClean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74800" y="2012400"/>
            <a:ext cx="3852000" cy="4320000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8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10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E112-A470-F948-936A-D61D4B79D2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CH" dirty="0"/>
            </a:lvl1pPr>
          </a:lstStyle>
          <a:p>
            <a:r>
              <a:rPr lang="de-DE" noProof="0" smtClean="0"/>
              <a:t>Click to edit Master title style</a:t>
            </a:r>
            <a:endParaRPr lang="de-DE" noProof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6000" y="108000"/>
            <a:ext cx="7923600" cy="2160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B0B1B3"/>
                </a:solidFill>
              </a:defRPr>
            </a:lvl1pPr>
          </a:lstStyle>
          <a:p>
            <a:pPr lvl="0"/>
            <a:r>
              <a:rPr lang="de-DE" noProof="0" smtClean="0"/>
              <a:t>Click to edit Master text styles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EC31-C6AA-7C41-B9E4-E0D81D0368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1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721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324000"/>
            <a:ext cx="8352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420800"/>
            <a:ext cx="8352000" cy="2088000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92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453188"/>
          </a:xfrm>
          <a:prstGeom prst="rect">
            <a:avLst/>
          </a:prstGeom>
          <a:solidFill>
            <a:srgbClr val="7721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6000" y="3042001"/>
            <a:ext cx="7923600" cy="1362075"/>
          </a:xfrm>
        </p:spPr>
        <p:txBody>
          <a:bodyPr anchor="t">
            <a:normAutofit/>
          </a:bodyPr>
          <a:lstStyle>
            <a:lvl1pPr algn="l">
              <a:defRPr sz="26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4496400"/>
            <a:ext cx="7923600" cy="18720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7582FC-D340-E44D-B09A-ACC04E2FB7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25EBEB22-7160-144A-A109-59D4CE439D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29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031" name="Picture 8" descr="namics_lini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 descr="namics_lini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7" r:id="rId2"/>
    <p:sldLayoutId id="2147483882" r:id="rId3"/>
    <p:sldLayoutId id="2147483878" r:id="rId4"/>
    <p:sldLayoutId id="2147483879" r:id="rId5"/>
    <p:sldLayoutId id="2147483880" r:id="rId6"/>
    <p:sldLayoutId id="2147483883" r:id="rId7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355600" indent="-355600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627063" indent="-271463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95350" indent="-260350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58875" indent="-261938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6688" indent="-269875" algn="l" rtl="0" eaLnBrk="1" fontAlgn="base" hangingPunct="1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82709547-F7AD-9542-9B77-D81103028F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197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8199" name="Picture 8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0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D409169E-5426-D641-B507-89400A0B3E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269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270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1271" name="Picture 8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93" r:id="rId3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2A5B5792-ACBA-CB41-8B09-1954B18BE5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1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342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343" name="Picture 8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namics_li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"/>
          <p:cNvSpPr>
            <a:spLocks noGrp="1"/>
          </p:cNvSpPr>
          <p:nvPr>
            <p:ph type="dt" sz="half" idx="2"/>
          </p:nvPr>
        </p:nvSpPr>
        <p:spPr>
          <a:xfrm>
            <a:off x="395288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16.10.2014</a:t>
            </a:r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022475" y="6505575"/>
            <a:ext cx="6308725" cy="276225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Test. Code. </a:t>
            </a:r>
            <a:r>
              <a:rPr lang="de-DE" dirty="0" err="1" smtClean="0"/>
              <a:t>Refactor</a:t>
            </a:r>
            <a:r>
              <a:rPr lang="de-DE" dirty="0" smtClean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6013" y="6565900"/>
            <a:ext cx="720725" cy="215900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cs typeface="Arial" charset="0"/>
              </a:defRPr>
            </a:lvl1pPr>
          </a:lstStyle>
          <a:p>
            <a:pPr>
              <a:defRPr/>
            </a:pPr>
            <a:fld id="{E375B3CF-500E-EC44-AFA0-80660AC582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7413" name="Textplatzhalter"/>
          <p:cNvSpPr>
            <a:spLocks noGrp="1"/>
          </p:cNvSpPr>
          <p:nvPr>
            <p:ph type="body" idx="1"/>
          </p:nvPr>
        </p:nvSpPr>
        <p:spPr bwMode="auto">
          <a:xfrm>
            <a:off x="395288" y="1289050"/>
            <a:ext cx="7924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414" name="Titelplatzhalter"/>
          <p:cNvSpPr>
            <a:spLocks noGrp="1"/>
          </p:cNvSpPr>
          <p:nvPr>
            <p:ph type="title"/>
          </p:nvPr>
        </p:nvSpPr>
        <p:spPr bwMode="auto">
          <a:xfrm>
            <a:off x="395288" y="323850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7415" name="Picture 8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40" b="-252940"/>
          <a:stretch>
            <a:fillRect/>
          </a:stretch>
        </p:blipFill>
        <p:spPr bwMode="auto">
          <a:xfrm>
            <a:off x="0" y="1093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 descr="namics_lin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0"/>
            <a:ext cx="91440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"/>
          <p:cNvSpPr txBox="1">
            <a:spLocks/>
          </p:cNvSpPr>
          <p:nvPr/>
        </p:nvSpPr>
        <p:spPr>
          <a:xfrm>
            <a:off x="8362950" y="6505575"/>
            <a:ext cx="781050" cy="276225"/>
          </a:xfrm>
          <a:prstGeom prst="rect">
            <a:avLst/>
          </a:prstGeom>
        </p:spPr>
        <p:txBody>
          <a:bodyPr wrap="none" lIns="0" tIns="0" rIns="0" bIns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rgbClr val="E1A800"/>
                </a:solidFill>
                <a:latin typeface="+mn-lt"/>
                <a:ea typeface="+mn-ea"/>
                <a:cs typeface="+mn-cs"/>
              </a:rPr>
              <a:t>Namics.</a:t>
            </a:r>
            <a:endParaRPr lang="de-DE">
              <a:solidFill>
                <a:srgbClr val="E1A800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Clr>
          <a:schemeClr val="tx1"/>
        </a:buClr>
        <a:buFont typeface="Wingdings" charset="0"/>
        <a:buChar char=""/>
        <a:defRPr sz="2200" b="1" kern="1200">
          <a:solidFill>
            <a:srgbClr val="DC0A0A"/>
          </a:solidFill>
          <a:latin typeface="+mn-lt"/>
          <a:ea typeface="ＭＳ Ｐゴシック" charset="0"/>
          <a:cs typeface="ＭＳ Ｐゴシック" charset="0"/>
        </a:defRPr>
      </a:lvl1pPr>
      <a:lvl2pPr marL="541338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Wingdings" charset="0"/>
        <a:buChar char="§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1688" indent="-260350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3150" indent="-271463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43025" indent="-269875" algn="l" rtl="0" eaLnBrk="0" fontAlgn="base" hangingPunct="0">
        <a:lnSpc>
          <a:spcPct val="110000"/>
        </a:lnSpc>
        <a:spcBef>
          <a:spcPts val="1100"/>
        </a:spcBef>
        <a:spcAft>
          <a:spcPct val="0"/>
        </a:spcAft>
        <a:buFont typeface="Symbol" charset="0"/>
        <a:buChar char="-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jpeg"/><Relationship Id="rId3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8000">
                <a:srgbClr val="E1A800"/>
              </a:gs>
            </a:gsLst>
            <a:path path="circle">
              <a:fillToRect t="100000" r="100000"/>
            </a:path>
            <a:tileRect l="-100000" b="-100000"/>
          </a:gradFill>
          <a:ln w="25400" algn="ctr">
            <a:noFill/>
            <a:round/>
            <a:headEnd/>
            <a:tailEnd/>
          </a:ln>
        </p:spPr>
        <p:txBody>
          <a:bodyPr wrap="none" lIns="72000" tIns="72000" rIns="36000" bIns="72000"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29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HierarchicalContextRunner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Mehr Struktur.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Arial" charset="0"/>
              </a:rPr>
            </a:b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TDD. Clean Code. Verantwortung. Skills.</a:t>
            </a:r>
            <a:r>
              <a:rPr lang="de-DE" dirty="0" smtClean="0">
                <a:solidFill>
                  <a:srgbClr val="E1A800"/>
                </a:solidFill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Namics.</a:t>
            </a:r>
          </a:p>
        </p:txBody>
      </p:sp>
      <p:sp>
        <p:nvSpPr>
          <p:cNvPr id="22530" name="Untertitel 4"/>
          <p:cNvSpPr>
            <a:spLocks noGrp="1"/>
          </p:cNvSpPr>
          <p:nvPr>
            <p:ph type="subTitle" idx="1"/>
          </p:nvPr>
        </p:nvSpPr>
        <p:spPr>
          <a:xfrm>
            <a:off x="516376" y="4390704"/>
            <a:ext cx="8352000" cy="2088000"/>
          </a:xfrm>
        </p:spPr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  <a:latin typeface="Arial" charset="0"/>
              </a:rPr>
              <a:t>Stefan Bechtold.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Principal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 Software Engineer.</a:t>
            </a:r>
            <a:endParaRPr lang="de-DE" dirty="0">
              <a:solidFill>
                <a:schemeClr val="tx1"/>
              </a:solidFill>
              <a:latin typeface="Arial" charset="0"/>
            </a:endParaRPr>
          </a:p>
          <a:p>
            <a:endParaRPr lang="de-DE" sz="22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de-DE" sz="2200" dirty="0" smtClean="0">
                <a:solidFill>
                  <a:srgbClr val="000000"/>
                </a:solidFill>
                <a:latin typeface="Arial" charset="0"/>
              </a:rPr>
              <a:t>16. Oktober 2014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5039" r="8144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068" y="2132856"/>
            <a:ext cx="2071865" cy="2279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1710"/>
            <a:ext cx="1990001" cy="711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564904"/>
            <a:ext cx="1184930" cy="130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036" y="3049735"/>
            <a:ext cx="917608" cy="367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#4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angemessenen</a:t>
            </a:r>
            <a:r>
              <a:rPr lang="en-US" dirty="0" smtClean="0"/>
              <a:t> Level (Test-</a:t>
            </a:r>
            <a:r>
              <a:rPr lang="en-US" dirty="0" err="1" smtClean="0"/>
              <a:t>Pyramide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2177256"/>
            <a:ext cx="488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89051"/>
            <a:ext cx="7924800" cy="10598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#5 </a:t>
            </a:r>
            <a:r>
              <a:rPr lang="en-US" dirty="0" err="1" smtClean="0"/>
              <a:t>Verwende</a:t>
            </a:r>
            <a:r>
              <a:rPr lang="en-US" dirty="0" smtClean="0"/>
              <a:t> (die </a:t>
            </a:r>
            <a:r>
              <a:rPr lang="en-US" dirty="0" err="1" smtClean="0"/>
              <a:t>richtigen</a:t>
            </a:r>
            <a:r>
              <a:rPr lang="en-US" dirty="0" smtClean="0"/>
              <a:t>) Test-Doubles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Verschiedene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Arten</a:t>
            </a:r>
            <a:r>
              <a:rPr lang="en-US" dirty="0" smtClean="0">
                <a:solidFill>
                  <a:srgbClr val="000000"/>
                </a:solidFill>
              </a:rPr>
              <a:t> von Test-Doubles: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454"/>
              </p:ext>
            </p:extLst>
          </p:nvPr>
        </p:nvGraphicFramePr>
        <p:xfrm>
          <a:off x="755576" y="2420888"/>
          <a:ext cx="734435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5678"/>
                <a:gridCol w="1440160"/>
                <a:gridCol w="1512168"/>
                <a:gridCol w="1584176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Name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Test-Daten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Inspektion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Verifikation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Echte Logik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Dummy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149014.jpg"/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" y="0"/>
            <a:ext cx="9139944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A652E3-3AED-4F43-A828-1AC66E48576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3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Kontext anlegen durch innere Klassen</a:t>
            </a:r>
          </a:p>
          <a:p>
            <a:pPr lvl="1"/>
            <a:r>
              <a:rPr lang="de-DE" dirty="0" smtClean="0"/>
              <a:t>Semantische Gruppierung von Tests</a:t>
            </a:r>
          </a:p>
          <a:p>
            <a:pPr lvl="1"/>
            <a:r>
              <a:rPr lang="de-DE" dirty="0" smtClean="0"/>
              <a:t>Reduktion Test-</a:t>
            </a:r>
            <a:r>
              <a:rPr lang="de-DE" dirty="0" err="1" smtClean="0"/>
              <a:t>Fixtures</a:t>
            </a:r>
            <a:r>
              <a:rPr lang="de-DE" dirty="0" smtClean="0"/>
              <a:t> auf das Nötigste</a:t>
            </a:r>
          </a:p>
          <a:p>
            <a:r>
              <a:rPr lang="de-DE" dirty="0" smtClean="0"/>
              <a:t>Unbegrenzte Kontext-Hierarchie</a:t>
            </a:r>
          </a:p>
          <a:p>
            <a:pPr lvl="1"/>
            <a:r>
              <a:rPr lang="de-DE" dirty="0" smtClean="0"/>
              <a:t>Jeder Kontext stellt eigene Test-</a:t>
            </a:r>
            <a:r>
              <a:rPr lang="de-DE" dirty="0" err="1" smtClean="0"/>
              <a:t>Fixtures</a:t>
            </a:r>
            <a:r>
              <a:rPr lang="de-DE" dirty="0" smtClean="0"/>
              <a:t> bereit</a:t>
            </a:r>
            <a:endParaRPr lang="de-DE" dirty="0"/>
          </a:p>
          <a:p>
            <a:pPr lvl="1"/>
            <a:r>
              <a:rPr lang="de-DE" dirty="0" smtClean="0"/>
              <a:t>Abhängigkeiten von </a:t>
            </a:r>
            <a:r>
              <a:rPr lang="de-DE" dirty="0"/>
              <a:t>Tests </a:t>
            </a:r>
            <a:r>
              <a:rPr lang="de-DE" dirty="0" smtClean="0"/>
              <a:t>abbildbar</a:t>
            </a:r>
          </a:p>
          <a:p>
            <a:r>
              <a:rPr lang="de-DE" dirty="0" smtClean="0"/>
              <a:t>Eigenschaften entlang der Hierarchie verfügbar</a:t>
            </a:r>
          </a:p>
          <a:p>
            <a:pPr lvl="1"/>
            <a:r>
              <a:rPr lang="de-DE" dirty="0" smtClean="0"/>
              <a:t>Objekte wiederverwendbar, z.B. @</a:t>
            </a:r>
            <a:r>
              <a:rPr lang="de-DE" dirty="0" err="1" smtClean="0"/>
              <a:t>Rule</a:t>
            </a:r>
            <a:endParaRPr lang="de-DE" dirty="0" smtClean="0"/>
          </a:p>
          <a:p>
            <a:r>
              <a:rPr lang="de-DE" dirty="0" smtClean="0"/>
              <a:t>Ideale Abbildung von </a:t>
            </a:r>
            <a:r>
              <a:rPr lang="de-DE" dirty="0" err="1" smtClean="0"/>
              <a:t>Given-When-Then</a:t>
            </a:r>
            <a:endParaRPr lang="de-DE" dirty="0" smtClean="0"/>
          </a:p>
          <a:p>
            <a:pPr lvl="1"/>
            <a:r>
              <a:rPr lang="de-DE" dirty="0" smtClean="0"/>
              <a:t>Kontext repräsentiert den „</a:t>
            </a:r>
            <a:r>
              <a:rPr lang="de-DE" dirty="0" err="1" smtClean="0"/>
              <a:t>Given</a:t>
            </a:r>
            <a:r>
              <a:rPr lang="de-DE" dirty="0" smtClean="0"/>
              <a:t>“-Teil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05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einfaches Beispiel: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1921721"/>
            <a:ext cx="5615582" cy="4171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6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Evaluieren je Test-Klasse:</a:t>
            </a:r>
          </a:p>
          <a:p>
            <a:pPr lvl="1"/>
            <a:r>
              <a:rPr lang="de-DE" dirty="0" smtClean="0"/>
              <a:t>Runner führt @</a:t>
            </a:r>
            <a:r>
              <a:rPr lang="de-DE" dirty="0" err="1" smtClean="0"/>
              <a:t>BeforeClass</a:t>
            </a:r>
            <a:r>
              <a:rPr lang="de-DE" dirty="0" smtClean="0"/>
              <a:t> aus</a:t>
            </a:r>
          </a:p>
          <a:p>
            <a:pPr lvl="1"/>
            <a:r>
              <a:rPr lang="de-DE" dirty="0" smtClean="0"/>
              <a:t>Runner evaluiert alle Tests der Klasse</a:t>
            </a:r>
          </a:p>
          <a:p>
            <a:pPr lvl="1"/>
            <a:r>
              <a:rPr lang="de-DE" dirty="0" smtClean="0"/>
              <a:t>Runner ruft sich rekursive für alle Kontexte auf</a:t>
            </a:r>
          </a:p>
          <a:p>
            <a:pPr lvl="1"/>
            <a:r>
              <a:rPr lang="de-DE" dirty="0" smtClean="0"/>
              <a:t>Runner führt @</a:t>
            </a:r>
            <a:r>
              <a:rPr lang="de-DE" dirty="0" err="1" smtClean="0"/>
              <a:t>AfterClass</a:t>
            </a:r>
            <a:r>
              <a:rPr lang="de-DE" dirty="0" smtClean="0"/>
              <a:t> aus</a:t>
            </a:r>
          </a:p>
          <a:p>
            <a:r>
              <a:rPr lang="de-DE" dirty="0"/>
              <a:t>Evaluierung je Test-Methode:</a:t>
            </a:r>
          </a:p>
          <a:p>
            <a:pPr lvl="1"/>
            <a:r>
              <a:rPr lang="de-DE" dirty="0"/>
              <a:t>Runner erzeugt Test-</a:t>
            </a:r>
            <a:r>
              <a:rPr lang="de-DE" dirty="0" err="1"/>
              <a:t>Object</a:t>
            </a:r>
            <a:r>
              <a:rPr lang="de-DE" dirty="0"/>
              <a:t> (top-down)</a:t>
            </a:r>
          </a:p>
          <a:p>
            <a:pPr lvl="1"/>
            <a:r>
              <a:rPr lang="de-DE" dirty="0"/>
              <a:t>Runner führt @</a:t>
            </a:r>
            <a:r>
              <a:rPr lang="de-DE" dirty="0" err="1"/>
              <a:t>Before</a:t>
            </a:r>
            <a:r>
              <a:rPr lang="de-DE" dirty="0"/>
              <a:t> aus (top-down)</a:t>
            </a:r>
          </a:p>
          <a:p>
            <a:pPr lvl="1"/>
            <a:r>
              <a:rPr lang="de-DE" dirty="0"/>
              <a:t>Runner startet den Test</a:t>
            </a:r>
          </a:p>
          <a:p>
            <a:pPr lvl="1"/>
            <a:r>
              <a:rPr lang="de-DE" dirty="0"/>
              <a:t>Runner führt @After aus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49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Limitierungen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Allgemeine Limitierungen</a:t>
            </a:r>
          </a:p>
          <a:p>
            <a:pPr lvl="1"/>
            <a:r>
              <a:rPr lang="de-DE" dirty="0" smtClean="0"/>
              <a:t>Keine statischen Klassen innerhalb eines </a:t>
            </a:r>
            <a:r>
              <a:rPr lang="de-DE" dirty="0" smtClean="0"/>
              <a:t>Kontexts</a:t>
            </a:r>
          </a:p>
          <a:p>
            <a:pPr lvl="1"/>
            <a:r>
              <a:rPr lang="de-DE" dirty="0" smtClean="0"/>
              <a:t>Keine statischen Methoden innerhalb eines Kontexts</a:t>
            </a:r>
          </a:p>
          <a:p>
            <a:pPr lvl="1"/>
            <a:r>
              <a:rPr lang="de-DE" dirty="0" smtClean="0"/>
              <a:t>Ausführung </a:t>
            </a:r>
            <a:r>
              <a:rPr lang="de-DE" dirty="0" smtClean="0"/>
              <a:t>einzelner Test-Methoden </a:t>
            </a:r>
            <a:r>
              <a:rPr lang="de-DE" dirty="0" smtClean="0"/>
              <a:t>(noch) nicht </a:t>
            </a:r>
            <a:r>
              <a:rPr lang="de-DE" dirty="0" smtClean="0"/>
              <a:t>möglich</a:t>
            </a:r>
          </a:p>
          <a:p>
            <a:endParaRPr lang="de-DE" dirty="0"/>
          </a:p>
          <a:p>
            <a:r>
              <a:rPr lang="de-DE" dirty="0" err="1" smtClean="0"/>
              <a:t>JUnit</a:t>
            </a:r>
            <a:r>
              <a:rPr lang="de-DE" dirty="0" smtClean="0"/>
              <a:t> Limitierungen</a:t>
            </a:r>
          </a:p>
          <a:p>
            <a:pPr lvl="1"/>
            <a:r>
              <a:rPr lang="de-DE" dirty="0"/>
              <a:t>Support ab Version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smtClean="0"/>
              <a:t>4.11</a:t>
            </a:r>
            <a:endParaRPr lang="de-DE" dirty="0"/>
          </a:p>
          <a:p>
            <a:pPr lvl="1"/>
            <a:r>
              <a:rPr lang="de-DE" dirty="0" smtClean="0"/>
              <a:t>Operiert nicht mit anderen </a:t>
            </a:r>
            <a:r>
              <a:rPr lang="de-DE" dirty="0" err="1" smtClean="0"/>
              <a:t>JUnit</a:t>
            </a:r>
            <a:r>
              <a:rPr lang="de-DE" dirty="0"/>
              <a:t>-</a:t>
            </a:r>
            <a:r>
              <a:rPr lang="de-DE" dirty="0" smtClean="0"/>
              <a:t>Runner </a:t>
            </a:r>
            <a:r>
              <a:rPr lang="de-DE" dirty="0" smtClean="0"/>
              <a:t>zusammen</a:t>
            </a:r>
          </a:p>
          <a:p>
            <a:pPr lvl="1"/>
            <a:r>
              <a:rPr lang="de-DE" dirty="0" smtClean="0"/>
              <a:t>Beschreibung im Ergebnis (noch) nicht optimal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latin typeface="Arial" charset="0"/>
              </a:rPr>
              <a:t>JUnit</a:t>
            </a:r>
            <a:r>
              <a:rPr lang="de-DE" dirty="0">
                <a:latin typeface="Arial" charset="0"/>
              </a:rPr>
              <a:t> - </a:t>
            </a:r>
            <a:r>
              <a:rPr lang="de-DE" dirty="0" err="1">
                <a:latin typeface="Arial" charset="0"/>
              </a:rPr>
              <a:t>HierarchicalContextRunner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05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308887.jpg"/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260" cy="6453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Showcase / Code </a:t>
            </a:r>
            <a:r>
              <a:rPr lang="de-DE" dirty="0" smtClean="0">
                <a:latin typeface="Arial" charset="0"/>
              </a:rPr>
              <a:t>Samples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35DFB-57AC-6643-8FC6-9936E9BB83F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8000">
                <a:srgbClr val="E1A800"/>
              </a:gs>
            </a:gsLst>
            <a:path path="circle">
              <a:fillToRect t="100000" r="100000"/>
            </a:path>
            <a:tileRect l="-100000" b="-100000"/>
          </a:gradFill>
          <a:ln w="25400" algn="ctr">
            <a:noFill/>
            <a:round/>
            <a:headEnd/>
            <a:tailEnd/>
          </a:ln>
        </p:spPr>
        <p:txBody>
          <a:bodyPr wrap="none" lIns="72000" tIns="72000" rIns="36000" bIns="72000" rtlCol="0" anchor="t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29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JUnit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HierarchicalContextRunner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 Mehr Struktur.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de-DE" dirty="0">
                <a:solidFill>
                  <a:schemeClr val="tx1"/>
                </a:solidFill>
                <a:latin typeface="Arial" charset="0"/>
              </a:rPr>
            </a:b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TDD. Clean Code. Verantwortung. Skills.</a:t>
            </a:r>
            <a:r>
              <a:rPr lang="de-DE" dirty="0" smtClean="0">
                <a:solidFill>
                  <a:srgbClr val="E1A800"/>
                </a:solidFill>
                <a:latin typeface="Arial" charset="0"/>
              </a:rPr>
              <a:t> </a:t>
            </a:r>
            <a:r>
              <a:rPr lang="de-DE" dirty="0">
                <a:latin typeface="Arial" charset="0"/>
              </a:rPr>
              <a:t>Namics.</a:t>
            </a:r>
          </a:p>
        </p:txBody>
      </p:sp>
      <p:sp>
        <p:nvSpPr>
          <p:cNvPr id="22530" name="Untertitel 4"/>
          <p:cNvSpPr>
            <a:spLocks noGrp="1"/>
          </p:cNvSpPr>
          <p:nvPr>
            <p:ph type="subTitle" idx="1"/>
          </p:nvPr>
        </p:nvSpPr>
        <p:spPr>
          <a:xfrm>
            <a:off x="516376" y="4390704"/>
            <a:ext cx="8352000" cy="2088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/>
                </a:solidFill>
                <a:latin typeface="Arial" charset="0"/>
              </a:rPr>
              <a:t>Stefan Bechtold. </a:t>
            </a:r>
            <a:r>
              <a:rPr lang="de-DE" dirty="0" err="1">
                <a:solidFill>
                  <a:schemeClr val="tx1"/>
                </a:solidFill>
                <a:latin typeface="Arial" charset="0"/>
              </a:rPr>
              <a:t>Principal</a:t>
            </a:r>
            <a:r>
              <a:rPr lang="de-DE" dirty="0">
                <a:solidFill>
                  <a:schemeClr val="tx1"/>
                </a:solidFill>
                <a:latin typeface="Arial" charset="0"/>
              </a:rPr>
              <a:t> Software Engineer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.</a:t>
            </a:r>
            <a:endParaRPr lang="de-DE" dirty="0" smtClean="0">
              <a:solidFill>
                <a:schemeClr val="accent3"/>
              </a:solidFill>
              <a:latin typeface="Arial" charset="0"/>
            </a:endParaRPr>
          </a:p>
          <a:p>
            <a:endParaRPr lang="de-DE" dirty="0">
              <a:solidFill>
                <a:schemeClr val="accent3"/>
              </a:solidFill>
              <a:latin typeface="Arial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E-Mail: 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stefan.bechtold@namics.com</a:t>
            </a:r>
            <a:endParaRPr lang="de-DE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Twitter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: @</a:t>
            </a:r>
            <a:r>
              <a:rPr lang="de-DE" dirty="0" err="1" smtClean="0">
                <a:solidFill>
                  <a:schemeClr val="tx1"/>
                </a:solidFill>
                <a:latin typeface="Arial" charset="0"/>
              </a:rPr>
              <a:t>bechte</a:t>
            </a:r>
            <a:endParaRPr lang="de-DE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5039" r="8144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6068" y="2132856"/>
            <a:ext cx="2071865" cy="2279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41710"/>
            <a:ext cx="1990001" cy="711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564904"/>
            <a:ext cx="1184930" cy="1303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036" y="3049735"/>
            <a:ext cx="917608" cy="3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ilbild neu Nam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59"/>
            <a:ext cx="2448272" cy="1848323"/>
          </a:xfrm>
          <a:prstGeom prst="rect">
            <a:avLst/>
          </a:prstGeom>
        </p:spPr>
      </p:pic>
      <p:sp>
        <p:nvSpPr>
          <p:cNvPr id="4915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Wer bin ich...?</a:t>
            </a:r>
            <a:endParaRPr dirty="0" smtClean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sp>
        <p:nvSpPr>
          <p:cNvPr id="49162" name="Datumsplatzhalter 9"/>
          <p:cNvSpPr>
            <a:spLocks noGrp="1"/>
          </p:cNvSpPr>
          <p:nvPr>
            <p:ph type="dt" sz="half" idx="1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/>
              <a:t>16.10.2014</a:t>
            </a:r>
            <a:endParaRPr lang="de-CH" dirty="0"/>
          </a:p>
        </p:txBody>
      </p:sp>
      <p:sp>
        <p:nvSpPr>
          <p:cNvPr id="49164" name="Fußzeilenplatzhalter 11"/>
          <p:cNvSpPr>
            <a:spLocks noGrp="1"/>
          </p:cNvSpPr>
          <p:nvPr>
            <p:ph type="ftr" sz="quarter" idx="1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dirty="0"/>
              <a:t>Test. Code. </a:t>
            </a:r>
            <a:r>
              <a:rPr lang="de-DE" dirty="0" err="1"/>
              <a:t>Refactor</a:t>
            </a:r>
            <a:r>
              <a:rPr lang="de-DE" dirty="0"/>
              <a:t>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49163" name="Foliennummernplatzhalter 10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10314-20DB-45B0-98AA-6BCA26D08171}" type="slidenum">
              <a:rPr lang="de-CH"/>
              <a:pPr/>
              <a:t>2</a:t>
            </a:fld>
            <a:endParaRPr lang="de-CH" dirty="0"/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gray">
          <a:xfrm>
            <a:off x="3203849" y="3356992"/>
            <a:ext cx="5328591" cy="28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1600" b="1" dirty="0" smtClean="0">
                <a:solidFill>
                  <a:schemeClr val="accent3"/>
                </a:solidFill>
              </a:rPr>
              <a:t>Berufliche Aktivitäten bei Namics:</a:t>
            </a:r>
          </a:p>
          <a:p>
            <a:pPr marL="285750" indent="-285750">
              <a:buFontTx/>
              <a:buChar char="-"/>
            </a:pP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smtClean="0"/>
              <a:t>Technical </a:t>
            </a:r>
            <a:r>
              <a:rPr lang="de-CH" sz="1600" dirty="0" err="1" smtClean="0"/>
              <a:t>Architect</a:t>
            </a:r>
            <a:r>
              <a:rPr lang="de-CH" sz="1600" dirty="0" smtClean="0"/>
              <a:t> </a:t>
            </a:r>
            <a:r>
              <a:rPr lang="de-CH" sz="1600" dirty="0"/>
              <a:t>mit </a:t>
            </a:r>
            <a:r>
              <a:rPr lang="de-CH" sz="1600" dirty="0" smtClean="0"/>
              <a:t>Schwerpunkt </a:t>
            </a:r>
            <a:r>
              <a:rPr lang="de-CH" sz="1600" dirty="0"/>
              <a:t>auf Java-basierte Commerce und Content Management </a:t>
            </a:r>
            <a:r>
              <a:rPr lang="de-CH" sz="1600" dirty="0" smtClean="0"/>
              <a:t>Systeme</a:t>
            </a:r>
          </a:p>
          <a:p>
            <a:pPr marL="285750" indent="-285750">
              <a:buFontTx/>
              <a:buChar char="-"/>
            </a:pPr>
            <a:r>
              <a:rPr lang="de-CH" sz="1600" dirty="0" smtClean="0"/>
              <a:t>Coaching für Themen rund um:</a:t>
            </a:r>
            <a:br>
              <a:rPr lang="de-CH" sz="1600" dirty="0" smtClean="0"/>
            </a:br>
            <a:r>
              <a:rPr lang="de-CH" sz="1600" dirty="0" smtClean="0"/>
              <a:t>TDD, </a:t>
            </a:r>
            <a:r>
              <a:rPr lang="de-CH" sz="1600" dirty="0"/>
              <a:t>Clean Code, Software </a:t>
            </a:r>
            <a:r>
              <a:rPr lang="de-CH" sz="1600" dirty="0" err="1"/>
              <a:t>Architecture</a:t>
            </a:r>
            <a:r>
              <a:rPr lang="de-CH" sz="1600" dirty="0"/>
              <a:t> &amp; </a:t>
            </a:r>
            <a:r>
              <a:rPr lang="de-CH" sz="1600" dirty="0" smtClean="0"/>
              <a:t>Design</a:t>
            </a:r>
          </a:p>
          <a:p>
            <a:endParaRPr lang="de-CH" sz="1600" b="1" dirty="0" smtClean="0">
              <a:solidFill>
                <a:srgbClr val="DC0A0A"/>
              </a:solidFill>
            </a:endParaRPr>
          </a:p>
          <a:p>
            <a:r>
              <a:rPr lang="de-CH" sz="1600" b="1" dirty="0" smtClean="0">
                <a:solidFill>
                  <a:srgbClr val="DC0A0A"/>
                </a:solidFill>
              </a:rPr>
              <a:t>Aktivitäten in der Open-Source-Community:</a:t>
            </a:r>
          </a:p>
          <a:p>
            <a:pPr marL="285750" indent="-285750">
              <a:buFontTx/>
              <a:buChar char="-"/>
            </a:pP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smtClean="0"/>
              <a:t>Entwicklung des </a:t>
            </a:r>
            <a:r>
              <a:rPr lang="de-CH" sz="1600" dirty="0" err="1" smtClean="0"/>
              <a:t>HierarchicalContextRunner</a:t>
            </a:r>
            <a:endParaRPr lang="de-CH" sz="1600" dirty="0" smtClean="0"/>
          </a:p>
          <a:p>
            <a:pPr marL="285750" indent="-285750">
              <a:buFontTx/>
              <a:buChar char="-"/>
            </a:pPr>
            <a:r>
              <a:rPr lang="de-CH" sz="1600" dirty="0" err="1" smtClean="0"/>
              <a:t>JUnit</a:t>
            </a:r>
            <a:r>
              <a:rPr lang="de-CH" sz="1600" dirty="0"/>
              <a:t>-</a:t>
            </a:r>
            <a:r>
              <a:rPr lang="de-CH" sz="1600" dirty="0" smtClean="0"/>
              <a:t>Framework </a:t>
            </a:r>
            <a:r>
              <a:rPr lang="de-CH" sz="1600" dirty="0" err="1" smtClean="0"/>
              <a:t>Committer</a:t>
            </a:r>
            <a:endParaRPr lang="de-CH" sz="1600" dirty="0" smtClean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95287" y="3214686"/>
            <a:ext cx="2451100" cy="307183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noFill/>
            <a:round/>
            <a:headEnd/>
            <a:tailEnd/>
          </a:ln>
        </p:spPr>
        <p:txBody>
          <a:bodyPr wrap="square" lIns="72000" tIns="72000" rIns="36000" bIns="72000"/>
          <a:lstStyle/>
          <a:p>
            <a:endParaRPr lang="de-CH" sz="1400" b="1" dirty="0" smtClean="0">
              <a:solidFill>
                <a:schemeClr val="tx2"/>
              </a:solidFill>
            </a:endParaRPr>
          </a:p>
          <a:p>
            <a:r>
              <a:rPr lang="de-CH" sz="1400" b="1" dirty="0" smtClean="0">
                <a:solidFill>
                  <a:schemeClr val="tx2"/>
                </a:solidFill>
              </a:rPr>
              <a:t>Querdenker. Zielstrebig. Herzblut. Java. TDD.</a:t>
            </a:r>
          </a:p>
          <a:p>
            <a:r>
              <a:rPr lang="de-CH" sz="1400" b="1" dirty="0" smtClean="0">
                <a:solidFill>
                  <a:schemeClr val="tx2"/>
                </a:solidFill>
              </a:rPr>
              <a:t>Commerce. </a:t>
            </a:r>
            <a:r>
              <a:rPr lang="de-CH" sz="1400" b="1" dirty="0" smtClean="0">
                <a:solidFill>
                  <a:schemeClr val="bg1"/>
                </a:solidFill>
              </a:rPr>
              <a:t>Namics.</a:t>
            </a:r>
          </a:p>
          <a:p>
            <a:endParaRPr lang="de-CH" sz="1400" dirty="0" smtClean="0">
              <a:solidFill>
                <a:schemeClr val="accent2"/>
              </a:solidFill>
            </a:endParaRPr>
          </a:p>
          <a:p>
            <a:endParaRPr lang="de-CH" sz="1400" dirty="0" smtClean="0">
              <a:solidFill>
                <a:schemeClr val="accent2"/>
              </a:solidFill>
            </a:endParaRPr>
          </a:p>
          <a:p>
            <a:r>
              <a:rPr lang="de-DE" sz="1400" b="1" dirty="0" smtClean="0">
                <a:solidFill>
                  <a:schemeClr val="tx2"/>
                </a:solidFill>
              </a:rPr>
              <a:t>Berufserfahrung</a:t>
            </a:r>
          </a:p>
          <a:p>
            <a:r>
              <a:rPr lang="de-DE" sz="1400" dirty="0" smtClean="0">
                <a:solidFill>
                  <a:schemeClr val="bg1"/>
                </a:solidFill>
              </a:rPr>
              <a:t>11 Jahre</a:t>
            </a:r>
          </a:p>
          <a:p>
            <a:r>
              <a:rPr lang="de-CH" sz="1400" dirty="0" smtClean="0">
                <a:solidFill>
                  <a:schemeClr val="bg1"/>
                </a:solidFill>
              </a:rPr>
              <a:t>bei Namics seit 2006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2941118" y="1268759"/>
            <a:ext cx="5807346" cy="1848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noFill/>
            <a:round/>
            <a:headEnd/>
            <a:tailEnd/>
          </a:ln>
        </p:spPr>
        <p:txBody>
          <a:bodyPr wrap="square" lIns="72000" tIns="72000" rIns="36000" bIns="72000"/>
          <a:lstStyle/>
          <a:p>
            <a:endParaRPr lang="de-CH" sz="1400" b="1" dirty="0" smtClean="0">
              <a:solidFill>
                <a:schemeClr val="bg1"/>
              </a:solidFill>
            </a:endParaRPr>
          </a:p>
          <a:p>
            <a:r>
              <a:rPr lang="de-CH" sz="1400" b="1" dirty="0" smtClean="0">
                <a:solidFill>
                  <a:schemeClr val="bg1"/>
                </a:solidFill>
              </a:rPr>
              <a:t>Stefan Bechtold.</a:t>
            </a:r>
            <a:r>
              <a:rPr lang="de-CH" sz="1400" dirty="0" smtClean="0">
                <a:solidFill>
                  <a:srgbClr val="000066"/>
                </a:solidFill>
              </a:rPr>
              <a:t/>
            </a:r>
            <a:br>
              <a:rPr lang="de-CH" sz="1400" dirty="0" smtClean="0">
                <a:solidFill>
                  <a:srgbClr val="000066"/>
                </a:solidFill>
              </a:rPr>
            </a:br>
            <a:r>
              <a:rPr lang="de-CH" sz="1400" dirty="0" err="1" smtClean="0">
                <a:solidFill>
                  <a:schemeClr val="tx2"/>
                </a:solidFill>
              </a:rPr>
              <a:t>Principal</a:t>
            </a:r>
            <a:r>
              <a:rPr lang="de-CH" sz="1400" dirty="0" smtClean="0">
                <a:solidFill>
                  <a:schemeClr val="tx2"/>
                </a:solidFill>
              </a:rPr>
              <a:t> Software Engineer.</a:t>
            </a:r>
          </a:p>
          <a:p>
            <a:endParaRPr lang="de-CH" sz="1400" dirty="0">
              <a:solidFill>
                <a:schemeClr val="tx2"/>
              </a:solidFill>
            </a:endParaRPr>
          </a:p>
          <a:p>
            <a:endParaRPr lang="de-CH" sz="1400" dirty="0" smtClean="0">
              <a:solidFill>
                <a:schemeClr val="tx2"/>
              </a:solidFill>
            </a:endParaRPr>
          </a:p>
          <a:p>
            <a:r>
              <a:rPr lang="de-CH" sz="1400" dirty="0" smtClean="0">
                <a:solidFill>
                  <a:schemeClr val="tx2"/>
                </a:solidFill>
              </a:rPr>
              <a:t>E-Mail: </a:t>
            </a:r>
            <a:r>
              <a:rPr lang="de-CH" sz="1400" dirty="0" err="1" smtClean="0">
                <a:solidFill>
                  <a:srgbClr val="FFFFFF"/>
                </a:solidFill>
              </a:rPr>
              <a:t>stefan.bechtold@namics.com</a:t>
            </a:r>
            <a:endParaRPr lang="de-CH" sz="1400" dirty="0" smtClean="0">
              <a:solidFill>
                <a:srgbClr val="FFFFFF"/>
              </a:solidFill>
            </a:endParaRPr>
          </a:p>
          <a:p>
            <a:r>
              <a:rPr lang="de-CH" sz="1400" dirty="0" err="1" smtClean="0">
                <a:solidFill>
                  <a:schemeClr val="tx2"/>
                </a:solidFill>
              </a:rPr>
              <a:t>Twitter</a:t>
            </a:r>
            <a:r>
              <a:rPr lang="de-CH" sz="1400" dirty="0" smtClean="0">
                <a:solidFill>
                  <a:schemeClr val="tx2"/>
                </a:solidFill>
              </a:rPr>
              <a:t>: </a:t>
            </a:r>
            <a:r>
              <a:rPr lang="de-CH" sz="1400" dirty="0" smtClean="0">
                <a:solidFill>
                  <a:schemeClr val="bg1"/>
                </a:solidFill>
              </a:rPr>
              <a:t>@</a:t>
            </a:r>
            <a:r>
              <a:rPr lang="de-CH" sz="1400" dirty="0" err="1" smtClean="0">
                <a:solidFill>
                  <a:schemeClr val="bg1"/>
                </a:solidFill>
              </a:rPr>
              <a:t>bechte</a:t>
            </a:r>
            <a:endParaRPr lang="de-CH" sz="1400" dirty="0">
              <a:solidFill>
                <a:schemeClr val="bg1"/>
              </a:solidFill>
            </a:endParaRPr>
          </a:p>
          <a:p>
            <a:endParaRPr lang="de-CH" sz="1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51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Worum geht‘s im Vortrag...?</a:t>
            </a:r>
            <a:endParaRPr lang="de-DE" dirty="0">
              <a:latin typeface="Arial" charset="0"/>
            </a:endParaRPr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Motivation für</a:t>
            </a:r>
          </a:p>
          <a:p>
            <a:pPr lvl="1"/>
            <a:r>
              <a:rPr lang="de-DE" dirty="0" smtClean="0">
                <a:latin typeface="Arial" charset="0"/>
              </a:rPr>
              <a:t>saubere (Unit-) Tests</a:t>
            </a:r>
          </a:p>
          <a:p>
            <a:pPr lvl="1"/>
            <a:r>
              <a:rPr lang="de-DE" dirty="0" smtClean="0">
                <a:latin typeface="Arial" charset="0"/>
              </a:rPr>
              <a:t>gut strukturierte (Unit-) Tests</a:t>
            </a:r>
          </a:p>
          <a:p>
            <a:r>
              <a:rPr lang="de-DE" dirty="0" err="1" smtClean="0">
                <a:latin typeface="Arial" charset="0"/>
              </a:rPr>
              <a:t>JUnit</a:t>
            </a:r>
            <a:r>
              <a:rPr lang="de-DE" dirty="0" smtClean="0">
                <a:latin typeface="Arial" charset="0"/>
              </a:rPr>
              <a:t> – </a:t>
            </a:r>
            <a:r>
              <a:rPr lang="de-DE" dirty="0" err="1" smtClean="0">
                <a:latin typeface="Arial" charset="0"/>
              </a:rPr>
              <a:t>HierarchicalContextRunner</a:t>
            </a:r>
            <a:endParaRPr lang="de-DE" dirty="0" smtClean="0">
              <a:latin typeface="Arial" charset="0"/>
            </a:endParaRPr>
          </a:p>
          <a:p>
            <a:pPr lvl="1"/>
            <a:r>
              <a:rPr lang="de-DE" dirty="0" smtClean="0">
                <a:latin typeface="Arial" charset="0"/>
              </a:rPr>
              <a:t>Funktionsweise</a:t>
            </a:r>
            <a:endParaRPr lang="de-DE" dirty="0" smtClean="0">
              <a:latin typeface="Arial" charset="0"/>
            </a:endParaRPr>
          </a:p>
          <a:p>
            <a:pPr lvl="1"/>
            <a:r>
              <a:rPr lang="de-DE" dirty="0" smtClean="0">
                <a:latin typeface="Arial" charset="0"/>
              </a:rPr>
              <a:t>Limitierungen</a:t>
            </a:r>
            <a:endParaRPr lang="de-DE" dirty="0">
              <a:latin typeface="Arial" charset="0"/>
            </a:endParaRPr>
          </a:p>
          <a:p>
            <a:r>
              <a:rPr lang="de-DE" dirty="0" smtClean="0">
                <a:latin typeface="Arial" charset="0"/>
              </a:rPr>
              <a:t>Showcase / Code Samples</a:t>
            </a:r>
          </a:p>
          <a:p>
            <a:endParaRPr lang="de-DE" dirty="0"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395288" y="107950"/>
            <a:ext cx="7924800" cy="2159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endParaRPr lang="de-DE">
              <a:ea typeface="+mn-ea"/>
              <a:cs typeface="+mn-cs"/>
            </a:endParaRPr>
          </a:p>
        </p:txBody>
      </p:sp>
      <p:sp>
        <p:nvSpPr>
          <p:cNvPr id="23556" name="Datumsplatzhalter 18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800" dirty="0"/>
              <a:t>16.10.2014</a:t>
            </a:r>
          </a:p>
        </p:txBody>
      </p:sp>
      <p:sp>
        <p:nvSpPr>
          <p:cNvPr id="23557" name="Fußzeilenplatzhalter 6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/>
              <a:t>Denken. Präsentieren. Umsetzen.</a:t>
            </a:r>
          </a:p>
        </p:txBody>
      </p:sp>
      <p:sp>
        <p:nvSpPr>
          <p:cNvPr id="23558" name="Foliennummernplatzhalter 5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E6CB1C-336F-7141-B1FB-F21B44D3B6CE}" type="slidenum">
              <a:rPr lang="de-DE" sz="800"/>
              <a:pPr eaLnBrk="1" hangingPunct="1"/>
              <a:t>3</a:t>
            </a:fld>
            <a:endParaRPr lang="de-DE" sz="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hört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C/C++? 		Ruby?		</a:t>
            </a:r>
            <a:r>
              <a:rPr lang="en-US" dirty="0" err="1" smtClean="0"/>
              <a:t>Scala</a:t>
            </a:r>
            <a:r>
              <a:rPr lang="en-US" dirty="0" smtClean="0"/>
              <a:t>?		Java?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(Unit-) Testing?</a:t>
            </a:r>
          </a:p>
          <a:p>
            <a:pPr lvl="1"/>
            <a:r>
              <a:rPr lang="en-US" dirty="0" err="1" smtClean="0"/>
              <a:t>Ja</a:t>
            </a:r>
            <a:r>
              <a:rPr lang="en-US" dirty="0" smtClean="0"/>
              <a:t>, </a:t>
            </a:r>
            <a:r>
              <a:rPr lang="en-US" dirty="0" err="1" smtClean="0"/>
              <a:t>immer</a:t>
            </a:r>
            <a:r>
              <a:rPr lang="en-US" dirty="0" smtClean="0"/>
              <a:t>?	Nein?		</a:t>
            </a:r>
            <a:r>
              <a:rPr lang="en-US" dirty="0" err="1" smtClean="0"/>
              <a:t>Andere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den Enclosed Runner von </a:t>
            </a:r>
            <a:r>
              <a:rPr lang="en-US" dirty="0" err="1" smtClean="0"/>
              <a:t>JUnit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Nutze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gelegentlich</a:t>
            </a:r>
            <a:r>
              <a:rPr lang="en-US" dirty="0" smtClean="0"/>
              <a:t>		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 </a:t>
            </a:r>
            <a:r>
              <a:rPr lang="en-US" dirty="0" err="1" smtClean="0"/>
              <a:t>gehört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den </a:t>
            </a:r>
            <a:r>
              <a:rPr lang="en-US" dirty="0" err="1" smtClean="0"/>
              <a:t>HierarchicalContextRunner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Nutze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gelegentlich</a:t>
            </a:r>
            <a:r>
              <a:rPr lang="en-US" dirty="0" smtClean="0"/>
              <a:t>		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 </a:t>
            </a:r>
            <a:r>
              <a:rPr lang="en-US" dirty="0" err="1" smtClean="0"/>
              <a:t>gehört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j0289054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9146260" cy="645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A652E3-3AED-4F43-A828-1AC66E48576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5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#1 </a:t>
            </a:r>
            <a:r>
              <a:rPr lang="en-US" dirty="0" err="1" smtClean="0"/>
              <a:t>Behandle</a:t>
            </a:r>
            <a:r>
              <a:rPr lang="en-US" dirty="0" smtClean="0"/>
              <a:t> Test-Code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Produktiv</a:t>
            </a:r>
            <a:r>
              <a:rPr lang="en-US" dirty="0" smtClean="0"/>
              <a:t>-Code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#2 </a:t>
            </a:r>
            <a:r>
              <a:rPr lang="en-US" dirty="0" err="1" smtClean="0"/>
              <a:t>Verwende</a:t>
            </a:r>
            <a:r>
              <a:rPr lang="en-US" dirty="0" smtClean="0"/>
              <a:t> Test Patterns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#3 </a:t>
            </a:r>
            <a:r>
              <a:rPr lang="en-US" dirty="0" err="1" smtClean="0"/>
              <a:t>Vermeide</a:t>
            </a:r>
            <a:r>
              <a:rPr lang="en-US" dirty="0"/>
              <a:t> </a:t>
            </a:r>
            <a:r>
              <a:rPr lang="en-US" dirty="0" err="1"/>
              <a:t>unzuverlässige</a:t>
            </a:r>
            <a:r>
              <a:rPr lang="en-US" dirty="0"/>
              <a:t> Tests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#4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angemessenen</a:t>
            </a:r>
            <a:r>
              <a:rPr lang="en-US" dirty="0" smtClean="0"/>
              <a:t> Level (Test-</a:t>
            </a:r>
            <a:r>
              <a:rPr lang="en-US" dirty="0" err="1" smtClean="0"/>
              <a:t>Pyramide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#5 </a:t>
            </a:r>
            <a:r>
              <a:rPr lang="en-US" dirty="0" err="1" smtClean="0"/>
              <a:t>Verwende</a:t>
            </a:r>
            <a:r>
              <a:rPr lang="en-US" dirty="0" smtClean="0"/>
              <a:t> (die </a:t>
            </a:r>
            <a:r>
              <a:rPr lang="en-US" dirty="0" err="1" smtClean="0"/>
              <a:t>richtigen</a:t>
            </a:r>
            <a:r>
              <a:rPr lang="en-US" dirty="0" smtClean="0"/>
              <a:t>) Test-Doubles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Quelle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Marcos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Brizeno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– Write Better Tests in 5 Steps (</a:t>
            </a:r>
            <a:r>
              <a:rPr lang="da-DK" sz="12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da-DK" sz="1200" dirty="0" err="1">
                <a:solidFill>
                  <a:schemeClr val="bg1">
                    <a:lumMod val="50000"/>
                  </a:schemeClr>
                </a:solidFill>
              </a:rPr>
              <a:t>bit.ly</a:t>
            </a:r>
            <a:r>
              <a:rPr lang="da-DK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a-DK" sz="1200" dirty="0" smtClean="0">
                <a:solidFill>
                  <a:schemeClr val="bg1">
                    <a:lumMod val="50000"/>
                  </a:schemeClr>
                </a:solidFill>
              </a:rPr>
              <a:t>1sydhiC)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latin typeface="Arial" charset="0"/>
              </a:rPr>
              <a:t>Sauber </a:t>
            </a:r>
            <a:r>
              <a:rPr lang="de-DE" dirty="0">
                <a:latin typeface="Arial" charset="0"/>
              </a:rPr>
              <a:t>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65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#1 </a:t>
            </a:r>
            <a:r>
              <a:rPr lang="en-US" dirty="0" err="1" smtClean="0"/>
              <a:t>Behandle</a:t>
            </a:r>
            <a:r>
              <a:rPr lang="en-US" dirty="0" smtClean="0"/>
              <a:t> Test-Code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Produktiv</a:t>
            </a:r>
            <a:r>
              <a:rPr lang="en-US" dirty="0" smtClean="0"/>
              <a:t>-Code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Die Tests </a:t>
            </a:r>
            <a:r>
              <a:rPr lang="en-US" dirty="0" err="1">
                <a:solidFill>
                  <a:schemeClr val="tx1"/>
                </a:solidFill>
              </a:rPr>
              <a:t>sind</a:t>
            </a:r>
            <a:r>
              <a:rPr lang="en-US" dirty="0">
                <a:solidFill>
                  <a:schemeClr val="tx1"/>
                </a:solidFill>
              </a:rPr>
              <a:t> die </a:t>
            </a:r>
            <a:r>
              <a:rPr lang="en-US" dirty="0" err="1" smtClean="0">
                <a:solidFill>
                  <a:schemeClr val="tx1"/>
                </a:solidFill>
              </a:rPr>
              <a:t>Spezifikation</a:t>
            </a:r>
            <a:r>
              <a:rPr lang="en-US" dirty="0" smtClean="0">
                <a:solidFill>
                  <a:schemeClr val="tx1"/>
                </a:solidFill>
              </a:rPr>
              <a:t> des Systems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Fehlgeschlagende</a:t>
            </a:r>
            <a:r>
              <a:rPr lang="en-US" dirty="0" smtClean="0">
                <a:solidFill>
                  <a:schemeClr val="tx1"/>
                </a:solidFill>
              </a:rPr>
              <a:t> Tests </a:t>
            </a:r>
            <a:r>
              <a:rPr lang="en-US" dirty="0" err="1" smtClean="0">
                <a:solidFill>
                  <a:schemeClr val="tx1"/>
                </a:solidFill>
              </a:rPr>
              <a:t>müssen</a:t>
            </a:r>
            <a:r>
              <a:rPr lang="en-US" dirty="0" smtClean="0">
                <a:solidFill>
                  <a:schemeClr val="tx1"/>
                </a:solidFill>
              </a:rPr>
              <a:t> Feedback </a:t>
            </a:r>
            <a:r>
              <a:rPr lang="en-US" dirty="0" err="1" smtClean="0">
                <a:solidFill>
                  <a:schemeClr val="tx1"/>
                </a:solidFill>
              </a:rPr>
              <a:t>geben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Lesbarkeit</a:t>
            </a:r>
            <a:r>
              <a:rPr lang="en-US" dirty="0" smtClean="0">
                <a:solidFill>
                  <a:schemeClr val="tx1"/>
                </a:solidFill>
              </a:rPr>
              <a:t> der Tests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das </a:t>
            </a:r>
            <a:r>
              <a:rPr lang="en-US" dirty="0" err="1" smtClean="0">
                <a:solidFill>
                  <a:schemeClr val="tx1"/>
                </a:solidFill>
              </a:rPr>
              <a:t>höchste</a:t>
            </a:r>
            <a:r>
              <a:rPr lang="en-US" dirty="0" smtClean="0">
                <a:solidFill>
                  <a:schemeClr val="tx1"/>
                </a:solidFill>
              </a:rPr>
              <a:t> Gut!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Clean Code: A Handbook of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Agile Software </a:t>
            </a:r>
            <a:r>
              <a:rPr lang="en-US" dirty="0" err="1" smtClean="0">
                <a:solidFill>
                  <a:schemeClr val="tx1"/>
                </a:solidFill>
              </a:rPr>
              <a:t>Crafsmanship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Robert Martin, </a:t>
            </a:r>
            <a:r>
              <a:rPr lang="en-US" sz="1800" b="0" dirty="0" smtClean="0">
                <a:solidFill>
                  <a:schemeClr val="tx1"/>
                </a:solidFill>
              </a:rPr>
              <a:t>http://</a:t>
            </a:r>
            <a:r>
              <a:rPr lang="en-US" sz="1800" b="0" dirty="0" err="1" smtClean="0">
                <a:solidFill>
                  <a:schemeClr val="tx1"/>
                </a:solidFill>
              </a:rPr>
              <a:t>cleancoders.com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86" y="3501008"/>
            <a:ext cx="2047635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#2 </a:t>
            </a:r>
            <a:r>
              <a:rPr lang="en-US" dirty="0" err="1" smtClean="0"/>
              <a:t>Verwende</a:t>
            </a:r>
            <a:r>
              <a:rPr lang="en-US" dirty="0" smtClean="0"/>
              <a:t> Test Pattern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Pattern </a:t>
            </a:r>
            <a:r>
              <a:rPr lang="en-US" dirty="0" err="1" smtClean="0">
                <a:solidFill>
                  <a:srgbClr val="000000"/>
                </a:solidFill>
              </a:rPr>
              <a:t>verbessern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 den Test Code ;-)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Zusätzliche</a:t>
            </a:r>
            <a:r>
              <a:rPr lang="en-US" dirty="0" smtClean="0">
                <a:solidFill>
                  <a:srgbClr val="000000"/>
                </a:solidFill>
              </a:rPr>
              <a:t> Pattern </a:t>
            </a:r>
            <a:r>
              <a:rPr lang="en-US" dirty="0" err="1" smtClean="0">
                <a:solidFill>
                  <a:srgbClr val="000000"/>
                </a:solidFill>
              </a:rPr>
              <a:t>speziell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Tests: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Arrange, Act, Assert (the 3-As)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Given, When, Then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iele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weitere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de-DE" dirty="0" smtClean="0">
                <a:solidFill>
                  <a:srgbClr val="0000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nit Test Patterns, Refactoring Test Code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0" dirty="0" smtClean="0">
                <a:solidFill>
                  <a:srgbClr val="000000"/>
                </a:solidFill>
              </a:rPr>
              <a:t>Gerard </a:t>
            </a:r>
            <a:r>
              <a:rPr lang="en-US" b="0" dirty="0" err="1" smtClean="0">
                <a:solidFill>
                  <a:srgbClr val="000000"/>
                </a:solidFill>
              </a:rPr>
              <a:t>Meszaros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sz="1800" b="0" dirty="0" smtClean="0">
                <a:solidFill>
                  <a:srgbClr val="000000"/>
                </a:solidFill>
              </a:rPr>
              <a:t>http://</a:t>
            </a:r>
            <a:r>
              <a:rPr lang="nb-NO" sz="1800" b="0" dirty="0" err="1" smtClean="0">
                <a:solidFill>
                  <a:srgbClr val="000000"/>
                </a:solidFill>
              </a:rPr>
              <a:t>xunitpatterns.com</a:t>
            </a:r>
            <a:endParaRPr lang="en-US" sz="1800" b="0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501008"/>
            <a:ext cx="2015566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 smtClean="0"/>
              <a:t>Grundregeln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#3 </a:t>
            </a:r>
            <a:r>
              <a:rPr lang="en-US" dirty="0" err="1" smtClean="0"/>
              <a:t>Vermeide</a:t>
            </a:r>
            <a:r>
              <a:rPr lang="en-US" dirty="0" smtClean="0"/>
              <a:t> </a:t>
            </a:r>
            <a:r>
              <a:rPr lang="en-US" dirty="0" err="1" smtClean="0"/>
              <a:t>unzuverlässige</a:t>
            </a:r>
            <a:r>
              <a:rPr lang="en-US" dirty="0" smtClean="0"/>
              <a:t> Tests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(Unit-) Tests </a:t>
            </a:r>
            <a:r>
              <a:rPr lang="en-US" dirty="0" err="1" smtClean="0">
                <a:solidFill>
                  <a:srgbClr val="000000"/>
                </a:solidFill>
              </a:rPr>
              <a:t>müssen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deterministisch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sein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Nachteile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nicht-deterministischer</a:t>
            </a:r>
            <a:r>
              <a:rPr lang="en-US" dirty="0" smtClean="0">
                <a:solidFill>
                  <a:srgbClr val="000000"/>
                </a:solidFill>
              </a:rPr>
              <a:t> Tests: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Unerwünschte</a:t>
            </a:r>
            <a:r>
              <a:rPr lang="en-US" dirty="0" smtClean="0">
                <a:solidFill>
                  <a:srgbClr val="000000"/>
                </a:solidFill>
              </a:rPr>
              <a:t> und </a:t>
            </a:r>
            <a:r>
              <a:rPr lang="en-US" dirty="0" err="1" smtClean="0">
                <a:solidFill>
                  <a:srgbClr val="000000"/>
                </a:solidFill>
              </a:rPr>
              <a:t>unvorhersehbare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Fehler</a:t>
            </a:r>
            <a:r>
              <a:rPr lang="en-US" dirty="0" smtClean="0">
                <a:solidFill>
                  <a:srgbClr val="000000"/>
                </a:solidFill>
              </a:rPr>
              <a:t> in Tests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Seiteneffekte</a:t>
            </a:r>
            <a:r>
              <a:rPr lang="en-US" dirty="0" smtClean="0">
                <a:solidFill>
                  <a:srgbClr val="000000"/>
                </a:solidFill>
              </a:rPr>
              <a:t>, die </a:t>
            </a:r>
            <a:r>
              <a:rPr lang="en-US" dirty="0" err="1" smtClean="0">
                <a:solidFill>
                  <a:srgbClr val="000000"/>
                </a:solidFill>
              </a:rPr>
              <a:t>ganze</a:t>
            </a:r>
            <a:r>
              <a:rPr lang="en-US" dirty="0" smtClean="0">
                <a:solidFill>
                  <a:srgbClr val="000000"/>
                </a:solidFill>
              </a:rPr>
              <a:t> Test-Suites </a:t>
            </a:r>
            <a:r>
              <a:rPr lang="en-US" dirty="0" err="1" smtClean="0">
                <a:solidFill>
                  <a:srgbClr val="000000"/>
                </a:solidFill>
              </a:rPr>
              <a:t>zerstören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können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Verlust</a:t>
            </a:r>
            <a:r>
              <a:rPr lang="en-US" dirty="0" smtClean="0">
                <a:solidFill>
                  <a:srgbClr val="000000"/>
                </a:solidFill>
              </a:rPr>
              <a:t> des </a:t>
            </a:r>
            <a:r>
              <a:rPr lang="en-US" dirty="0" err="1" smtClean="0">
                <a:solidFill>
                  <a:srgbClr val="000000"/>
                </a:solidFill>
              </a:rPr>
              <a:t>Vertrauens</a:t>
            </a:r>
            <a:r>
              <a:rPr lang="en-US" dirty="0" smtClean="0">
                <a:solidFill>
                  <a:srgbClr val="000000"/>
                </a:solidFill>
              </a:rPr>
              <a:t> in die Test-Suite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“Indeed you really ought to throw a non-deterministic test away, since if you don’t it has an infectious quality.”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Martin Fowler, </a:t>
            </a:r>
            <a:r>
              <a:rPr lang="en-US" sz="1800" b="0" dirty="0" smtClean="0">
                <a:solidFill>
                  <a:srgbClr val="000000"/>
                </a:solidFill>
              </a:rPr>
              <a:t>http://</a:t>
            </a:r>
            <a:r>
              <a:rPr lang="en-US" sz="1800" b="0" dirty="0" err="1" smtClean="0">
                <a:solidFill>
                  <a:srgbClr val="000000"/>
                </a:solidFill>
              </a:rPr>
              <a:t>martinfowler.com</a:t>
            </a:r>
            <a:r>
              <a:rPr lang="en-US" sz="1800" b="0" dirty="0">
                <a:solidFill>
                  <a:srgbClr val="000000"/>
                </a:solidFill>
              </a:rPr>
              <a:t>/articles/</a:t>
            </a:r>
            <a:r>
              <a:rPr lang="en-US" sz="1800" b="0" dirty="0" err="1">
                <a:solidFill>
                  <a:srgbClr val="000000"/>
                </a:solidFill>
              </a:rPr>
              <a:t>nonDeterminism.html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charset="0"/>
              </a:rPr>
              <a:t>Sauber strukturierte (Unit-) Tests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16.10.2014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Test. Code. Refactor. Jetzt auch mit Struktur.</a:t>
            </a:r>
            <a:endParaRPr lang="de-DE" dirty="0">
              <a:solidFill>
                <a:srgbClr val="E1A8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EB7E71-01EF-B143-BCCA-541751751B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585211"/>
      </p:ext>
    </p:extLst>
  </p:cSld>
  <p:clrMapOvr>
    <a:masterClrMapping/>
  </p:clrMapOvr>
</p:sld>
</file>

<file path=ppt/theme/theme1.xml><?xml version="1.0" encoding="utf-8"?>
<a:theme xmlns:a="http://schemas.openxmlformats.org/drawingml/2006/main" name="Namics Präsentation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ysClr val="window" lastClr="FFFFFF">
            <a:lumMod val="85000"/>
          </a:sys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square" lIns="72000" tIns="72000" rIns="36000" bIns="72000" rtlCol="0" anchor="t" anchorCtr="0">
        <a:spAutoFit/>
      </a:bodyPr>
      <a:lstStyle>
        <a:defPPr fontAlgn="auto">
          <a:spcBef>
            <a:spcPts val="0"/>
          </a:spcBef>
          <a:spcAft>
            <a:spcPts val="0"/>
          </a:spcAft>
          <a:defRPr sz="1400" b="1" kern="0" smtClean="0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Namics violett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Namics grün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Namics blau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Namics ocker">
  <a:themeElements>
    <a:clrScheme name="Namics Standard">
      <a:dk1>
        <a:sysClr val="windowText" lastClr="000000"/>
      </a:dk1>
      <a:lt1>
        <a:sysClr val="window" lastClr="FFFFFF"/>
      </a:lt1>
      <a:dk2>
        <a:srgbClr val="E1A800"/>
      </a:dk2>
      <a:lt2>
        <a:srgbClr val="FFFFFF"/>
      </a:lt2>
      <a:accent1>
        <a:srgbClr val="0098CC"/>
      </a:accent1>
      <a:accent2>
        <a:srgbClr val="B8D200"/>
      </a:accent2>
      <a:accent3>
        <a:srgbClr val="DC0A0A"/>
      </a:accent3>
      <a:accent4>
        <a:srgbClr val="009036"/>
      </a:accent4>
      <a:accent5>
        <a:srgbClr val="772164"/>
      </a:accent5>
      <a:accent6>
        <a:srgbClr val="E1A864"/>
      </a:accent6>
      <a:hlink>
        <a:srgbClr val="000000"/>
      </a:hlink>
      <a:folHlink>
        <a:srgbClr val="3F3F3F"/>
      </a:folHlink>
    </a:clrScheme>
    <a:fontScheme name="Nam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85000"/>
          </a:schemeClr>
        </a:solidFill>
        <a:ln w="25400" algn="ctr">
          <a:noFill/>
          <a:round/>
          <a:headEnd/>
          <a:tailEnd/>
        </a:ln>
      </a:spPr>
      <a:bodyPr wrap="none" lIns="72000" tIns="72000" rIns="36000" bIns="72000" anchor="t" anchorCtr="0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5400">
          <a:solidFill>
            <a:schemeClr val="bg1">
              <a:lumMod val="65000"/>
            </a:schemeClr>
          </a:solidFill>
          <a:prstDash val="sysDash"/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 algn="ctr">
          <a:noFill/>
          <a:round/>
          <a:headEnd/>
          <a:tailEnd/>
        </a:ln>
      </a:spPr>
      <a:bodyPr wrap="none" lIns="72000" tIns="72000" rIns="36000" bIns="72000" rtlCol="0" anchor="t" anchorCtr="0"/>
      <a:lstStyle>
        <a:defPPr fontAlgn="auto">
          <a:spcBef>
            <a:spcPts val="0"/>
          </a:spcBef>
          <a:spcAft>
            <a:spcPts val="0"/>
          </a:spcAft>
          <a:defRPr sz="1400" b="1" kern="0" dirty="0" err="1">
            <a:solidFill>
              <a:sysClr val="windowText" lastClr="000000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E523853F-CF18-4524-A05C-A7D47006DEDD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Namics Präsentation.pot</Template>
  <TotalTime>0</TotalTime>
  <Words>901</Words>
  <Application>Microsoft Macintosh PowerPoint</Application>
  <PresentationFormat>Bildschirmpräsentation (4:3)</PresentationFormat>
  <Paragraphs>220</Paragraphs>
  <Slides>18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Namics Präsentation</vt:lpstr>
      <vt:lpstr>Namics violett</vt:lpstr>
      <vt:lpstr>Namics grün</vt:lpstr>
      <vt:lpstr>Namics blau</vt:lpstr>
      <vt:lpstr>Namics ocker</vt:lpstr>
      <vt:lpstr>JUnit. HierarchicalContextRunner. Mehr Struktur. TDD. Clean Code. Verantwortung. Skills. Namics.</vt:lpstr>
      <vt:lpstr>Wer bin ich...?</vt:lpstr>
      <vt:lpstr>Worum geht‘s im Vortrag...?</vt:lpstr>
      <vt:lpstr>Und wer hört eigentlich zu…?</vt:lpstr>
      <vt:lpstr>Sauber strukturierte (Unit-) Tests</vt:lpstr>
      <vt:lpstr>Die Grundregeln</vt:lpstr>
      <vt:lpstr>Die Grundregeln</vt:lpstr>
      <vt:lpstr>Die Grundregeln</vt:lpstr>
      <vt:lpstr>Die Grundregeln</vt:lpstr>
      <vt:lpstr>Die Grundregeln</vt:lpstr>
      <vt:lpstr>Die Grundregeln</vt:lpstr>
      <vt:lpstr>JUnit - HierarchicalContextRunner</vt:lpstr>
      <vt:lpstr>Funktionsweise</vt:lpstr>
      <vt:lpstr>Funktionsweise</vt:lpstr>
      <vt:lpstr>Funktionsweise</vt:lpstr>
      <vt:lpstr>Limitierungen</vt:lpstr>
      <vt:lpstr>Showcase / Code Samples</vt:lpstr>
      <vt:lpstr>JUnit. HierarchicalContextRunner. Mehr Struktur. TDD. Clean Code. Verantwortung. Skills. Namics.</vt:lpstr>
    </vt:vector>
  </TitlesOfParts>
  <Company>Namics AG / Namics (Deutschland)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Kundenname. Projektname. Präsentationsthema. Namics.</dc:title>
  <dc:subject>Kunde</dc:subject>
  <dc:creator>Felix Kaiser</dc:creator>
  <cp:keywords>präsentation presentation Namics</cp:keywords>
  <cp:lastModifiedBy>Stefan Bechtold</cp:lastModifiedBy>
  <cp:revision>87</cp:revision>
  <dcterms:created xsi:type="dcterms:W3CDTF">2009-06-24T08:55:52Z</dcterms:created>
  <dcterms:modified xsi:type="dcterms:W3CDTF">2014-10-13T21:38:00Z</dcterms:modified>
  <cp:category>Präsentation</cp:category>
</cp:coreProperties>
</file>