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72" r:id="rId6"/>
    <p:sldId id="259" r:id="rId7"/>
    <p:sldId id="278" r:id="rId8"/>
    <p:sldId id="273" r:id="rId9"/>
    <p:sldId id="279" r:id="rId10"/>
    <p:sldId id="306" r:id="rId11"/>
    <p:sldId id="277" r:id="rId12"/>
    <p:sldId id="274" r:id="rId13"/>
    <p:sldId id="280" r:id="rId14"/>
    <p:sldId id="307" r:id="rId15"/>
    <p:sldId id="276" r:id="rId16"/>
    <p:sldId id="264" r:id="rId17"/>
    <p:sldId id="265" r:id="rId18"/>
    <p:sldId id="294" r:id="rId19"/>
    <p:sldId id="295" r:id="rId20"/>
    <p:sldId id="301" r:id="rId21"/>
    <p:sldId id="303" r:id="rId22"/>
    <p:sldId id="298" r:id="rId23"/>
    <p:sldId id="296" r:id="rId24"/>
    <p:sldId id="285" r:id="rId25"/>
    <p:sldId id="308" r:id="rId26"/>
    <p:sldId id="299" r:id="rId27"/>
    <p:sldId id="297" r:id="rId28"/>
    <p:sldId id="286" r:id="rId29"/>
    <p:sldId id="305" r:id="rId30"/>
    <p:sldId id="300" r:id="rId31"/>
    <p:sldId id="266" r:id="rId32"/>
    <p:sldId id="267" r:id="rId33"/>
    <p:sldId id="271" r:id="rId34"/>
    <p:sldId id="287" r:id="rId35"/>
    <p:sldId id="291" r:id="rId36"/>
    <p:sldId id="302" r:id="rId37"/>
    <p:sldId id="289" r:id="rId38"/>
    <p:sldId id="288" r:id="rId39"/>
    <p:sldId id="292" r:id="rId40"/>
    <p:sldId id="290" r:id="rId41"/>
    <p:sldId id="268" r:id="rId42"/>
    <p:sldId id="269" r:id="rId43"/>
    <p:sldId id="2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ck Peterson" initials="BP" lastIdx="1" clrIdx="0">
    <p:extLst>
      <p:ext uri="{19B8F6BF-5375-455C-9EA6-DF929625EA0E}">
        <p15:presenceInfo xmlns:p15="http://schemas.microsoft.com/office/powerpoint/2012/main" userId="cec28bc574d02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/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 dirty="0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 dirty="0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 dirty="0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9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F235-E669-4AFF-9259-A20C2719C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0AAC7-5181-4192-9CA3-3412825DA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9D53-54D7-431E-A860-08F7E050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7FDA-44F6-418D-B5C6-E061328C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B9C5-0017-42CC-B40F-F45C1C74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B014-5874-443D-996C-C3D47F17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87850-B3C6-48FD-913E-61624FFE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DAB9-4CC1-4364-9153-FFE93CE0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1DCF-8DD7-4AC5-B67D-382C380B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C184-69C0-45FD-BD14-73780DC1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017A1-6962-4249-BFB4-F632BAC2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E3DBD-61C2-4989-82A9-79A244E5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1568-D3A7-42A0-92B7-5A6AA78E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52FF-0727-42FD-8806-F06E69A2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5A36-6212-410D-A570-767E7962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1517-E206-4A65-B10D-21D88D33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E419-BE90-4FBA-9D1A-7E5B2207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2C7F-80E9-4BB1-B888-10345B3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856B-8A06-4B3E-BB63-992A541B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BB40-1CAF-4D9B-B6D7-889B3C9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7232-7F4E-4081-BC70-0718A0ED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A8E5-F12A-4C7F-8264-42637B44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C740-7EFE-4CFF-8D54-435DBF2E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E406-A22D-44AA-93C1-069557FE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75B4-349B-45E6-BCCF-52A3CA89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2595-6EC7-4866-A59E-4EF18074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7934-7E41-4996-BA1F-0220D7F61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60FF4-B54B-4BDB-9324-501A4D5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0D84-BCDF-4F1A-B8C8-1BFF0472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FBED-F2B2-437C-9B1E-9A01B66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265D-E56B-42F0-9175-6D742936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C283-D634-4F4F-81B1-54D668FF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8BD36-DCE3-48E9-AC70-168BBCF3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AF8D0-122C-4A6B-9D33-FF9870F0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AC91-903C-4A23-A77B-DD0007422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4AE98-2D0D-41F7-92B7-BD55330E7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7C42E-8974-4FA6-974A-AA41103D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008D4-2F78-4DAF-BCC9-402D96E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E5DFC-7167-4FA6-A653-CA2AF6E2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8F50-9D58-4B50-A626-63069744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6A899-F5CF-424A-83CE-AAB26587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16CF6-2379-4F9A-9576-94DF7906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8613C-13E8-49F7-BEAB-FC9260CB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C5A8F-88C8-4DD6-ACA0-15C606A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BE9BF-2C49-4E3B-8767-19B841DE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B3D9-6DED-4E6C-807A-D297679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59E1-7DA8-42F1-BE97-333C40D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62F1-727C-493D-AE5E-7D554450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08EA-53FF-4301-BD38-AC4150DEB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7CAF-5F02-423E-B87E-9D515997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570B-1E72-4DE6-BCD9-7BE2FE8C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374A-268D-4353-8B09-FD3AF6A6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A78A-B828-4A31-B331-CFDEBBFB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1B7C8-5641-4C67-BF94-7A075B3C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1FC5-C25C-427C-B4A9-E6AF4F6EE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E9FD-42A2-4C77-B666-A399CF76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74A9-43D2-4D12-ABFE-36298C35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464E5-0B8E-4CE7-B53A-CBC3C74F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90FA9-273C-4528-B4EF-72A2FC89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73D4-A641-4192-95A9-F26BEDB6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5A0A-E424-4170-9EC5-2F8A44760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A58E-755A-4E7B-8D91-719F80793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ECE3-AA2A-4AAB-A3CF-2EEB81E9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Chapter 4:</a:t>
            </a:r>
            <a:br>
              <a:rPr lang="en-US" sz="5800" dirty="0"/>
            </a:br>
            <a:r>
              <a:rPr lang="en-US" sz="4400" dirty="0"/>
              <a:t>Light and Optics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400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7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587FE-529B-483D-9D56-A5F46829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6AEB-D6C2-4BF4-90C1-C172A6B7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If an object is closer than the focal distance of a lens, its image will not converge</a:t>
            </a:r>
          </a:p>
          <a:p>
            <a:r>
              <a:rPr lang="en-US" sz="2000" dirty="0"/>
              <a:t>Concave lenses magnify an image by causing the rays to diverge</a:t>
            </a:r>
          </a:p>
          <a:p>
            <a:r>
              <a:rPr lang="en-US" sz="2000" dirty="0"/>
              <a:t>Negative focal length can be used to think about the image by doing the calculation in reverse</a:t>
            </a:r>
          </a:p>
          <a:p>
            <a:r>
              <a:rPr lang="en-US" sz="2000" dirty="0"/>
              <a:t>We can calculate light traveling through multiple lenses by adding lenses diopters. A diopter is the inverse of a lens’ focal length</a:t>
            </a:r>
          </a:p>
        </p:txBody>
      </p:sp>
    </p:spTree>
    <p:extLst>
      <p:ext uri="{BB962C8B-B14F-4D97-AF65-F5344CB8AC3E}">
        <p14:creationId xmlns:p14="http://schemas.microsoft.com/office/powerpoint/2010/main" val="5553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9446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70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398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80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4589-EB5F-49DE-A6E8-6BE83EBA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Equations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FC69-0211-4396-BD6D-0CAC6F3B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 = s / </a:t>
            </a:r>
            <a:r>
              <a:rPr lang="el-GR" sz="2000" dirty="0"/>
              <a:t>λ</a:t>
            </a:r>
            <a:r>
              <a:rPr lang="en-US" sz="2000" dirty="0"/>
              <a:t>, f ≡ frequency, s ≡ speed, </a:t>
            </a:r>
            <a:r>
              <a:rPr lang="el-GR" sz="2000" dirty="0"/>
              <a:t>λ</a:t>
            </a:r>
            <a:r>
              <a:rPr lang="en-US" sz="2000" dirty="0"/>
              <a:t> ≡ wavelength</a:t>
            </a:r>
          </a:p>
          <a:p>
            <a:r>
              <a:rPr lang="en-US" sz="2000" dirty="0"/>
              <a:t>Visible light in air is 400-800 terahertz</a:t>
            </a:r>
          </a:p>
          <a:p>
            <a:r>
              <a:rPr lang="en-US" sz="2000" dirty="0"/>
              <a:t>n = c / s, n ≡ refractive index, c ≡ speed in vacuum, s ≡ speed in medium</a:t>
            </a:r>
          </a:p>
          <a:p>
            <a:r>
              <a:rPr lang="en-US" sz="2000" dirty="0"/>
              <a:t>n ≈ 1 in air, n ≈ 1.33 in water, n ≈ 1.5 in glass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337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4589-EB5F-49DE-A6E8-6BE83EBA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Equations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FC69-0211-4396-BD6D-0CAC6F3B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sin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= n</a:t>
            </a:r>
            <a:r>
              <a:rPr lang="en-US" sz="2000" baseline="-25000" dirty="0"/>
              <a:t>2</a:t>
            </a:r>
            <a:r>
              <a:rPr lang="en-US" sz="2000" dirty="0"/>
              <a:t>sin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≡ angle from normal pre-interaction,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≡ angle from normal post-interaction</a:t>
            </a:r>
          </a:p>
          <a:p>
            <a:r>
              <a:rPr lang="en-US" sz="2000" dirty="0"/>
              <a:t>Reflects if (n</a:t>
            </a:r>
            <a:r>
              <a:rPr lang="en-US" sz="2000" baseline="-25000" dirty="0"/>
              <a:t>1 </a:t>
            </a:r>
            <a:r>
              <a:rPr lang="en-US" sz="2000" dirty="0"/>
              <a:t>/ n</a:t>
            </a:r>
            <a:r>
              <a:rPr lang="en-US" sz="2000" baseline="-25000" dirty="0"/>
              <a:t>2</a:t>
            </a:r>
            <a:r>
              <a:rPr lang="en-US" sz="2000" dirty="0"/>
              <a:t>)sin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&gt; 1</a:t>
            </a:r>
          </a:p>
          <a:p>
            <a:r>
              <a:rPr lang="en-US" sz="2000" dirty="0"/>
              <a:t>1 / f - 1 / s</a:t>
            </a:r>
            <a:r>
              <a:rPr lang="en-US" sz="2000" baseline="-25000" dirty="0"/>
              <a:t>1</a:t>
            </a:r>
            <a:r>
              <a:rPr lang="en-US" sz="2000" dirty="0"/>
              <a:t> = 1 / s</a:t>
            </a:r>
            <a:r>
              <a:rPr lang="en-US" sz="2000" baseline="-25000" dirty="0"/>
              <a:t>2</a:t>
            </a:r>
            <a:r>
              <a:rPr lang="en-US" sz="2000" dirty="0"/>
              <a:t>, f ≡ theoretical focal length, s</a:t>
            </a:r>
            <a:r>
              <a:rPr lang="en-US" sz="2000" baseline="-25000" dirty="0"/>
              <a:t>1</a:t>
            </a:r>
            <a:r>
              <a:rPr lang="en-US" sz="2000" dirty="0"/>
              <a:t> ≡ distance of light source, s</a:t>
            </a:r>
            <a:r>
              <a:rPr lang="en-US" sz="2000" baseline="-25000" dirty="0"/>
              <a:t>2</a:t>
            </a:r>
            <a:r>
              <a:rPr lang="en-US" sz="2000" dirty="0"/>
              <a:t> ≡ real focal distance</a:t>
            </a:r>
          </a:p>
          <a:p>
            <a:r>
              <a:rPr lang="en-US" sz="2000" dirty="0"/>
              <a:t>(n</a:t>
            </a:r>
            <a:r>
              <a:rPr lang="en-US" sz="2000" baseline="-25000" dirty="0"/>
              <a:t>2</a:t>
            </a:r>
            <a:r>
              <a:rPr lang="en-US" sz="2000" dirty="0"/>
              <a:t> - n</a:t>
            </a:r>
            <a:r>
              <a:rPr lang="en-US" sz="2000" baseline="-25000" dirty="0"/>
              <a:t>1</a:t>
            </a:r>
            <a:r>
              <a:rPr lang="en-US" sz="2000" dirty="0"/>
              <a:t>)(1 / r</a:t>
            </a:r>
            <a:r>
              <a:rPr lang="en-US" sz="2000" baseline="-25000" dirty="0"/>
              <a:t>1</a:t>
            </a:r>
            <a:r>
              <a:rPr lang="en-US" sz="2000" dirty="0"/>
              <a:t> + 1 / r</a:t>
            </a:r>
            <a:r>
              <a:rPr lang="en-US" sz="2000" baseline="-25000" dirty="0"/>
              <a:t>2</a:t>
            </a:r>
            <a:r>
              <a:rPr lang="en-US" sz="2000" dirty="0"/>
              <a:t>) = 1 / f, assuming a relatively thin lens, r</a:t>
            </a:r>
            <a:r>
              <a:rPr lang="en-US" sz="2000" baseline="-25000" dirty="0"/>
              <a:t>1</a:t>
            </a:r>
            <a:r>
              <a:rPr lang="en-US" sz="2000" dirty="0"/>
              <a:t> ≡ front radius of lens, r</a:t>
            </a:r>
            <a:r>
              <a:rPr lang="en-US" sz="2000" baseline="-25000" dirty="0"/>
              <a:t>2</a:t>
            </a:r>
            <a:r>
              <a:rPr lang="en-US" sz="2000" dirty="0"/>
              <a:t> ≡ back radius of lens</a:t>
            </a:r>
          </a:p>
          <a:p>
            <a:r>
              <a:rPr lang="en-US" sz="2000" dirty="0"/>
              <a:t>D = 1 / f, D ≡ diopter, f ≡ focal length</a:t>
            </a:r>
          </a:p>
        </p:txBody>
      </p:sp>
    </p:spTree>
    <p:extLst>
      <p:ext uri="{BB962C8B-B14F-4D97-AF65-F5344CB8AC3E}">
        <p14:creationId xmlns:p14="http://schemas.microsoft.com/office/powerpoint/2010/main" val="83981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16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8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5111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57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95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2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8941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48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788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00A9E-E69F-4956-BB4D-3BBFEAC0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Colors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25D8-15CC-4C89-90FC-4F7545BF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Rainbow vs pink</a:t>
            </a:r>
          </a:p>
          <a:p>
            <a:r>
              <a:rPr lang="en-US" sz="2000" dirty="0"/>
              <a:t>Some animals can see Infrared or Ultraviolet</a:t>
            </a:r>
          </a:p>
          <a:p>
            <a:r>
              <a:rPr lang="en-US" sz="2000" dirty="0"/>
              <a:t>All wavelengths make white, none make black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36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00A9E-E69F-4956-BB4D-3BBFEAC0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Colors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25D8-15CC-4C89-90FC-4F7545BF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Pigments mix differently than light</a:t>
            </a:r>
          </a:p>
          <a:p>
            <a:r>
              <a:rPr lang="en-US" sz="2000" dirty="0"/>
              <a:t>Objects appear the colors that they don’t absorb</a:t>
            </a:r>
          </a:p>
          <a:p>
            <a:r>
              <a:rPr lang="en-US" sz="2000" dirty="0"/>
              <a:t>Red and green light make yellow</a:t>
            </a:r>
          </a:p>
        </p:txBody>
      </p:sp>
    </p:spTree>
    <p:extLst>
      <p:ext uri="{BB962C8B-B14F-4D97-AF65-F5344CB8AC3E}">
        <p14:creationId xmlns:p14="http://schemas.microsoft.com/office/powerpoint/2010/main" val="178692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54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370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50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2F0F-2839-4860-8ECB-D556A951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The Eye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869E-150B-4AF5-9F87-D0D56B64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Four internal mediums: cornea, aqueous fluid, lens, and vitreous fluid with refractive indices between 1.3 and 1.45</a:t>
            </a:r>
          </a:p>
          <a:p>
            <a:r>
              <a:rPr lang="en-US" sz="2000" dirty="0"/>
              <a:t>Has a total of 60D focusing Collimated light just 17mm from the outer cornea</a:t>
            </a:r>
          </a:p>
          <a:p>
            <a:r>
              <a:rPr lang="en-US" sz="2000" dirty="0"/>
              <a:t>Irregular eye shape needs to be corrected with complex lenses</a:t>
            </a:r>
          </a:p>
          <a:p>
            <a:r>
              <a:rPr lang="en-US" sz="2000" dirty="0"/>
              <a:t>Inner ocular chromatic aberrations often occur but are corrected by the brain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22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2F0F-2839-4860-8ECB-D556A951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The Eye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869E-150B-4AF5-9F87-D0D56B64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The inner lens can be stretched by a muscle to accommodate different focal distances</a:t>
            </a:r>
          </a:p>
          <a:p>
            <a:r>
              <a:rPr lang="en-US" sz="2000" dirty="0"/>
              <a:t>Babies can accommodate +20D focusing just 5cm from their eyes</a:t>
            </a:r>
          </a:p>
          <a:p>
            <a:r>
              <a:rPr lang="en-US" sz="2000" dirty="0"/>
              <a:t>Young adults can accommodate +10D</a:t>
            </a:r>
          </a:p>
          <a:p>
            <a:r>
              <a:rPr lang="en-US" sz="2000" dirty="0"/>
              <a:t>Middle-aged adults can barely accommodate</a:t>
            </a:r>
          </a:p>
          <a:p>
            <a:r>
              <a:rPr lang="en-US" sz="2000" dirty="0"/>
              <a:t>Low diopters in eyes are called hyperopia or farsightedness</a:t>
            </a:r>
          </a:p>
          <a:p>
            <a:r>
              <a:rPr lang="en-US" sz="2000" dirty="0"/>
              <a:t>High diopters are called myopia or nearsightedness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7320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5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7922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317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5042D-31A1-4F5C-B022-3BC9573A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Imperfections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C8CB2F9-0CFE-4BB3-B9F3-1F28937D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Reality is full of imperfections which are hard to replicate</a:t>
            </a:r>
          </a:p>
          <a:p>
            <a:r>
              <a:rPr lang="en-US" sz="2000" dirty="0"/>
              <a:t>Natural light is a mess of random wavelengths of light</a:t>
            </a:r>
          </a:p>
          <a:p>
            <a:r>
              <a:rPr lang="en-US" sz="2000" dirty="0"/>
              <a:t>Many imperfections on lenses are called aberrations</a:t>
            </a:r>
          </a:p>
          <a:p>
            <a:r>
              <a:rPr lang="en-US" sz="2000" dirty="0"/>
              <a:t>Imperfections in lenses can cause different lights to not react equally</a:t>
            </a:r>
          </a:p>
          <a:p>
            <a:r>
              <a:rPr lang="en-US" sz="2000" dirty="0"/>
              <a:t>Images misaligned with a lens will cause the image to stretch in the direction of the misalignment</a:t>
            </a:r>
          </a:p>
        </p:txBody>
      </p:sp>
    </p:spTree>
    <p:extLst>
      <p:ext uri="{BB962C8B-B14F-4D97-AF65-F5344CB8AC3E}">
        <p14:creationId xmlns:p14="http://schemas.microsoft.com/office/powerpoint/2010/main" val="181663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5042D-31A1-4F5C-B022-3BC9573A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Imperfections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C8CB2F9-0CFE-4BB3-B9F3-1F28937D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Spherical aberrations cause light to be refracted more further from the center of a lens creating differing focal lengths</a:t>
            </a:r>
          </a:p>
          <a:p>
            <a:r>
              <a:rPr lang="en-US" sz="2000" dirty="0"/>
              <a:t>Barrel distortions are like fisheye lenses</a:t>
            </a:r>
          </a:p>
          <a:p>
            <a:r>
              <a:rPr lang="en-US" sz="2000" dirty="0"/>
              <a:t>Pincushion distortions are the opposite</a:t>
            </a:r>
          </a:p>
          <a:p>
            <a:r>
              <a:rPr lang="en-US" sz="2000" dirty="0"/>
              <a:t>Coma is an aberration of images from far away. It manifests like the trail of a comet</a:t>
            </a:r>
          </a:p>
          <a:p>
            <a:r>
              <a:rPr lang="en-US" sz="2000" dirty="0"/>
              <a:t>Lens flares occur when there is a very bright light source that causes rings to appear in the image</a:t>
            </a:r>
          </a:p>
        </p:txBody>
      </p:sp>
    </p:spTree>
    <p:extLst>
      <p:ext uri="{BB962C8B-B14F-4D97-AF65-F5344CB8AC3E}">
        <p14:creationId xmlns:p14="http://schemas.microsoft.com/office/powerpoint/2010/main" val="139101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0957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24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68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5655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59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8379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700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1135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338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232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727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073BA-B9AC-4374-8209-B3200611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Cameras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62EC-E36E-449F-9434-24FFE8C2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Can be considered a digital eye</a:t>
            </a:r>
          </a:p>
          <a:p>
            <a:r>
              <a:rPr lang="en-US" sz="2000" dirty="0"/>
              <a:t>Apertures and shutters affect amount of light</a:t>
            </a:r>
          </a:p>
          <a:p>
            <a:r>
              <a:rPr lang="en-US" sz="2000" dirty="0"/>
              <a:t>Apertures affect depth of field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57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073BA-B9AC-4374-8209-B3200611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Cameras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62EC-E36E-449F-9434-24FFE8C2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Shutters balance motion blur and sensor saturation</a:t>
            </a:r>
          </a:p>
          <a:p>
            <a:r>
              <a:rPr lang="en-US" sz="2000" dirty="0"/>
              <a:t>CMOS sensors are rolling shutters</a:t>
            </a:r>
          </a:p>
          <a:p>
            <a:r>
              <a:rPr lang="en-US" sz="2000" dirty="0"/>
              <a:t>CCD shutters are global shutters</a:t>
            </a:r>
          </a:p>
          <a:p>
            <a:r>
              <a:rPr lang="en-US" sz="2000" dirty="0"/>
              <a:t>Rolling shutters artifact with fast moving subjects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005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239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877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22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EA138-F870-4382-86EF-9BCE1E8C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Displays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1237-010C-4834-98B4-F2A3EE2D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The book defines a display as a device that stimulates a sense organ</a:t>
            </a:r>
          </a:p>
          <a:p>
            <a:r>
              <a:rPr lang="en-US" sz="2000" dirty="0"/>
              <a:t>Camera obscura</a:t>
            </a:r>
          </a:p>
          <a:p>
            <a:r>
              <a:rPr lang="en-US" sz="2000" dirty="0"/>
              <a:t>Cathode ray tubes (scan)</a:t>
            </a:r>
          </a:p>
          <a:p>
            <a:r>
              <a:rPr lang="en-US" sz="2000" dirty="0"/>
              <a:t>LCD, LED, and OLED (pixel)</a:t>
            </a:r>
          </a:p>
          <a:p>
            <a:r>
              <a:rPr lang="en-US" sz="2000" dirty="0"/>
              <a:t>VR headsets are too close to focus on, so lenses are used to assist the eye</a:t>
            </a:r>
          </a:p>
        </p:txBody>
      </p:sp>
    </p:spTree>
    <p:extLst>
      <p:ext uri="{BB962C8B-B14F-4D97-AF65-F5344CB8AC3E}">
        <p14:creationId xmlns:p14="http://schemas.microsoft.com/office/powerpoint/2010/main" val="202285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997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443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990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60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7950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999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Thank You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400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282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6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8EDEF-5655-484E-9FF7-4AAF26B3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DD63-F5C6-41AF-AE54-28271C73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Waves, Rays, and Photons</a:t>
            </a:r>
          </a:p>
          <a:p>
            <a:r>
              <a:rPr lang="en-US" sz="2000" dirty="0"/>
              <a:t>Will not converge without a lens</a:t>
            </a:r>
          </a:p>
          <a:p>
            <a:r>
              <a:rPr lang="en-US" sz="2000" dirty="0"/>
              <a:t>Density of light decreases quadratically with distance</a:t>
            </a:r>
          </a:p>
          <a:p>
            <a:r>
              <a:rPr lang="en-US" sz="2000" dirty="0"/>
              <a:t>Lasers emit coherent (aligned) light</a:t>
            </a:r>
          </a:p>
          <a:p>
            <a:r>
              <a:rPr lang="en-US" sz="2000" dirty="0"/>
              <a:t>We can inspect non-coherent light using a spectrograph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172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3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7979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5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587FE-529B-483D-9D56-A5F46829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6AEB-D6C2-4BF4-90C1-C172A6B7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Absorption, Transmission, and Reflection</a:t>
            </a:r>
          </a:p>
          <a:p>
            <a:r>
              <a:rPr lang="en-US" sz="2000" dirty="0"/>
              <a:t>Specular (flat) and Diffuse (rough) reflections</a:t>
            </a:r>
          </a:p>
          <a:p>
            <a:r>
              <a:rPr lang="en-US" sz="2000" dirty="0"/>
              <a:t>Prisms bend light twice, both entering and exiting</a:t>
            </a:r>
          </a:p>
          <a:p>
            <a:r>
              <a:rPr lang="en-US" sz="2000" dirty="0"/>
              <a:t>Convex lenses have a focal point where all entered light converges</a:t>
            </a:r>
          </a:p>
          <a:p>
            <a:r>
              <a:rPr lang="en-US" sz="2000" dirty="0"/>
              <a:t>The focal point for real light will be further than a theoretical Collimated light (infinitely far source)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4533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865</Words>
  <Application>Microsoft Office PowerPoint</Application>
  <PresentationFormat>Widescreen</PresentationFormat>
  <Paragraphs>182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Chapter 4: Light and Optics</vt:lpstr>
      <vt:lpstr>Light and Optics</vt:lpstr>
      <vt:lpstr>Light and Optics</vt:lpstr>
      <vt:lpstr>Physics: How it works</vt:lpstr>
      <vt:lpstr>Physics: How it works</vt:lpstr>
      <vt:lpstr>Light</vt:lpstr>
      <vt:lpstr>Physics: How it works</vt:lpstr>
      <vt:lpstr>Physics: How it works</vt:lpstr>
      <vt:lpstr>Interactions</vt:lpstr>
      <vt:lpstr>Interactions</vt:lpstr>
      <vt:lpstr>Physics: How it works</vt:lpstr>
      <vt:lpstr>Physics: How it works</vt:lpstr>
      <vt:lpstr>Equations</vt:lpstr>
      <vt:lpstr>Equations</vt:lpstr>
      <vt:lpstr>Physics: How it works</vt:lpstr>
      <vt:lpstr>Light and Optics</vt:lpstr>
      <vt:lpstr>Light and Optics</vt:lpstr>
      <vt:lpstr>Perception: How we see it</vt:lpstr>
      <vt:lpstr>Perception: How we see it</vt:lpstr>
      <vt:lpstr>Colors</vt:lpstr>
      <vt:lpstr>Colors</vt:lpstr>
      <vt:lpstr>Perception: How we see it</vt:lpstr>
      <vt:lpstr>Perception: How we see it</vt:lpstr>
      <vt:lpstr>The Eye</vt:lpstr>
      <vt:lpstr>The Eye</vt:lpstr>
      <vt:lpstr>Perception: How we see it</vt:lpstr>
      <vt:lpstr>Perception: How we see it</vt:lpstr>
      <vt:lpstr>Imperfections</vt:lpstr>
      <vt:lpstr>Imperfections</vt:lpstr>
      <vt:lpstr>Perception: How we see it</vt:lpstr>
      <vt:lpstr>Light and Optics</vt:lpstr>
      <vt:lpstr>Light and Optics</vt:lpstr>
      <vt:lpstr>Hardware:  How we capture and replicate it</vt:lpstr>
      <vt:lpstr>Hardware:  How we capture and replicate it</vt:lpstr>
      <vt:lpstr>Cameras</vt:lpstr>
      <vt:lpstr>Cameras</vt:lpstr>
      <vt:lpstr>Hardware:  How we capture and replicate it</vt:lpstr>
      <vt:lpstr>Hardware:  How we capture and replicate it</vt:lpstr>
      <vt:lpstr>Displays</vt:lpstr>
      <vt:lpstr>Hardware:  How we capture and replicate it</vt:lpstr>
      <vt:lpstr>Light and Optics</vt:lpstr>
      <vt:lpstr>Light and Optics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Light and Optics</dc:title>
  <dc:creator>Beck Peterson</dc:creator>
  <cp:lastModifiedBy>Beck Peterson</cp:lastModifiedBy>
  <cp:revision>3</cp:revision>
  <dcterms:created xsi:type="dcterms:W3CDTF">2019-10-30T03:43:40Z</dcterms:created>
  <dcterms:modified xsi:type="dcterms:W3CDTF">2019-10-30T20:28:27Z</dcterms:modified>
</cp:coreProperties>
</file>