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70" r:id="rId6"/>
    <p:sldId id="269" r:id="rId7"/>
    <p:sldId id="260" r:id="rId8"/>
    <p:sldId id="265" r:id="rId9"/>
    <p:sldId id="264" r:id="rId10"/>
    <p:sldId id="261" r:id="rId11"/>
    <p:sldId id="262" r:id="rId12"/>
    <p:sldId id="263" r:id="rId13"/>
    <p:sldId id="267"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79"/>
    <p:restoredTop sz="94727"/>
  </p:normalViewPr>
  <p:slideViewPr>
    <p:cSldViewPr snapToGrid="0" snapToObjects="1">
      <p:cViewPr>
        <p:scale>
          <a:sx n="53" d="100"/>
          <a:sy n="53" d="100"/>
        </p:scale>
        <p:origin x="144"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11/16/20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11/16/20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i.org/10.1080/10485252.2012.715161" TargetMode="External"/><Relationship Id="rId3" Type="http://schemas.openxmlformats.org/officeDocument/2006/relationships/hyperlink" Target="https://doi.ieeecomputersociety.org/10.1109/ICDAR.1995.59899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6" Type="http://schemas.openxmlformats.org/officeDocument/2006/relationships/image" Target="../media/image9.jpg"/><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3563" y="1964267"/>
            <a:ext cx="7906562" cy="2421464"/>
          </a:xfrm>
        </p:spPr>
        <p:txBody>
          <a:bodyPr>
            <a:normAutofit fontScale="90000"/>
          </a:bodyPr>
          <a:lstStyle/>
          <a:p>
            <a:r>
              <a:rPr lang="en-US" dirty="0" smtClean="0"/>
              <a:t>Estimating Californian Housing Prices through processes of machine learning </a:t>
            </a:r>
            <a:endParaRPr lang="en-US" dirty="0"/>
          </a:p>
        </p:txBody>
      </p:sp>
      <p:sp>
        <p:nvSpPr>
          <p:cNvPr id="3" name="Subtitle 2"/>
          <p:cNvSpPr>
            <a:spLocks noGrp="1"/>
          </p:cNvSpPr>
          <p:nvPr>
            <p:ph type="subTitle" idx="1"/>
          </p:nvPr>
        </p:nvSpPr>
        <p:spPr/>
        <p:txBody>
          <a:bodyPr/>
          <a:lstStyle/>
          <a:p>
            <a:r>
              <a:rPr lang="en-US" dirty="0" smtClean="0"/>
              <a:t>Authors: Beck Allen &amp; Kent Kenyon</a:t>
            </a:r>
            <a:endParaRPr lang="en-US" dirty="0"/>
          </a:p>
        </p:txBody>
      </p:sp>
    </p:spTree>
    <p:extLst>
      <p:ext uri="{BB962C8B-B14F-4D97-AF65-F5344CB8AC3E}">
        <p14:creationId xmlns:p14="http://schemas.microsoft.com/office/powerpoint/2010/main" val="860104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Accuracy and Test Accuracy</a:t>
            </a:r>
            <a:endParaRPr lang="en-US" dirty="0"/>
          </a:p>
        </p:txBody>
      </p:sp>
      <p:sp>
        <p:nvSpPr>
          <p:cNvPr id="8" name="Content Placeholder 7"/>
          <p:cNvSpPr>
            <a:spLocks noGrp="1"/>
          </p:cNvSpPr>
          <p:nvPr>
            <p:ph idx="1"/>
          </p:nvPr>
        </p:nvSpPr>
        <p:spPr>
          <a:xfrm>
            <a:off x="685801" y="2142067"/>
            <a:ext cx="5916611" cy="3649133"/>
          </a:xfrm>
        </p:spPr>
        <p:txBody>
          <a:bodyPr/>
          <a:lstStyle/>
          <a:p>
            <a:r>
              <a:rPr lang="en-US" dirty="0" smtClean="0"/>
              <a:t>With the Random Forest Algorithm we were able to achieve a very high training accuracy with a still fairly high test accuracy. These scores could be improved by  performing further tuning to our </a:t>
            </a:r>
            <a:r>
              <a:rPr lang="en-US" dirty="0" err="1" smtClean="0"/>
              <a:t>hyperparameters</a:t>
            </a:r>
            <a:r>
              <a:rPr lang="en-US" dirty="0" smtClean="0"/>
              <a:t>, such as changing the number of branches in our code with </a:t>
            </a:r>
            <a:r>
              <a:rPr lang="en-US" dirty="0" err="1" smtClean="0"/>
              <a:t>n_estimators</a:t>
            </a:r>
            <a:r>
              <a:rPr lang="en-US" dirty="0" smtClean="0"/>
              <a:t>. </a:t>
            </a:r>
          </a:p>
          <a:p>
            <a:r>
              <a:rPr lang="en-US" dirty="0" smtClean="0"/>
              <a:t>In changing </a:t>
            </a:r>
            <a:r>
              <a:rPr lang="en-US" dirty="0" err="1" smtClean="0"/>
              <a:t>n_estimators</a:t>
            </a:r>
            <a:r>
              <a:rPr lang="en-US" dirty="0" smtClean="0"/>
              <a:t> so that we have more trees, we could increase the accuracy of predictions, yet it would also result in a slower model.  </a:t>
            </a:r>
            <a:endParaRPr lang="en-US" dirty="0"/>
          </a:p>
        </p:txBody>
      </p:sp>
      <p:pic>
        <p:nvPicPr>
          <p:cNvPr id="9"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2412" y="2997200"/>
            <a:ext cx="5310188" cy="1498600"/>
          </a:xfrm>
          <a:prstGeom prst="rect">
            <a:avLst/>
          </a:prstGeom>
        </p:spPr>
      </p:pic>
    </p:spTree>
    <p:extLst>
      <p:ext uri="{BB962C8B-B14F-4D97-AF65-F5344CB8AC3E}">
        <p14:creationId xmlns:p14="http://schemas.microsoft.com/office/powerpoint/2010/main" val="867055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Importance Scores</a:t>
            </a:r>
            <a:endParaRPr lang="en-US" dirty="0"/>
          </a:p>
        </p:txBody>
      </p:sp>
      <p:sp>
        <p:nvSpPr>
          <p:cNvPr id="3" name="Content Placeholder 2"/>
          <p:cNvSpPr>
            <a:spLocks noGrp="1"/>
          </p:cNvSpPr>
          <p:nvPr>
            <p:ph idx="1"/>
          </p:nvPr>
        </p:nvSpPr>
        <p:spPr>
          <a:xfrm>
            <a:off x="685801" y="2142067"/>
            <a:ext cx="5254773" cy="3649133"/>
          </a:xfrm>
        </p:spPr>
        <p:txBody>
          <a:bodyPr/>
          <a:lstStyle/>
          <a:p>
            <a:r>
              <a:rPr lang="en-US" dirty="0" smtClean="0"/>
              <a:t>A main benefit of the Random Forest Algorithm is that it allows the user to view the relative importance the model assigns to the input features. </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574" y="2379133"/>
            <a:ext cx="5972025" cy="3175000"/>
          </a:xfrm>
          <a:prstGeom prst="rect">
            <a:avLst/>
          </a:prstGeom>
        </p:spPr>
      </p:pic>
    </p:spTree>
    <p:extLst>
      <p:ext uri="{BB962C8B-B14F-4D97-AF65-F5344CB8AC3E}">
        <p14:creationId xmlns:p14="http://schemas.microsoft.com/office/powerpoint/2010/main" val="649270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Between predicted and Real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2959" y="1679604"/>
            <a:ext cx="6337004" cy="4965745"/>
          </a:xfrm>
        </p:spPr>
      </p:pic>
    </p:spTree>
    <p:extLst>
      <p:ext uri="{BB962C8B-B14F-4D97-AF65-F5344CB8AC3E}">
        <p14:creationId xmlns:p14="http://schemas.microsoft.com/office/powerpoint/2010/main" val="1897456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a:t>
            </a:r>
            <a:endParaRPr lang="en-US" dirty="0"/>
          </a:p>
        </p:txBody>
      </p:sp>
      <p:sp>
        <p:nvSpPr>
          <p:cNvPr id="3" name="Content Placeholder 2"/>
          <p:cNvSpPr>
            <a:spLocks noGrp="1"/>
          </p:cNvSpPr>
          <p:nvPr>
            <p:ph idx="1"/>
          </p:nvPr>
        </p:nvSpPr>
        <p:spPr/>
        <p:txBody>
          <a:bodyPr/>
          <a:lstStyle/>
          <a:p>
            <a:r>
              <a:rPr lang="en-US" dirty="0" smtClean="0"/>
              <a:t>We plan to continue to Improve our data by tuning the </a:t>
            </a:r>
            <a:r>
              <a:rPr lang="en-US" dirty="0" err="1" smtClean="0"/>
              <a:t>hyperparameters</a:t>
            </a:r>
            <a:r>
              <a:rPr lang="en-US" dirty="0" smtClean="0"/>
              <a:t> so we can improve our Test Accuracy. We noticed that feature selection of the top three features brought a slight increase in accuracy when running the code for this Random Forest Algorithm.</a:t>
            </a:r>
          </a:p>
          <a:p>
            <a:r>
              <a:rPr lang="en-US" dirty="0" smtClean="0"/>
              <a:t>A larger dataset that contained more parameters would also be beneficial towards creating more accurate housing price evaluations for Californian homes. Having more data typically results in stronger correlations and less assumptions.</a:t>
            </a:r>
          </a:p>
        </p:txBody>
      </p:sp>
    </p:spTree>
    <p:extLst>
      <p:ext uri="{BB962C8B-B14F-4D97-AF65-F5344CB8AC3E}">
        <p14:creationId xmlns:p14="http://schemas.microsoft.com/office/powerpoint/2010/main" val="490997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r>
              <a:rPr lang="en-US" dirty="0"/>
              <a:t>Marie-Hélène Roy &amp; Denis </a:t>
            </a:r>
            <a:r>
              <a:rPr lang="en-US" dirty="0" err="1"/>
              <a:t>Larocque</a:t>
            </a:r>
            <a:r>
              <a:rPr lang="en-US" dirty="0"/>
              <a:t> (2012) Robustness of random forests for </a:t>
            </a:r>
            <a:r>
              <a:rPr lang="en-US" dirty="0" err="1"/>
              <a:t>regression,Journal</a:t>
            </a:r>
            <a:r>
              <a:rPr lang="en-US" dirty="0"/>
              <a:t> of </a:t>
            </a:r>
            <a:r>
              <a:rPr lang="en-US" dirty="0" smtClean="0"/>
              <a:t>	Nonparametric </a:t>
            </a:r>
            <a:r>
              <a:rPr lang="en-US" dirty="0"/>
              <a:t>Statistics, 24:4, 993-1006, DOI: </a:t>
            </a:r>
            <a:r>
              <a:rPr lang="en-US" u="sng" dirty="0" smtClean="0">
                <a:hlinkClick r:id="rId2"/>
              </a:rPr>
              <a:t>10.1080/10485252.2012.715161</a:t>
            </a:r>
            <a:endParaRPr lang="en-US" dirty="0" smtClean="0"/>
          </a:p>
          <a:p>
            <a:r>
              <a:rPr lang="en-US" dirty="0" smtClean="0"/>
              <a:t>T</a:t>
            </a:r>
            <a:r>
              <a:rPr lang="en-US" dirty="0"/>
              <a:t>. Ho, "Random decision forests," in </a:t>
            </a:r>
            <a:r>
              <a:rPr lang="en-US" i="1" dirty="0"/>
              <a:t>Proceedings of 3rd International Conference on Document </a:t>
            </a:r>
            <a:r>
              <a:rPr lang="en-US" i="1" dirty="0" smtClean="0"/>
              <a:t>Analysis	 </a:t>
            </a:r>
            <a:r>
              <a:rPr lang="en-US" i="1" dirty="0"/>
              <a:t>and Recognition</a:t>
            </a:r>
            <a:r>
              <a:rPr lang="en-US" dirty="0"/>
              <a:t>, Montreal, Quebec, Canada, 1995 pp. 278. </a:t>
            </a:r>
            <a:r>
              <a:rPr lang="en-US" dirty="0" err="1"/>
              <a:t>doi</a:t>
            </a:r>
            <a:r>
              <a:rPr lang="en-US" dirty="0"/>
              <a:t>: </a:t>
            </a:r>
            <a:r>
              <a:rPr lang="en-US" dirty="0" smtClean="0"/>
              <a:t>10.1109/ICDAR.1995.598994 </a:t>
            </a:r>
            <a:r>
              <a:rPr lang="en-US" dirty="0" err="1"/>
              <a:t>url</a:t>
            </a:r>
            <a:r>
              <a:rPr lang="en-US" dirty="0"/>
              <a:t>: </a:t>
            </a:r>
            <a:r>
              <a:rPr lang="en-US" dirty="0" smtClean="0"/>
              <a:t>	</a:t>
            </a:r>
            <a:r>
              <a:rPr lang="en-US" dirty="0" smtClean="0">
                <a:hlinkClick r:id="rId3"/>
              </a:rPr>
              <a:t>https</a:t>
            </a:r>
            <a:r>
              <a:rPr lang="en-US" dirty="0">
                <a:hlinkClick r:id="rId3"/>
              </a:rPr>
              <a:t>://</a:t>
            </a:r>
            <a:r>
              <a:rPr lang="en-US" dirty="0" smtClean="0">
                <a:hlinkClick r:id="rId3"/>
              </a:rPr>
              <a:t>doi.ieeecomputersociety.org/10.1109/ICDAR.1995.598994</a:t>
            </a:r>
            <a:endParaRPr lang="en-US" dirty="0" smtClean="0"/>
          </a:p>
        </p:txBody>
      </p:sp>
    </p:spTree>
    <p:extLst>
      <p:ext uri="{BB962C8B-B14F-4D97-AF65-F5344CB8AC3E}">
        <p14:creationId xmlns:p14="http://schemas.microsoft.com/office/powerpoint/2010/main" val="1413627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goal</a:t>
            </a:r>
            <a:endParaRPr lang="en-US" dirty="0"/>
          </a:p>
        </p:txBody>
      </p:sp>
      <p:sp>
        <p:nvSpPr>
          <p:cNvPr id="3" name="Content Placeholder 2"/>
          <p:cNvSpPr>
            <a:spLocks noGrp="1"/>
          </p:cNvSpPr>
          <p:nvPr>
            <p:ph idx="1"/>
          </p:nvPr>
        </p:nvSpPr>
        <p:spPr>
          <a:xfrm>
            <a:off x="685802" y="1620253"/>
            <a:ext cx="4230084" cy="4555958"/>
          </a:xfrm>
        </p:spPr>
        <p:txBody>
          <a:bodyPr>
            <a:normAutofit/>
          </a:bodyPr>
          <a:lstStyle/>
          <a:p>
            <a:r>
              <a:rPr lang="en-US" dirty="0" smtClean="0"/>
              <a:t>Create a program that estimated a houses value based on parameters like Our </a:t>
            </a:r>
            <a:r>
              <a:rPr lang="en-US" dirty="0"/>
              <a:t>original idea was to create housing estimates based on </a:t>
            </a:r>
            <a:r>
              <a:rPr lang="en-US" dirty="0" smtClean="0"/>
              <a:t>the Square Footage, Number of Bathrooms, Number of Bedrooms, Year Built, and geographical factors such as the Median Income, Nearest School(miles), and population within a given Zip Code</a:t>
            </a:r>
          </a:p>
          <a:p>
            <a:r>
              <a:rPr lang="en-US" dirty="0" smtClean="0"/>
              <a:t>We were not able to find or extract a dataset that entirely matched the parameters we were looking for, yet found Californian houses with geographical parameters.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5886" y="1187117"/>
            <a:ext cx="7089464" cy="4989094"/>
          </a:xfrm>
          <a:prstGeom prst="rect">
            <a:avLst/>
          </a:prstGeom>
        </p:spPr>
      </p:pic>
    </p:spTree>
    <p:extLst>
      <p:ext uri="{BB962C8B-B14F-4D97-AF65-F5344CB8AC3E}">
        <p14:creationId xmlns:p14="http://schemas.microsoft.com/office/powerpoint/2010/main" val="1855932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Selected</a:t>
            </a:r>
            <a:endParaRPr lang="en-US" dirty="0"/>
          </a:p>
        </p:txBody>
      </p:sp>
      <p:sp>
        <p:nvSpPr>
          <p:cNvPr id="3" name="Content Placeholder 2"/>
          <p:cNvSpPr>
            <a:spLocks noGrp="1"/>
          </p:cNvSpPr>
          <p:nvPr>
            <p:ph idx="1"/>
          </p:nvPr>
        </p:nvSpPr>
        <p:spPr>
          <a:xfrm>
            <a:off x="685802" y="2142067"/>
            <a:ext cx="4704346" cy="3649133"/>
          </a:xfrm>
        </p:spPr>
        <p:txBody>
          <a:bodyPr>
            <a:normAutofit/>
          </a:bodyPr>
          <a:lstStyle/>
          <a:p>
            <a:r>
              <a:rPr lang="en-US" dirty="0" smtClean="0"/>
              <a:t>After vigorous searching and trying to find what data we could extract, we decided that a California housing dataset allowed for the geographical parameters that we were interested in: Longitude, Latitude, Ocean Proximity, Population, alongside other parameters like the Total Rooms, Total Bedrooms, Households, Median Income, and Housing Median </a:t>
            </a:r>
            <a:r>
              <a:rPr lang="en-US" smtClean="0"/>
              <a:t>Age.</a:t>
            </a:r>
            <a:endParaRPr lang="en-US" dirty="0" smtClean="0"/>
          </a:p>
        </p:txBody>
      </p:sp>
      <p:pic>
        <p:nvPicPr>
          <p:cNvPr id="4" name="Picture 3"/>
          <p:cNvPicPr>
            <a:picLocks noChangeAspect="1"/>
          </p:cNvPicPr>
          <p:nvPr/>
        </p:nvPicPr>
        <p:blipFill>
          <a:blip r:embed="rId2"/>
          <a:stretch>
            <a:fillRect/>
          </a:stretch>
        </p:blipFill>
        <p:spPr>
          <a:xfrm>
            <a:off x="5439201" y="2362200"/>
            <a:ext cx="6752799" cy="2413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560" y="4955520"/>
            <a:ext cx="3160672" cy="19024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4714" y="4955520"/>
            <a:ext cx="3397286" cy="190248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8042" y="0"/>
            <a:ext cx="3994485" cy="221403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94714" y="-2340"/>
            <a:ext cx="3397286" cy="2216373"/>
          </a:xfrm>
          <a:prstGeom prst="rect">
            <a:avLst/>
          </a:prstGeom>
        </p:spPr>
      </p:pic>
    </p:spTree>
    <p:extLst>
      <p:ext uri="{BB962C8B-B14F-4D97-AF65-F5344CB8AC3E}">
        <p14:creationId xmlns:p14="http://schemas.microsoft.com/office/powerpoint/2010/main" val="1499200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Algorith</a:t>
            </a:r>
            <a:r>
              <a:rPr lang="en-US" dirty="0"/>
              <a:t>m</a:t>
            </a:r>
          </a:p>
        </p:txBody>
      </p:sp>
      <p:sp>
        <p:nvSpPr>
          <p:cNvPr id="3" name="Content Placeholder 2"/>
          <p:cNvSpPr>
            <a:spLocks noGrp="1"/>
          </p:cNvSpPr>
          <p:nvPr>
            <p:ph idx="1"/>
          </p:nvPr>
        </p:nvSpPr>
        <p:spPr>
          <a:xfrm>
            <a:off x="685801" y="2142067"/>
            <a:ext cx="4571999" cy="3649133"/>
          </a:xfrm>
        </p:spPr>
        <p:txBody>
          <a:bodyPr/>
          <a:lstStyle/>
          <a:p>
            <a:r>
              <a:rPr lang="en-US" dirty="0" smtClean="0"/>
              <a:t>For this dataset, we decided to use the Random Forest Supervised Learning Algorithm, which builds “forests” , an ensemble of decision trees that is usually trained with the bagging method.</a:t>
            </a:r>
          </a:p>
          <a:p>
            <a:r>
              <a:rPr lang="en-US" dirty="0" smtClean="0"/>
              <a:t>Random Forest is a very good predictive modeling tool that is popular for being diverse and a powerful machine learning algorithm.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949" y="1780675"/>
            <a:ext cx="6309894" cy="4732420"/>
          </a:xfrm>
          <a:prstGeom prst="rect">
            <a:avLst/>
          </a:prstGeom>
        </p:spPr>
      </p:pic>
    </p:spTree>
    <p:extLst>
      <p:ext uri="{BB962C8B-B14F-4D97-AF65-F5344CB8AC3E}">
        <p14:creationId xmlns:p14="http://schemas.microsoft.com/office/powerpoint/2010/main" val="163603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Algorithm</a:t>
            </a:r>
          </a:p>
        </p:txBody>
      </p:sp>
      <p:sp>
        <p:nvSpPr>
          <p:cNvPr id="3" name="Content Placeholder 2"/>
          <p:cNvSpPr>
            <a:spLocks noGrp="1"/>
          </p:cNvSpPr>
          <p:nvPr>
            <p:ph idx="1"/>
          </p:nvPr>
        </p:nvSpPr>
        <p:spPr>
          <a:xfrm>
            <a:off x="685801" y="2142067"/>
            <a:ext cx="5875639" cy="3649133"/>
          </a:xfrm>
        </p:spPr>
        <p:txBody>
          <a:bodyPr/>
          <a:lstStyle/>
          <a:p>
            <a:r>
              <a:rPr lang="en-US" dirty="0"/>
              <a:t>This method leads to more accurate and stable predictions by avoiding overfitting through the creation of random subset of the features and building smaller trees from these </a:t>
            </a:r>
            <a:r>
              <a:rPr lang="en-US" dirty="0" smtClean="0"/>
              <a:t>subsets. Random Forest formulates rules which are used to make the predictions.</a:t>
            </a:r>
          </a:p>
          <a:p>
            <a:r>
              <a:rPr lang="en-US" dirty="0" smtClean="0"/>
              <a:t>Random Forest is an ensemble learning algorithm that  combines the predictions from multiple machine learning algorithms together to make more accurate predictions than any individual model.</a:t>
            </a:r>
          </a:p>
        </p:txBody>
      </p:sp>
      <p:pic>
        <p:nvPicPr>
          <p:cNvPr id="4" name="Picture 3"/>
          <p:cNvPicPr/>
          <p:nvPr/>
        </p:nvPicPr>
        <p:blipFill>
          <a:blip r:embed="rId2"/>
          <a:stretch>
            <a:fillRect/>
          </a:stretch>
        </p:blipFill>
        <p:spPr>
          <a:xfrm>
            <a:off x="6561440" y="1864237"/>
            <a:ext cx="5305881" cy="4278146"/>
          </a:xfrm>
          <a:prstGeom prst="rect">
            <a:avLst/>
          </a:prstGeom>
        </p:spPr>
      </p:pic>
    </p:spTree>
    <p:extLst>
      <p:ext uri="{BB962C8B-B14F-4D97-AF65-F5344CB8AC3E}">
        <p14:creationId xmlns:p14="http://schemas.microsoft.com/office/powerpoint/2010/main" val="190673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of Parameters</a:t>
            </a:r>
            <a:endParaRPr lang="en-US" dirty="0"/>
          </a:p>
        </p:txBody>
      </p:sp>
      <p:sp>
        <p:nvSpPr>
          <p:cNvPr id="12" name="Content Placeholder 11"/>
          <p:cNvSpPr>
            <a:spLocks noGrp="1"/>
          </p:cNvSpPr>
          <p:nvPr>
            <p:ph idx="1"/>
          </p:nvPr>
        </p:nvSpPr>
        <p:spPr>
          <a:xfrm>
            <a:off x="685801" y="2142067"/>
            <a:ext cx="2816815" cy="3649133"/>
          </a:xfrm>
        </p:spPr>
        <p:txBody>
          <a:bodyPr>
            <a:normAutofit/>
          </a:bodyPr>
          <a:lstStyle/>
          <a:p>
            <a:r>
              <a:rPr lang="en-US" dirty="0" smtClean="0"/>
              <a:t>These graphs visualize two of the parameters of the Population and the Median Income for our Californian homes dataset of 20,640 homes.</a:t>
            </a:r>
          </a:p>
          <a:p>
            <a:r>
              <a:rPr lang="en-US" dirty="0" smtClean="0"/>
              <a:t>These visualizations help indicate which parameters have a higher correlation to our Median House Value.</a:t>
            </a:r>
            <a:endParaRPr lang="en-US" dirty="0"/>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617" y="2142067"/>
            <a:ext cx="8570563" cy="3575515"/>
          </a:xfrm>
          <a:prstGeom prst="rect">
            <a:avLst/>
          </a:prstGeom>
        </p:spPr>
      </p:pic>
    </p:spTree>
    <p:extLst>
      <p:ext uri="{BB962C8B-B14F-4D97-AF65-F5344CB8AC3E}">
        <p14:creationId xmlns:p14="http://schemas.microsoft.com/office/powerpoint/2010/main" val="125512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Square footage visualization</a:t>
            </a:r>
            <a:endParaRPr lang="en-US" dirty="0"/>
          </a:p>
        </p:txBody>
      </p:sp>
      <p:sp>
        <p:nvSpPr>
          <p:cNvPr id="6" name="Content Placeholder 5"/>
          <p:cNvSpPr>
            <a:spLocks noGrp="1"/>
          </p:cNvSpPr>
          <p:nvPr>
            <p:ph idx="1"/>
          </p:nvPr>
        </p:nvSpPr>
        <p:spPr>
          <a:xfrm>
            <a:off x="685802" y="2142067"/>
            <a:ext cx="3111284" cy="3649133"/>
          </a:xfrm>
        </p:spPr>
        <p:txBody>
          <a:bodyPr/>
          <a:lstStyle/>
          <a:p>
            <a:r>
              <a:rPr lang="en-US" dirty="0" smtClean="0"/>
              <a:t>The graphs depict the visuals for the square footage for the Rooms and the Bedrooms. </a:t>
            </a:r>
          </a:p>
          <a:p>
            <a:r>
              <a:rPr lang="en-US" dirty="0" smtClean="0"/>
              <a:t>Typically, one of these would want to be removed because of their similarity to reduce the risk of overfitting, yet the Random Forest Algorithm avoids noise as a robust algorithm.</a:t>
            </a:r>
            <a:endParaRPr lang="en-US" dirty="0"/>
          </a:p>
        </p:txBody>
      </p:sp>
      <p:pic>
        <p:nvPicPr>
          <p:cNvPr id="7"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7086" y="2142067"/>
            <a:ext cx="8270928" cy="3544519"/>
          </a:xfrm>
          <a:prstGeom prst="rect">
            <a:avLst/>
          </a:prstGeom>
        </p:spPr>
      </p:pic>
    </p:spTree>
    <p:extLst>
      <p:ext uri="{BB962C8B-B14F-4D97-AF65-F5344CB8AC3E}">
        <p14:creationId xmlns:p14="http://schemas.microsoft.com/office/powerpoint/2010/main" val="735679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 House Value Visualization</a:t>
            </a:r>
            <a:endParaRPr lang="en-US" dirty="0"/>
          </a:p>
        </p:txBody>
      </p:sp>
      <p:sp>
        <p:nvSpPr>
          <p:cNvPr id="5" name="Content Placeholder 4"/>
          <p:cNvSpPr>
            <a:spLocks noGrp="1"/>
          </p:cNvSpPr>
          <p:nvPr>
            <p:ph idx="1"/>
          </p:nvPr>
        </p:nvSpPr>
        <p:spPr>
          <a:xfrm>
            <a:off x="685802" y="2142067"/>
            <a:ext cx="3421250" cy="3649133"/>
          </a:xfrm>
        </p:spPr>
        <p:txBody>
          <a:bodyPr/>
          <a:lstStyle/>
          <a:p>
            <a:r>
              <a:rPr lang="en-US" dirty="0" smtClean="0"/>
              <a:t>This shows the density of the Median House Value where we can distinguish that the bulk of samples is between the $100,000 to$ 200,000 range. </a:t>
            </a:r>
          </a:p>
          <a:p>
            <a:r>
              <a:rPr lang="en-US" dirty="0" smtClean="0"/>
              <a:t>Note: Each recorded value is recorded to the nearest $100.</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7051" y="2065867"/>
            <a:ext cx="7950095" cy="4104481"/>
          </a:xfrm>
          <a:prstGeom prst="rect">
            <a:avLst/>
          </a:prstGeom>
        </p:spPr>
      </p:pic>
    </p:spTree>
    <p:extLst>
      <p:ext uri="{BB962C8B-B14F-4D97-AF65-F5344CB8AC3E}">
        <p14:creationId xmlns:p14="http://schemas.microsoft.com/office/powerpoint/2010/main" val="4263613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5" name="Content Placeholder 4"/>
          <p:cNvSpPr>
            <a:spLocks noGrp="1"/>
          </p:cNvSpPr>
          <p:nvPr>
            <p:ph idx="1"/>
          </p:nvPr>
        </p:nvSpPr>
        <p:spPr>
          <a:xfrm>
            <a:off x="685802" y="2142067"/>
            <a:ext cx="3056910" cy="3649133"/>
          </a:xfrm>
        </p:spPr>
        <p:txBody>
          <a:bodyPr/>
          <a:lstStyle/>
          <a:p>
            <a:r>
              <a:rPr lang="en-US" dirty="0" smtClean="0"/>
              <a:t> These </a:t>
            </a:r>
            <a:r>
              <a:rPr lang="en-US" dirty="0" err="1" smtClean="0"/>
              <a:t>countplots</a:t>
            </a:r>
            <a:r>
              <a:rPr lang="en-US" dirty="0" smtClean="0"/>
              <a:t> help to better understand the data we are working with through histograms. </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2711" y="1769164"/>
            <a:ext cx="8243880" cy="4770783"/>
          </a:xfrm>
          <a:prstGeom prst="rect">
            <a:avLst/>
          </a:prstGeom>
        </p:spPr>
      </p:pic>
      <p:sp>
        <p:nvSpPr>
          <p:cNvPr id="7" name="TextBox 6"/>
          <p:cNvSpPr txBox="1"/>
          <p:nvPr/>
        </p:nvSpPr>
        <p:spPr>
          <a:xfrm>
            <a:off x="2206487" y="451236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198950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961</TotalTime>
  <Words>657</Words>
  <Application>Microsoft Macintosh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Calibri Light</vt:lpstr>
      <vt:lpstr>Arial</vt:lpstr>
      <vt:lpstr>Celestial</vt:lpstr>
      <vt:lpstr>Estimating Californian Housing Prices through processes of machine learning </vt:lpstr>
      <vt:lpstr>Initial goal</vt:lpstr>
      <vt:lpstr>Data Selected</vt:lpstr>
      <vt:lpstr>Random Forest Algorithm</vt:lpstr>
      <vt:lpstr>Random Forest Algorithm</vt:lpstr>
      <vt:lpstr>Visualization of Parameters</vt:lpstr>
      <vt:lpstr>Square footage visualization</vt:lpstr>
      <vt:lpstr>Median House Value Visualization</vt:lpstr>
      <vt:lpstr>Data Visualization</vt:lpstr>
      <vt:lpstr>Training Accuracy and Test Accuracy</vt:lpstr>
      <vt:lpstr>Feature Importance Scores</vt:lpstr>
      <vt:lpstr>Correlation Between predicted and Real</vt:lpstr>
      <vt:lpstr>Improvements</vt:lpstr>
      <vt:lpstr>Sources</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Estimates through processes of machine learning</dc:title>
  <dc:creator>Kent Kenyon</dc:creator>
  <cp:lastModifiedBy>Kent Kenyon</cp:lastModifiedBy>
  <cp:revision>28</cp:revision>
  <dcterms:created xsi:type="dcterms:W3CDTF">2020-11-16T21:53:22Z</dcterms:created>
  <dcterms:modified xsi:type="dcterms:W3CDTF">2020-11-17T13:54:50Z</dcterms:modified>
</cp:coreProperties>
</file>