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71" r:id="rId5"/>
    <p:sldId id="263" r:id="rId6"/>
    <p:sldId id="264" r:id="rId7"/>
    <p:sldId id="269" r:id="rId8"/>
    <p:sldId id="267" r:id="rId9"/>
    <p:sldId id="268" r:id="rId10"/>
    <p:sldId id="272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2928" userDrawn="1">
          <p15:clr>
            <a:srgbClr val="A4A3A4"/>
          </p15:clr>
        </p15:guide>
        <p15:guide id="3" pos="912" userDrawn="1">
          <p15:clr>
            <a:srgbClr val="A4A3A4"/>
          </p15:clr>
        </p15:guide>
        <p15:guide id="4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300"/>
    <a:srgbClr val="FDFFFE"/>
    <a:srgbClr val="002868"/>
    <a:srgbClr val="323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7"/>
    <p:restoredTop sz="94613"/>
  </p:normalViewPr>
  <p:slideViewPr>
    <p:cSldViewPr>
      <p:cViewPr varScale="1">
        <p:scale>
          <a:sx n="115" d="100"/>
          <a:sy n="115" d="100"/>
        </p:scale>
        <p:origin x="616" y="184"/>
      </p:cViewPr>
      <p:guideLst>
        <p:guide orient="horz" pos="2352"/>
        <p:guide pos="2928"/>
        <p:guide pos="912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BBC50-AFD1-5E45-92CF-10DDC70A6D6A}" type="datetimeFigureOut">
              <a:rPr lang="en-US" smtClean="0"/>
              <a:t>8/19/15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898CF-C469-6C4A-8F85-BAA5B454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4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898CF-C469-6C4A-8F85-BAA5B4542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8.xml"/><Relationship Id="rId7" Type="http://schemas.openxmlformats.org/officeDocument/2006/relationships/slide" Target="slide9.xml"/><Relationship Id="rId8" Type="http://schemas.openxmlformats.org/officeDocument/2006/relationships/slide" Target="slide7.xml"/><Relationship Id="rId9" Type="http://schemas.openxmlformats.org/officeDocument/2006/relationships/slide" Target="slide4.xml"/><Relationship Id="rId10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hyperlink" Target="https://www.tacc.utexas.edu/research-development/tacc-projects/lmo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3775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Environment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, Modules, and Job Submission</a:t>
            </a:r>
            <a:endParaRPr lang="en-US" sz="4200" dirty="0">
              <a:solidFill>
                <a:srgbClr val="00000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Other Considerations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READ THE DOCUMENTATION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Learn the node schematics, limitations, file systems, rules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Learn the scheduler, queues, policies</a:t>
            </a: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HPC systems are </a:t>
            </a:r>
            <a:r>
              <a:rPr lang="en-US" sz="2400" dirty="0" smtClean="0">
                <a:solidFill>
                  <a:srgbClr val="FF0000"/>
                </a:solidFill>
              </a:rPr>
              <a:t>shared resources</a:t>
            </a:r>
            <a:r>
              <a:rPr lang="en-US" sz="2400" dirty="0" smtClean="0">
                <a:solidFill>
                  <a:srgbClr val="000000"/>
                </a:solidFill>
              </a:rPr>
              <a:t>. Your jobs, if mismanaged, can affect others.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Do not copy a job submission script from one resource to another. Build from scratch or from system example.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Practice, practice</a:t>
            </a:r>
            <a:r>
              <a:rPr lang="en-US" sz="2400" smtClean="0">
                <a:solidFill>
                  <a:srgbClr val="000000"/>
                </a:solidFill>
              </a:rPr>
              <a:t>, practice.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2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7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533400" y="1462489"/>
            <a:ext cx="1828800" cy="1051560"/>
          </a:xfrm>
          <a:prstGeom prst="rect">
            <a:avLst/>
          </a:prstGeom>
          <a:solidFill>
            <a:srgbClr val="FDFFFE"/>
          </a:solidFill>
          <a:ln w="31750"/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Purpose of environment variables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3733800" y="1462489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Purpose of modules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3733800" y="2668228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Module commands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>
            <a:hlinkClick r:id="rId6" action="ppaction://hlinksldjump"/>
          </p:cNvPr>
          <p:cNvSpPr/>
          <p:nvPr/>
        </p:nvSpPr>
        <p:spPr>
          <a:xfrm>
            <a:off x="6858000" y="1462489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Job </a:t>
            </a:r>
            <a:r>
              <a:rPr lang="en-US" smtClean="0">
                <a:solidFill>
                  <a:srgbClr val="000000"/>
                </a:solidFill>
              </a:rPr>
              <a:t>submission script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614065"/>
            <a:ext cx="26712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Environment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4003" y="614065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Modules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3200" y="152400"/>
            <a:ext cx="2446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Job</a:t>
            </a:r>
          </a:p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Submission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713093" y="2500313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13224" y="2500313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7" action="ppaction://hlinksldjump"/>
          </p:cNvPr>
          <p:cNvSpPr/>
          <p:nvPr/>
        </p:nvSpPr>
        <p:spPr>
          <a:xfrm>
            <a:off x="6853650" y="2668228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Queue commands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ctangle 24">
            <a:hlinkClick r:id="rId8" action="ppaction://hlinksldjump"/>
          </p:cNvPr>
          <p:cNvSpPr/>
          <p:nvPr/>
        </p:nvSpPr>
        <p:spPr>
          <a:xfrm>
            <a:off x="2162993" y="48188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FF93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The .</a:t>
            </a:r>
            <a:r>
              <a:rPr lang="en-US" dirty="0" err="1" smtClean="0">
                <a:solidFill>
                  <a:srgbClr val="000000"/>
                </a:solidFill>
              </a:rPr>
              <a:t>bash_profile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>
            <a:hlinkClick r:id="rId9" action="ppaction://hlinksldjump"/>
          </p:cNvPr>
          <p:cNvSpPr/>
          <p:nvPr/>
        </p:nvSpPr>
        <p:spPr>
          <a:xfrm>
            <a:off x="534221" y="2668228"/>
            <a:ext cx="1828800" cy="1051560"/>
          </a:xfrm>
          <a:prstGeom prst="rect">
            <a:avLst/>
          </a:prstGeom>
          <a:solidFill>
            <a:srgbClr val="FDFFFE"/>
          </a:solidFill>
          <a:ln w="31750"/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Manipulating environment variables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2705720">
            <a:off x="1625968" y="4144368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8104308">
            <a:off x="3781710" y="4143950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10" action="ppaction://hlinksldjump"/>
          </p:cNvPr>
          <p:cNvSpPr/>
          <p:nvPr/>
        </p:nvSpPr>
        <p:spPr>
          <a:xfrm>
            <a:off x="6862175" y="387396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Other considerations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Purpose of Environment Variables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Definition: </a:t>
            </a:r>
            <a:r>
              <a:rPr lang="en-US" sz="2400" dirty="0" smtClean="0">
                <a:solidFill>
                  <a:srgbClr val="000000"/>
                </a:solidFill>
              </a:rPr>
              <a:t>Variables that are defined in the current shell, and can be passed into processes that the shell spawns.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Point to the locations of executables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Point to the locations of libraries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Point to other special locations in the shell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rovide information about the user to the programs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Provide other special information to programs</a:t>
            </a: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Manipulating Environment Variables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25476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Print current environment variables: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env</a:t>
            </a:r>
            <a:endParaRPr lang="en-US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Print the contents of a specific variable: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echo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$PATH</a:t>
            </a:r>
            <a:endParaRPr lang="en-US" sz="2000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env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grep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PATH</a:t>
            </a: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Define new or edit existing environment variables (contents at the beginning supersedes contents at the end):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export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PATH=$PATH:/new/path/to/add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export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PATH=/new/path/to/add:$PATH</a:t>
            </a: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Environment variables reset by logging out and in: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logout</a:t>
            </a:r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Purpose of Modules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Definition:</a:t>
            </a:r>
            <a:r>
              <a:rPr lang="en-US" sz="2400" dirty="0" smtClean="0">
                <a:solidFill>
                  <a:srgbClr val="000000"/>
                </a:solidFill>
              </a:rPr>
              <a:t> Module files contain all the necessary environment variables for running a particular application or providing access to a particular library.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A convenient way to dynamically change the </a:t>
            </a:r>
            <a:r>
              <a:rPr lang="en-US" sz="2400" smtClean="0">
                <a:solidFill>
                  <a:srgbClr val="000000"/>
                </a:solidFill>
              </a:rPr>
              <a:t>user’s environment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Avoid conflicts between program versions, compilers, libraries, etc.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rgbClr val="000000"/>
                </a:solidFill>
                <a:hlinkClick r:id="rId3"/>
              </a:rPr>
              <a:t>www.tacc.utexas.edu/research-development/tacc-projects/lmod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Module Commands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25476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Print current environment variables: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list</a:t>
            </a: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Print the contents of a specific variable: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avail</a:t>
            </a:r>
            <a:endParaRPr lang="en-US" sz="2000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Define new or edit existing environment variables: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show 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modulename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Load and unload modules: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load 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modulename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unload</a:t>
            </a:r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modulename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b="1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Find more help on using module commands: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help</a:t>
            </a:r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The .</a:t>
            </a:r>
            <a:r>
              <a:rPr lang="en-US" sz="3000" b="1" dirty="0" err="1" smtClean="0">
                <a:solidFill>
                  <a:srgbClr val="000000"/>
                </a:solidFill>
              </a:rPr>
              <a:t>bash_profile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Purpose:</a:t>
            </a:r>
            <a:r>
              <a:rPr lang="en-US" sz="2000" dirty="0" smtClean="0">
                <a:solidFill>
                  <a:srgbClr val="000000"/>
                </a:solidFill>
              </a:rPr>
              <a:t> Automatically export environment variables or load modules on log in. (Many other things can be done to customize the shell)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Edit the file, which is located in the home directory: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vim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~/.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bash_profile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Source the file and it will take effect: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source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~/.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bash_profile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Alternatively, log out and back in for the file to take effect.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Job Submission Script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152400" y="1752600"/>
            <a:ext cx="86868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#BSUB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-J </a:t>
            </a:r>
            <a:r>
              <a:rPr lang="en-US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YourJobNameHere</a:t>
            </a:r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#BSUB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-W 24:00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#BSUB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-o /path/to/your/log/directory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#BSUB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-e /path/to/your/log/directory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#BSUB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cwd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/path/to/your/working/directory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#BSUB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-q medium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#BSUB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-n 12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#BSUB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-M 16384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#BSUB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-R </a:t>
            </a:r>
            <a:r>
              <a:rPr lang="en-US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rusage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[mem=16384]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## All of the above are required except –J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## All commands below should be valid Linux commands 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myprogram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arg1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arg2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## example: R CMD BATCH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390" y="1369473"/>
            <a:ext cx="24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Job.lsf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Queue Commands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25476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Submit a job to the queue: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bsub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Job.lsf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View the jobs you have currently in the queue: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bjobs</a:t>
            </a:r>
            <a:endParaRPr lang="en-US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bjobs</a:t>
            </a:r>
            <a:r>
              <a:rPr lang="en-US" sz="2000" b="1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–u</a:t>
            </a:r>
            <a:r>
              <a:rPr lang="en-US" sz="2000" b="1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all</a:t>
            </a:r>
            <a:endParaRPr lang="en-US" sz="2000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Run an interactive job: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bsub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-Is -q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interactive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–W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1:00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-M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16384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-R 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rusage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[mem=16384]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–n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16 /bin/bash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For more example scripts, see:</a:t>
            </a:r>
          </a:p>
          <a:p>
            <a:r>
              <a:rPr lang="en-US" sz="2000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000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risapps</a:t>
            </a:r>
            <a:r>
              <a:rPr lang="en-US" sz="2000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000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clustertools</a:t>
            </a:r>
            <a:r>
              <a:rPr lang="en-US" sz="2000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/examples/shark 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CC_Template_Light">
  <a:themeElements>
    <a:clrScheme name="TACC Colors">
      <a:dk1>
        <a:srgbClr val="323492"/>
      </a:dk1>
      <a:lt1>
        <a:srgbClr val="898989"/>
      </a:lt1>
      <a:dk2>
        <a:srgbClr val="323492"/>
      </a:dk2>
      <a:lt2>
        <a:srgbClr val="898989"/>
      </a:lt2>
      <a:accent1>
        <a:srgbClr val="B8252F"/>
      </a:accent1>
      <a:accent2>
        <a:srgbClr val="B8252F"/>
      </a:accent2>
      <a:accent3>
        <a:srgbClr val="B8252F"/>
      </a:accent3>
      <a:accent4>
        <a:srgbClr val="B8252F"/>
      </a:accent4>
      <a:accent5>
        <a:srgbClr val="B8252F"/>
      </a:accent5>
      <a:accent6>
        <a:srgbClr val="B8252F"/>
      </a:accent6>
      <a:hlink>
        <a:srgbClr val="B8252F"/>
      </a:hlink>
      <a:folHlink>
        <a:srgbClr val="B825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TACC_Template_Light.potx</Template>
  <TotalTime>805</TotalTime>
  <Words>563</Words>
  <Application>Microsoft Macintosh PowerPoint</Application>
  <PresentationFormat>On-screen Show (4:3)</PresentationFormat>
  <Paragraphs>117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Courier</vt:lpstr>
      <vt:lpstr>Arial</vt:lpstr>
      <vt:lpstr>TACC_Template_Light</vt:lpstr>
      <vt:lpstr>Environment, Modules, and Job Submission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Options: Calibri, Arial, San Serif</dc:title>
  <dc:creator>hedda</dc:creator>
  <cp:lastModifiedBy>William Allen</cp:lastModifiedBy>
  <cp:revision>132</cp:revision>
  <dcterms:created xsi:type="dcterms:W3CDTF">2009-08-18T23:58:47Z</dcterms:created>
  <dcterms:modified xsi:type="dcterms:W3CDTF">2015-08-19T20:52:03Z</dcterms:modified>
</cp:coreProperties>
</file>