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13"/>
  </p:normalViewPr>
  <p:slideViewPr>
    <p:cSldViewPr>
      <p:cViewPr varScale="1">
        <p:scale>
          <a:sx n="90" d="100"/>
          <a:sy n="90" d="100"/>
        </p:scale>
        <p:origin x="20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7/23/15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rgbClr val="002868"/>
                </a:solidFill>
                <a:cs typeface="Arial"/>
              </a:rPr>
              <a:t>Purpose:</a:t>
            </a: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Maximize use of existing storage resources</a:t>
            </a: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Minimize disruption of file system / compute nodes</a:t>
            </a: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Prevent accidental data loss</a:t>
            </a: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Increase overall productivity</a:t>
            </a:r>
          </a:p>
          <a:p>
            <a:pPr lvl="7"/>
            <a:endParaRPr lang="en-US" sz="1600" dirty="0">
              <a:solidFill>
                <a:srgbClr val="002868"/>
              </a:solidFill>
              <a:cs typeface="Arial"/>
            </a:endParaRPr>
          </a:p>
          <a:p>
            <a:r>
              <a:rPr lang="en-US" sz="2800" b="1" dirty="0" smtClean="0">
                <a:solidFill>
                  <a:srgbClr val="002868"/>
                </a:solidFill>
                <a:cs typeface="Arial"/>
              </a:rPr>
              <a:t>Format:</a:t>
            </a: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1.5 to 2 </a:t>
            </a:r>
            <a:r>
              <a:rPr lang="en-US" sz="2400" dirty="0" err="1" smtClean="0">
                <a:solidFill>
                  <a:srgbClr val="002868"/>
                </a:solidFill>
                <a:cs typeface="Arial"/>
              </a:rPr>
              <a:t>hrs</a:t>
            </a:r>
            <a:r>
              <a:rPr lang="en-US" sz="2400" dirty="0">
                <a:solidFill>
                  <a:srgbClr val="002868"/>
                </a:solidFill>
                <a:cs typeface="Arial"/>
              </a:rPr>
              <a:t> </a:t>
            </a:r>
            <a:r>
              <a:rPr lang="en-US" sz="2400" dirty="0" smtClean="0">
                <a:solidFill>
                  <a:srgbClr val="002868"/>
                </a:solidFill>
                <a:cs typeface="Arial"/>
              </a:rPr>
              <a:t>with student engagement</a:t>
            </a:r>
            <a:endParaRPr lang="en-US" sz="2400" dirty="0" smtClean="0">
              <a:solidFill>
                <a:srgbClr val="002868"/>
              </a:solidFill>
              <a:cs typeface="Arial"/>
            </a:endParaRP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In a room equipped with computers and internet access</a:t>
            </a:r>
          </a:p>
          <a:p>
            <a:pPr lvl="2"/>
            <a:r>
              <a:rPr lang="en-US" dirty="0" smtClean="0">
                <a:solidFill>
                  <a:srgbClr val="002868"/>
                </a:solidFill>
                <a:cs typeface="Arial"/>
              </a:rPr>
              <a:t>24-seat room available in BSRB, larger if students bring laptops</a:t>
            </a:r>
          </a:p>
          <a:p>
            <a:pPr lvl="1"/>
            <a:r>
              <a:rPr lang="en-US" sz="2400" dirty="0" smtClean="0">
                <a:solidFill>
                  <a:srgbClr val="002868"/>
                </a:solidFill>
                <a:cs typeface="Arial"/>
              </a:rPr>
              <a:t>Students should have cluster accounts / access</a:t>
            </a:r>
          </a:p>
          <a:p>
            <a:pPr lvl="7"/>
            <a:endParaRPr lang="en-US" sz="1600" dirty="0">
              <a:solidFill>
                <a:srgbClr val="002868"/>
              </a:solidFill>
              <a:cs typeface="Arial"/>
            </a:endParaRPr>
          </a:p>
          <a:p>
            <a:r>
              <a:rPr lang="en-US" sz="2900" b="1" dirty="0" smtClean="0">
                <a:solidFill>
                  <a:srgbClr val="002868"/>
                </a:solidFill>
                <a:cs typeface="Arial"/>
              </a:rPr>
              <a:t>Target audience:</a:t>
            </a:r>
          </a:p>
          <a:p>
            <a:pPr lvl="1"/>
            <a:r>
              <a:rPr lang="en-US" sz="2500" dirty="0" smtClean="0">
                <a:solidFill>
                  <a:srgbClr val="002868"/>
                </a:solidFill>
                <a:cs typeface="Arial"/>
              </a:rPr>
              <a:t>Beginner to intermediate familiarity with CLI</a:t>
            </a:r>
          </a:p>
          <a:p>
            <a:pPr lvl="1"/>
            <a:r>
              <a:rPr lang="en-US" sz="2500" dirty="0" smtClean="0">
                <a:solidFill>
                  <a:schemeClr val="accent1"/>
                </a:solidFill>
                <a:cs typeface="Arial"/>
              </a:rPr>
              <a:t>HPC users requesting large quota increases (?)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63246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Email: </a:t>
            </a:r>
            <a:r>
              <a:rPr lang="en-US" dirty="0" err="1" smtClean="0"/>
              <a:t>wallen@tacc.utexas.edu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868"/>
                </a:solidFill>
              </a:rPr>
              <a:t>Planned training: </a:t>
            </a:r>
            <a:r>
              <a:rPr lang="en-US" sz="3000" i="1" dirty="0" smtClean="0">
                <a:solidFill>
                  <a:srgbClr val="002868"/>
                </a:solidFill>
              </a:rPr>
              <a:t>Best Practices in HPC Data Management</a:t>
            </a:r>
            <a:endParaRPr lang="en-US" sz="3000" i="1" dirty="0">
              <a:solidFill>
                <a:srgbClr val="002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868"/>
                </a:solidFill>
              </a:rPr>
              <a:t>Planned training: </a:t>
            </a:r>
            <a:r>
              <a:rPr lang="en-US" sz="3000" i="1" dirty="0" smtClean="0">
                <a:solidFill>
                  <a:srgbClr val="002868"/>
                </a:solidFill>
              </a:rPr>
              <a:t>Best Practices in HPC Data Management</a:t>
            </a:r>
            <a:endParaRPr lang="en-US" sz="3000" i="1" dirty="0">
              <a:solidFill>
                <a:srgbClr val="0028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029200" cy="4525963"/>
          </a:xfrm>
        </p:spPr>
        <p:txBody>
          <a:bodyPr>
            <a:noAutofit/>
          </a:bodyPr>
          <a:lstStyle/>
          <a:p>
            <a:pPr marL="153988" indent="-153988"/>
            <a:r>
              <a:rPr lang="en-US" sz="1600" b="1" dirty="0" smtClean="0">
                <a:solidFill>
                  <a:srgbClr val="002868"/>
                </a:solidFill>
                <a:cs typeface="Arial"/>
              </a:rPr>
              <a:t>Module 1: Overview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Why do we need data management?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Types of </a:t>
            </a:r>
            <a:r>
              <a:rPr lang="en-US" sz="1400" dirty="0" err="1" smtClean="0">
                <a:solidFill>
                  <a:srgbClr val="002868"/>
                </a:solidFill>
                <a:cs typeface="Arial"/>
              </a:rPr>
              <a:t>filesystems</a:t>
            </a:r>
            <a:r>
              <a:rPr lang="en-US" sz="1400" dirty="0" smtClean="0">
                <a:solidFill>
                  <a:srgbClr val="002868"/>
                </a:solidFill>
                <a:cs typeface="Arial"/>
              </a:rPr>
              <a:t> in HPC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Specifics of storage infrastructures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Active vs. inactive data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Staging data for compute / analysis / storage</a:t>
            </a:r>
          </a:p>
          <a:p>
            <a:pPr lvl="7"/>
            <a:endParaRPr lang="en-US" sz="400" dirty="0">
              <a:solidFill>
                <a:srgbClr val="002868"/>
              </a:solidFill>
              <a:cs typeface="Arial"/>
            </a:endParaRPr>
          </a:p>
          <a:p>
            <a:pPr marL="153988" indent="-153988"/>
            <a:r>
              <a:rPr lang="en-US" sz="1600" b="1" dirty="0" smtClean="0">
                <a:solidFill>
                  <a:srgbClr val="002868"/>
                </a:solidFill>
                <a:cs typeface="Arial"/>
              </a:rPr>
              <a:t>Module 2: Navigating a file system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File system limitations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Determining the age / size of a file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Determining the size of a directory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Total amount of free disk space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Checking your quota</a:t>
            </a:r>
            <a:endParaRPr lang="en-US" sz="1400" dirty="0" smtClean="0">
              <a:solidFill>
                <a:srgbClr val="002868"/>
              </a:solidFill>
              <a:cs typeface="Arial"/>
            </a:endParaRPr>
          </a:p>
          <a:p>
            <a:pPr lvl="7"/>
            <a:endParaRPr lang="en-US" sz="400" dirty="0">
              <a:solidFill>
                <a:srgbClr val="002868"/>
              </a:solidFill>
              <a:cs typeface="Arial"/>
            </a:endParaRPr>
          </a:p>
          <a:p>
            <a:pPr marL="153988" indent="-153988"/>
            <a:r>
              <a:rPr lang="en-US" sz="1600" b="1" dirty="0" smtClean="0">
                <a:solidFill>
                  <a:srgbClr val="002868"/>
                </a:solidFill>
                <a:cs typeface="Arial"/>
              </a:rPr>
              <a:t>Module 3: Moving and backing up data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When is it time to archive data?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Zipping and archiving files and directories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Transferring data from point to point (e.g. </a:t>
            </a:r>
            <a:r>
              <a:rPr lang="en-US" sz="1400" dirty="0" err="1" smtClean="0">
                <a:solidFill>
                  <a:srgbClr val="002868"/>
                </a:solidFill>
                <a:cs typeface="Arial"/>
              </a:rPr>
              <a:t>rsync</a:t>
            </a:r>
            <a:r>
              <a:rPr lang="en-US" sz="1400" dirty="0" smtClean="0">
                <a:solidFill>
                  <a:srgbClr val="002868"/>
                </a:solidFill>
                <a:cs typeface="Arial"/>
              </a:rPr>
              <a:t>)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Transferring data to LTFS for archiving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63246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Email: </a:t>
            </a:r>
            <a:r>
              <a:rPr lang="en-US" dirty="0" err="1" smtClean="0"/>
              <a:t>wallen@tacc.utexas.edu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463675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138" indent="-211138"/>
            <a:r>
              <a:rPr lang="en-US" sz="1600" b="1" dirty="0" smtClean="0">
                <a:solidFill>
                  <a:srgbClr val="002868"/>
                </a:solidFill>
                <a:cs typeface="Arial"/>
              </a:rPr>
              <a:t>Module 4: Maximize file system usage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Best practices in directory organization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Removing duplicate copies of data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Sharing files instead of duplicating files (e.g. ACL)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Don’t install software in your home directory</a:t>
            </a:r>
          </a:p>
          <a:p>
            <a:pPr lvl="7"/>
            <a:endParaRPr lang="en-US" sz="400" dirty="0" smtClean="0">
              <a:solidFill>
                <a:srgbClr val="002868"/>
              </a:solidFill>
              <a:cs typeface="Arial"/>
            </a:endParaRPr>
          </a:p>
          <a:p>
            <a:pPr marL="211138" indent="-211138"/>
            <a:r>
              <a:rPr lang="en-US" sz="1600" b="1" dirty="0" smtClean="0">
                <a:solidFill>
                  <a:srgbClr val="002868"/>
                </a:solidFill>
                <a:cs typeface="Arial"/>
              </a:rPr>
              <a:t>Module 5: Advanced topics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How to care for sensitive data (HIPAA, ITAR, FIZMA)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Complicated / large data transfers (</a:t>
            </a:r>
            <a:r>
              <a:rPr lang="en-US" sz="1400" dirty="0" err="1" smtClean="0">
                <a:solidFill>
                  <a:srgbClr val="002868"/>
                </a:solidFill>
                <a:cs typeface="Arial"/>
              </a:rPr>
              <a:t>e,g</a:t>
            </a:r>
            <a:r>
              <a:rPr lang="en-US" sz="1400" dirty="0" smtClean="0">
                <a:solidFill>
                  <a:srgbClr val="002868"/>
                </a:solidFill>
                <a:cs typeface="Arial"/>
              </a:rPr>
              <a:t>, </a:t>
            </a:r>
            <a:r>
              <a:rPr lang="en-US" sz="1400" dirty="0" err="1" smtClean="0">
                <a:solidFill>
                  <a:srgbClr val="002868"/>
                </a:solidFill>
                <a:cs typeface="Arial"/>
              </a:rPr>
              <a:t>globus</a:t>
            </a:r>
            <a:r>
              <a:rPr lang="en-US" sz="1400" dirty="0" smtClean="0">
                <a:solidFill>
                  <a:srgbClr val="002868"/>
                </a:solidFill>
                <a:cs typeface="Arial"/>
              </a:rPr>
              <a:t>)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Data repositories</a:t>
            </a:r>
          </a:p>
          <a:p>
            <a:pPr marL="549275" lvl="1" indent="-268288"/>
            <a:r>
              <a:rPr lang="en-US" sz="1400" dirty="0" smtClean="0">
                <a:solidFill>
                  <a:srgbClr val="002868"/>
                </a:solidFill>
                <a:cs typeface="Arial"/>
              </a:rPr>
              <a:t>Metadata, provenance, standards</a:t>
            </a:r>
          </a:p>
          <a:p>
            <a:pPr marL="549275" lvl="1" indent="-268288"/>
            <a:r>
              <a:rPr lang="en-US" sz="1400" dirty="0" err="1" smtClean="0">
                <a:solidFill>
                  <a:srgbClr val="002868"/>
                </a:solidFill>
                <a:cs typeface="Arial"/>
              </a:rPr>
              <a:t>iRODS</a:t>
            </a:r>
            <a:r>
              <a:rPr lang="en-US" sz="1400" dirty="0" smtClean="0">
                <a:solidFill>
                  <a:srgbClr val="002868"/>
                </a:solidFill>
                <a:cs typeface="Arial"/>
              </a:rPr>
              <a:t> data management (Corral)</a:t>
            </a:r>
          </a:p>
          <a:p>
            <a:pPr lvl="7"/>
            <a:endParaRPr lang="en-US" sz="1200" dirty="0" smtClean="0">
              <a:solidFill>
                <a:srgbClr val="00286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140</TotalTime>
  <Words>280</Words>
  <Application>Microsoft Macintosh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TACC_Template_Light</vt:lpstr>
      <vt:lpstr>Planned training: Best Practices in HPC Data Management</vt:lpstr>
      <vt:lpstr>Planned training: Best Practices in HPC Data Management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23</cp:revision>
  <dcterms:created xsi:type="dcterms:W3CDTF">2009-08-18T23:58:47Z</dcterms:created>
  <dcterms:modified xsi:type="dcterms:W3CDTF">2015-07-23T21:24:27Z</dcterms:modified>
</cp:coreProperties>
</file>