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64" r:id="rId6"/>
    <p:sldId id="265" r:id="rId7"/>
    <p:sldId id="267" r:id="rId8"/>
    <p:sldId id="268" r:id="rId9"/>
    <p:sldId id="26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2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DFFFE"/>
    <a:srgbClr val="000000"/>
    <a:srgbClr val="002868"/>
    <a:srgbClr val="323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13"/>
  </p:normalViewPr>
  <p:slideViewPr>
    <p:cSldViewPr>
      <p:cViewPr varScale="1">
        <p:scale>
          <a:sx n="115" d="100"/>
          <a:sy n="115" d="100"/>
        </p:scale>
        <p:origin x="752" y="184"/>
      </p:cViewPr>
      <p:guideLst>
        <p:guide orient="horz" pos="2352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BBC50-AFD1-5E45-92CF-10DDC70A6D6A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898CF-C469-6C4A-8F85-BAA5B454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4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898CF-C469-6C4A-8F85-BAA5B454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DF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D1B98E-1064-41FD-8179-EC37A3A95C9C}" type="datetimeFigureOut">
              <a:rPr lang="en-US" smtClean="0"/>
              <a:pPr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FEE1A7-C062-4280-9C90-2B52F445F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775"/>
            <a:ext cx="91440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Part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3: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/>
            </a:r>
            <a:br>
              <a:rPr lang="en-US" dirty="0" smtClean="0">
                <a:solidFill>
                  <a:srgbClr val="000000"/>
                </a:solidFill>
                <a:cs typeface="Arial"/>
              </a:rPr>
            </a:br>
            <a:r>
              <a:rPr lang="en-US" dirty="0" smtClean="0">
                <a:solidFill>
                  <a:srgbClr val="000000"/>
                </a:solidFill>
                <a:cs typeface="Arial"/>
              </a:rPr>
              <a:t>Text Editor VIM</a:t>
            </a:r>
            <a:endParaRPr lang="en-US" sz="4200" dirty="0">
              <a:solidFill>
                <a:srgbClr val="00000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22571" y="1234440"/>
            <a:ext cx="1828800" cy="1051560"/>
          </a:xfrm>
          <a:prstGeom prst="rect">
            <a:avLst/>
          </a:prstGeom>
          <a:solidFill>
            <a:srgbClr val="FDFFFE"/>
          </a:solidFill>
          <a:ln w="31750"/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How do you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use VIM?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3347852" y="1235964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Navigating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 file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3347852" y="2443226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Deleting, copying, and pasting text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3347852" y="3650487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chemeClr val="tx2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Searching for text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hlinkClick r:id="rId7" action="ppaction://hlinksldjump"/>
          </p:cNvPr>
          <p:cNvSpPr/>
          <p:nvPr/>
        </p:nvSpPr>
        <p:spPr>
          <a:xfrm>
            <a:off x="6642100" y="1235964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The command line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299" y="307032"/>
            <a:ext cx="1962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Overview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9400" y="307032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Fundamentals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307032"/>
            <a:ext cx="306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Command Line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395600" y="1598677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596000" y="1598677"/>
            <a:ext cx="728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8" action="ppaction://hlinksldjump"/>
          </p:cNvPr>
          <p:cNvSpPr/>
          <p:nvPr/>
        </p:nvSpPr>
        <p:spPr>
          <a:xfrm>
            <a:off x="6637750" y="2443226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00B05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Saving and quitting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>
            <a:hlinkClick r:id="rId9" action="ppaction://hlinksldjump"/>
          </p:cNvPr>
          <p:cNvSpPr/>
          <p:nvPr/>
        </p:nvSpPr>
        <p:spPr>
          <a:xfrm>
            <a:off x="6629400" y="4967532"/>
            <a:ext cx="1828800" cy="1048513"/>
          </a:xfrm>
          <a:prstGeom prst="rect">
            <a:avLst/>
          </a:prstGeom>
          <a:solidFill>
            <a:srgbClr val="FDFFFE"/>
          </a:solidFill>
          <a:ln w="31750">
            <a:solidFill>
              <a:srgbClr val="FF9300"/>
            </a:solidFill>
          </a:ln>
          <a:effectLst>
            <a:outerShdw blurRad="50800" dist="762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Other useful things to know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7100" y="4038600"/>
            <a:ext cx="306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 smtClean="0">
                <a:solidFill>
                  <a:srgbClr val="000000"/>
                </a:solidFill>
              </a:rPr>
              <a:t>Miscellaneous</a:t>
            </a:r>
            <a:endParaRPr lang="en-US" sz="3000" b="1" u="sng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70812" y="4857747"/>
            <a:ext cx="182880" cy="71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191000" y="5321850"/>
            <a:ext cx="2133600" cy="3230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706563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This will also create </a:t>
            </a:r>
            <a:r>
              <a:rPr lang="en-US" sz="22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filename</a:t>
            </a:r>
            <a:r>
              <a:rPr lang="en-US" sz="2200" dirty="0" smtClean="0">
                <a:solidFill>
                  <a:srgbClr val="000000"/>
                </a:solidFill>
              </a:rPr>
              <a:t> if it does not yet exist.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In insert mode, you can insert and delete text just like any word processor.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In normal mode, you can issue commands, search, replace text, and save the file.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How do you use VIM?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76800" y="1706563"/>
            <a:ext cx="0" cy="731837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7526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000000"/>
                </a:solidFill>
              </a:rPr>
              <a:t>Open file with VIM from CLI: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vim </a:t>
            </a:r>
            <a:r>
              <a:rPr lang="en-US" sz="2200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endParaRPr lang="en-US" sz="2200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2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Entering VIM “insert mode”: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22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22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200" dirty="0" smtClean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2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Entering VIM “normal mode”: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 Esc</a:t>
            </a:r>
          </a:p>
          <a:p>
            <a:pPr marL="0" indent="0">
              <a:buFont typeface="Arial" pitchFamily="34" charset="0"/>
              <a:buNone/>
            </a:pPr>
            <a:endParaRPr lang="en-US" sz="2200" dirty="0" smtClean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76800" y="3027363"/>
            <a:ext cx="0" cy="100584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6800" y="4610100"/>
            <a:ext cx="0" cy="100584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Navigating a File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1447086"/>
            <a:ext cx="480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arrow keys</a:t>
            </a:r>
            <a:r>
              <a:rPr lang="en-US" dirty="0" smtClean="0">
                <a:solidFill>
                  <a:srgbClr val="000000"/>
                </a:solidFill>
              </a:rPr>
              <a:t>	move up, down, left, right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h</a:t>
            </a:r>
            <a:r>
              <a:rPr lang="en-US" dirty="0" smtClean="0">
                <a:solidFill>
                  <a:srgbClr val="000000"/>
                </a:solidFill>
              </a:rPr>
              <a:t>	move left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j</a:t>
            </a:r>
            <a:r>
              <a:rPr lang="en-US" dirty="0" smtClean="0">
                <a:solidFill>
                  <a:srgbClr val="000000"/>
                </a:solidFill>
              </a:rPr>
              <a:t>	move down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k</a:t>
            </a:r>
            <a:r>
              <a:rPr lang="en-US" dirty="0" smtClean="0">
                <a:solidFill>
                  <a:srgbClr val="000000"/>
                </a:solidFill>
              </a:rPr>
              <a:t>	move up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l</a:t>
            </a:r>
            <a:r>
              <a:rPr lang="en-US" dirty="0" smtClean="0">
                <a:solidFill>
                  <a:srgbClr val="000000"/>
                </a:solidFill>
              </a:rPr>
              <a:t>	move right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Ctrl+u</a:t>
            </a:r>
            <a:r>
              <a:rPr lang="en-US" dirty="0" smtClean="0">
                <a:solidFill>
                  <a:srgbClr val="000000"/>
                </a:solidFill>
              </a:rPr>
              <a:t>	page up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Ctrl+d</a:t>
            </a:r>
            <a:r>
              <a:rPr lang="en-US" dirty="0" smtClean="0">
                <a:solidFill>
                  <a:srgbClr val="000000"/>
                </a:solidFill>
              </a:rPr>
              <a:t>	page down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0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move </a:t>
            </a:r>
            <a:r>
              <a:rPr lang="en-US" dirty="0">
                <a:solidFill>
                  <a:srgbClr val="000000"/>
                </a:solidFill>
              </a:rPr>
              <a:t>to beginning of line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$</a:t>
            </a:r>
            <a:r>
              <a:rPr lang="en-US" dirty="0" smtClean="0">
                <a:solidFill>
                  <a:srgbClr val="000000"/>
                </a:solidFill>
              </a:rPr>
              <a:t>	move </a:t>
            </a:r>
            <a:r>
              <a:rPr lang="en-US" dirty="0">
                <a:solidFill>
                  <a:srgbClr val="000000"/>
                </a:solidFill>
              </a:rPr>
              <a:t>to end of line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gg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move </a:t>
            </a:r>
            <a:r>
              <a:rPr lang="en-US" dirty="0">
                <a:solidFill>
                  <a:srgbClr val="000000"/>
                </a:solidFill>
              </a:rPr>
              <a:t>to beginning of file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G</a:t>
            </a:r>
            <a:r>
              <a:rPr lang="en-US" dirty="0" smtClean="0">
                <a:solidFill>
                  <a:srgbClr val="000000"/>
                </a:solidFill>
              </a:rPr>
              <a:t>	move </a:t>
            </a:r>
            <a:r>
              <a:rPr lang="en-US" dirty="0">
                <a:solidFill>
                  <a:srgbClr val="000000"/>
                </a:solidFill>
              </a:rPr>
              <a:t>to end of file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: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move </a:t>
            </a:r>
            <a:r>
              <a:rPr lang="en-US" dirty="0">
                <a:solidFill>
                  <a:srgbClr val="000000"/>
                </a:solidFill>
              </a:rPr>
              <a:t>to line 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Deleting, Copying, and Pasting Text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1447086"/>
            <a:ext cx="5410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x</a:t>
            </a:r>
            <a:r>
              <a:rPr lang="en-US" dirty="0" smtClean="0">
                <a:solidFill>
                  <a:srgbClr val="000000"/>
                </a:solidFill>
              </a:rPr>
              <a:t>	delete letter under the cursor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dw</a:t>
            </a:r>
            <a:r>
              <a:rPr lang="en-US" dirty="0" smtClean="0">
                <a:solidFill>
                  <a:srgbClr val="000000"/>
                </a:solidFill>
              </a:rPr>
              <a:t>	delete word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dd</a:t>
            </a:r>
            <a:r>
              <a:rPr lang="en-US" dirty="0" smtClean="0">
                <a:solidFill>
                  <a:srgbClr val="000000"/>
                </a:solidFill>
              </a:rPr>
              <a:t>	delete line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5dd</a:t>
            </a:r>
            <a:r>
              <a:rPr lang="en-US" dirty="0" smtClean="0">
                <a:solidFill>
                  <a:srgbClr val="000000"/>
                </a:solidFill>
              </a:rPr>
              <a:t>	delete 5 lines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d$</a:t>
            </a:r>
            <a:r>
              <a:rPr lang="en-US" dirty="0" smtClean="0">
                <a:solidFill>
                  <a:srgbClr val="000000"/>
                </a:solidFill>
              </a:rPr>
              <a:t>	delete until the end of the line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dG</a:t>
            </a:r>
            <a:r>
              <a:rPr lang="en-US" dirty="0" smtClean="0">
                <a:solidFill>
                  <a:srgbClr val="000000"/>
                </a:solidFill>
              </a:rPr>
              <a:t>	delete until the end of the file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yy</a:t>
            </a:r>
            <a:r>
              <a:rPr lang="en-US" dirty="0" smtClean="0">
                <a:solidFill>
                  <a:srgbClr val="000000"/>
                </a:solidFill>
              </a:rPr>
              <a:t>	copy line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10yy</a:t>
            </a:r>
            <a:r>
              <a:rPr lang="en-US" dirty="0" smtClean="0">
                <a:solidFill>
                  <a:srgbClr val="000000"/>
                </a:solidFill>
              </a:rPr>
              <a:t>	copy 10 lines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yG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copy until the end of the file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p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paste copied line below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P</a:t>
            </a:r>
            <a:r>
              <a:rPr lang="en-US" dirty="0" smtClean="0">
                <a:solidFill>
                  <a:srgbClr val="000000"/>
                </a:solidFill>
              </a:rPr>
              <a:t>	paste copied line above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 combinations of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&lt;number&gt;&lt;action&gt;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&lt;action&gt;&lt;direction&gt; </a:t>
            </a:r>
            <a:r>
              <a:rPr lang="en-US" dirty="0" smtClean="0">
                <a:solidFill>
                  <a:srgbClr val="000000"/>
                </a:solidFill>
              </a:rPr>
              <a:t>work with many different actions and directions.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Searching for Text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1447086"/>
            <a:ext cx="6477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/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pattern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search for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pattern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  n</a:t>
            </a:r>
            <a:r>
              <a:rPr lang="en-US" dirty="0" smtClean="0">
                <a:solidFill>
                  <a:srgbClr val="000000"/>
                </a:solidFill>
              </a:rPr>
              <a:t>	go to next hit of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pattern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  N	</a:t>
            </a:r>
            <a:r>
              <a:rPr lang="en-US" dirty="0" smtClean="0">
                <a:solidFill>
                  <a:srgbClr val="000000"/>
                </a:solidFill>
              </a:rPr>
              <a:t>go to previous hit of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pattern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/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UpArrow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look through search history</a:t>
            </a:r>
            <a:endParaRPr lang="en-US" b="1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:set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hlsearch</a:t>
            </a:r>
            <a:r>
              <a:rPr lang="en-US" dirty="0" smtClean="0">
                <a:solidFill>
                  <a:srgbClr val="000000"/>
                </a:solidFill>
              </a:rPr>
              <a:t>	highlight search results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: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nohlsearch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turn off highlight search results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Use ‘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000000"/>
                </a:solidFill>
              </a:rPr>
              <a:t> to escape special characters. For example, to find:</a:t>
            </a:r>
          </a:p>
          <a:p>
            <a:r>
              <a:rPr lang="en-US" sz="800" dirty="0">
                <a:solidFill>
                  <a:srgbClr val="000000"/>
                </a:solidFill>
              </a:rPr>
              <a:t> </a:t>
            </a:r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/home/username/filename</a:t>
            </a:r>
          </a:p>
          <a:p>
            <a:r>
              <a:rPr lang="en-US" sz="800" dirty="0">
                <a:solidFill>
                  <a:srgbClr val="000000"/>
                </a:solidFill>
              </a:rPr>
              <a:t> </a:t>
            </a:r>
            <a:endParaRPr lang="en-US" sz="8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Search in VIM for: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/\/home\/username\/filename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The Command Line Interface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918" y="1447800"/>
            <a:ext cx="81001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  :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bring up command line at bottom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 :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	move to line 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</a:p>
          <a:p>
            <a:endParaRPr lang="en-US" i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:%s/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find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replace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/g	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earch through the file and replace</a:t>
            </a:r>
          </a:p>
          <a:p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all instances of 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find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‘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replace</a:t>
            </a:r>
            <a:r>
              <a:rPr lang="en-US" i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:%s/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find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replace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gc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earch </a:t>
            </a:r>
            <a:r>
              <a:rPr lang="en-US" dirty="0">
                <a:solidFill>
                  <a:srgbClr val="000000"/>
                </a:solidFill>
              </a:rPr>
              <a:t>through the file and replace</a:t>
            </a:r>
          </a:p>
          <a:p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all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instances of 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find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‘</a:t>
            </a:r>
            <a:r>
              <a:rPr lang="en-US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replace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’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(but check with user first)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:read </a:t>
            </a:r>
            <a:r>
              <a:rPr lang="en-US" i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file_name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open the contents of </a:t>
            </a:r>
            <a:r>
              <a:rPr lang="en-US" i="1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file_name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into</a:t>
            </a:r>
          </a:p>
          <a:p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	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this file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Saving and Quitting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918" y="1447800"/>
            <a:ext cx="810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 :q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quit editing the file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:q!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quit editing the file without saving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 :w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save the file, continue editing</a:t>
            </a:r>
          </a:p>
          <a:p>
            <a:r>
              <a:rPr lang="en-US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wq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save and quit</a:t>
            </a: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		 ZZ	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Shortcut to save and quit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11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91600" cy="1066800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</a:rPr>
              <a:t>Other Useful Things to Know</a:t>
            </a:r>
            <a:endParaRPr lang="en-US" sz="3000" b="1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305800" y="6324600"/>
            <a:ext cx="762000" cy="480951"/>
          </a:xfrm>
          <a:prstGeom prst="rect">
            <a:avLst/>
          </a:prstGeom>
          <a:noFill/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Back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1447086"/>
            <a:ext cx="6019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u</a:t>
            </a:r>
            <a:r>
              <a:rPr lang="en-US" dirty="0">
                <a:solidFill>
                  <a:srgbClr val="000000"/>
                </a:solidFill>
              </a:rPr>
              <a:t>	Undo last </a:t>
            </a:r>
            <a:r>
              <a:rPr lang="en-US" dirty="0" smtClean="0">
                <a:solidFill>
                  <a:srgbClr val="000000"/>
                </a:solidFill>
              </a:rPr>
              <a:t>change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Ctrl+r</a:t>
            </a:r>
            <a:r>
              <a:rPr lang="en-US" dirty="0">
                <a:solidFill>
                  <a:srgbClr val="000000"/>
                </a:solidFill>
              </a:rPr>
              <a:t>	Reverse the last undo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.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Repeat the last change</a:t>
            </a:r>
            <a:endParaRPr lang="en-US" i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o	</a:t>
            </a:r>
            <a:r>
              <a:rPr lang="en-US" dirty="0" smtClean="0">
                <a:solidFill>
                  <a:srgbClr val="000000"/>
                </a:solidFill>
              </a:rPr>
              <a:t>Start insert mode below current line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  O</a:t>
            </a:r>
            <a:r>
              <a:rPr lang="en-US" dirty="0" smtClean="0">
                <a:solidFill>
                  <a:srgbClr val="000000"/>
                </a:solidFill>
              </a:rPr>
              <a:t>	Start insert mode above current line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VIM has many, many more features. Far too many to cover here.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For tutorials and training:</a:t>
            </a:r>
          </a:p>
          <a:p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ommand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line: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$ </a:t>
            </a:r>
            <a:r>
              <a:rPr lang="en-US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vimtutor</a:t>
            </a:r>
            <a:endParaRPr lang="en-US" sz="80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 Web: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http://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openvim.com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/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	http://vim-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adventures.com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CC_Template_Light">
  <a:themeElements>
    <a:clrScheme name="TACC Colors">
      <a:dk1>
        <a:srgbClr val="323492"/>
      </a:dk1>
      <a:lt1>
        <a:srgbClr val="898989"/>
      </a:lt1>
      <a:dk2>
        <a:srgbClr val="323492"/>
      </a:dk2>
      <a:lt2>
        <a:srgbClr val="898989"/>
      </a:lt2>
      <a:accent1>
        <a:srgbClr val="B8252F"/>
      </a:accent1>
      <a:accent2>
        <a:srgbClr val="B8252F"/>
      </a:accent2>
      <a:accent3>
        <a:srgbClr val="B8252F"/>
      </a:accent3>
      <a:accent4>
        <a:srgbClr val="B8252F"/>
      </a:accent4>
      <a:accent5>
        <a:srgbClr val="B8252F"/>
      </a:accent5>
      <a:accent6>
        <a:srgbClr val="B8252F"/>
      </a:accent6>
      <a:hlink>
        <a:srgbClr val="B8252F"/>
      </a:hlink>
      <a:folHlink>
        <a:srgbClr val="B825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TACC_Template_Light.potx</Template>
  <TotalTime>646</TotalTime>
  <Words>155</Words>
  <Application>Microsoft Macintosh PowerPoint</Application>
  <PresentationFormat>On-screen Show (4:3)</PresentationFormat>
  <Paragraphs>128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Courier</vt:lpstr>
      <vt:lpstr>Arial</vt:lpstr>
      <vt:lpstr>TACC_Template_Light</vt:lpstr>
      <vt:lpstr>Part 3: Text Editor VIM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Options: Calibri, Arial, San Serif</dc:title>
  <dc:creator>hedda</dc:creator>
  <cp:lastModifiedBy>William Allen</cp:lastModifiedBy>
  <cp:revision>89</cp:revision>
  <dcterms:created xsi:type="dcterms:W3CDTF">2009-08-18T23:58:47Z</dcterms:created>
  <dcterms:modified xsi:type="dcterms:W3CDTF">2015-08-13T20:01:06Z</dcterms:modified>
</cp:coreProperties>
</file>