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7" r:id="rId9"/>
    <p:sldId id="271" r:id="rId10"/>
    <p:sldId id="268" r:id="rId11"/>
    <p:sldId id="269" r:id="rId12"/>
    <p:sldId id="270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FFE"/>
    <a:srgbClr val="000000"/>
    <a:srgbClr val="002868"/>
    <a:srgbClr val="323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7"/>
    <p:restoredTop sz="94613"/>
  </p:normalViewPr>
  <p:slideViewPr>
    <p:cSldViewPr>
      <p:cViewPr>
        <p:scale>
          <a:sx n="110" d="100"/>
          <a:sy n="110" d="100"/>
        </p:scale>
        <p:origin x="1064" y="272"/>
      </p:cViewPr>
      <p:guideLst>
        <p:guide orient="horz" pos="1536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7.xml"/><Relationship Id="rId6" Type="http://schemas.openxmlformats.org/officeDocument/2006/relationships/slide" Target="slide6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1.xml"/><Relationship Id="rId10" Type="http://schemas.openxmlformats.org/officeDocument/2006/relationships/slide" Target="slide10.xml"/><Relationship Id="rId11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63775"/>
            <a:ext cx="91440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Part 2:</a:t>
            </a:r>
            <a:br>
              <a:rPr lang="en-US" dirty="0" smtClean="0">
                <a:solidFill>
                  <a:srgbClr val="000000"/>
                </a:solidFill>
                <a:cs typeface="Arial"/>
              </a:rPr>
            </a:br>
            <a:r>
              <a:rPr lang="en-US" dirty="0" smtClean="0">
                <a:solidFill>
                  <a:srgbClr val="000000"/>
                </a:solidFill>
                <a:cs typeface="Arial"/>
              </a:rPr>
              <a:t>Linux Command Line Basics</a:t>
            </a:r>
            <a:endParaRPr lang="en-US" sz="4200" dirty="0">
              <a:solidFill>
                <a:srgbClr val="00000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Miscellaneous Commands 2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392" y="1425476"/>
            <a:ext cx="434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Commands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hich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locate a command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diff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compare files line by line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report file system disk space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	</a:t>
            </a:r>
            <a:r>
              <a:rPr lang="en-US" dirty="0" smtClean="0">
                <a:solidFill>
                  <a:srgbClr val="000000"/>
                </a:solidFill>
              </a:rPr>
              <a:t>report disk space usage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top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see running processes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q</a:t>
            </a:r>
            <a:r>
              <a:rPr lang="en-US" dirty="0" smtClean="0">
                <a:solidFill>
                  <a:srgbClr val="000000"/>
                </a:solidFill>
              </a:rPr>
              <a:t> to quit)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	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6693" y="1425476"/>
            <a:ext cx="434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Example Usage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which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command_name</a:t>
            </a:r>
            <a:endParaRPr lang="en-US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diff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file1 file2</a:t>
            </a:r>
          </a:p>
          <a:p>
            <a:endParaRPr lang="en-US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df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-h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 –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hs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dir_name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top</a:t>
            </a:r>
          </a:p>
          <a:p>
            <a:endParaRPr lang="en-US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60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Shortcuts 1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392" y="1425476"/>
            <a:ext cx="434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Shortcut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&lt;Tab&gt;</a:t>
            </a:r>
            <a:r>
              <a:rPr lang="en-US" b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  </a:t>
            </a:r>
            <a:r>
              <a:rPr lang="en-US" dirty="0" smtClean="0">
                <a:solidFill>
                  <a:srgbClr val="000000"/>
                </a:solidFill>
              </a:rPr>
              <a:t>auto complete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UpArrow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see </a:t>
            </a:r>
            <a:r>
              <a:rPr lang="en-US" dirty="0" smtClean="0">
                <a:solidFill>
                  <a:srgbClr val="000000"/>
                </a:solidFill>
              </a:rPr>
              <a:t>previous command(s)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Ctrl+c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force interrupt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Ctrl+d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  </a:t>
            </a:r>
            <a:r>
              <a:rPr lang="en-US" dirty="0" smtClean="0">
                <a:solidFill>
                  <a:srgbClr val="000000"/>
                </a:solidFill>
              </a:rPr>
              <a:t>logout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./	 </a:t>
            </a:r>
            <a:r>
              <a:rPr lang="en-US" dirty="0" smtClean="0">
                <a:solidFill>
                  <a:srgbClr val="000000"/>
                </a:solidFill>
              </a:rPr>
              <a:t>this directory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../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parent directory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~/	 </a:t>
            </a:r>
            <a:r>
              <a:rPr lang="en-US" dirty="0" smtClean="0">
                <a:solidFill>
                  <a:srgbClr val="000000"/>
                </a:solidFill>
              </a:rPr>
              <a:t>home directory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6693" y="1425476"/>
            <a:ext cx="434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Example Usage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cd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very_long_dir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Tab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UpArrow</a:t>
            </a:r>
            <a:endParaRPr lang="en-US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diff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file1 file2</a:t>
            </a:r>
          </a:p>
          <a:p>
            <a:endParaRPr lang="en-US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df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-h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mv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/filename ./</a:t>
            </a: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mv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filename ../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mv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filename ~/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Shortcuts 2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392" y="1425476"/>
            <a:ext cx="434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Shortcut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	</a:t>
            </a:r>
            <a:r>
              <a:rPr lang="en-US" dirty="0" smtClean="0">
                <a:solidFill>
                  <a:srgbClr val="000000"/>
                </a:solidFill>
              </a:rPr>
              <a:t>redirect and overwrite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&gt;&gt;	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redirect and append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wildcard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|	</a:t>
            </a:r>
            <a:r>
              <a:rPr lang="en-US" dirty="0" smtClean="0">
                <a:solidFill>
                  <a:srgbClr val="000000"/>
                </a:solidFill>
              </a:rPr>
              <a:t>chain commands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&amp;	</a:t>
            </a:r>
            <a:r>
              <a:rPr lang="en-US" dirty="0" smtClean="0">
                <a:solidFill>
                  <a:srgbClr val="000000"/>
                </a:solidFill>
              </a:rPr>
              <a:t>run in background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6693" y="1425476"/>
            <a:ext cx="434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Example Usage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grep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pattern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file1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file2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cat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file1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&gt;&gt;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file2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cat *</a:t>
            </a:r>
            <a:endParaRPr lang="en-US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grep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p1 file1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grep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p2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$ bash </a:t>
            </a:r>
            <a:r>
              <a:rPr lang="en-US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script.sh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&gt;&amp; </a:t>
            </a:r>
            <a:r>
              <a:rPr lang="en-US" i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log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&amp; 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7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209798" y="3085288"/>
            <a:ext cx="2057400" cy="1143000"/>
          </a:xfrm>
          <a:prstGeom prst="rect">
            <a:avLst/>
          </a:prstGeom>
          <a:solidFill>
            <a:srgbClr val="FDFFFE"/>
          </a:solidFill>
          <a:ln w="31750"/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Why use Linux?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3657600" y="1389887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chemeClr val="tx2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Looking and navigating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hlinkClick r:id="rId4" action="ppaction://hlinksldjump"/>
          </p:cNvPr>
          <p:cNvSpPr/>
          <p:nvPr/>
        </p:nvSpPr>
        <p:spPr>
          <a:xfrm>
            <a:off x="3657600" y="2609087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chemeClr val="tx2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Creating and manipulating </a:t>
            </a:r>
            <a:r>
              <a:rPr lang="en-US" smtClean="0">
                <a:solidFill>
                  <a:srgbClr val="000000"/>
                </a:solidFill>
              </a:rPr>
              <a:t>files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>
            <a:hlinkClick r:id="rId5" action="ppaction://hlinksldjump"/>
          </p:cNvPr>
          <p:cNvSpPr/>
          <p:nvPr/>
        </p:nvSpPr>
        <p:spPr>
          <a:xfrm>
            <a:off x="3657600" y="5047487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chemeClr val="tx2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More file Commands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>
            <a:hlinkClick r:id="rId6" action="ppaction://hlinksldjump"/>
          </p:cNvPr>
          <p:cNvSpPr/>
          <p:nvPr/>
        </p:nvSpPr>
        <p:spPr>
          <a:xfrm>
            <a:off x="3657600" y="3828287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chemeClr val="tx2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Reading files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>
            <a:hlinkClick r:id="rId7" action="ppaction://hlinksldjump"/>
          </p:cNvPr>
          <p:cNvSpPr/>
          <p:nvPr/>
        </p:nvSpPr>
        <p:spPr>
          <a:xfrm>
            <a:off x="7025640" y="1803400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Network and file transfers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>
            <a:hlinkClick r:id="rId8" action="ppaction://hlinksldjump"/>
          </p:cNvPr>
          <p:cNvSpPr/>
          <p:nvPr/>
        </p:nvSpPr>
        <p:spPr>
          <a:xfrm>
            <a:off x="6934200" y="3143572"/>
            <a:ext cx="2011680" cy="546408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</a:rPr>
              <a:t>Miscellaneous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>
            <a:hlinkClick r:id="rId9" action="ppaction://hlinksldjump"/>
          </p:cNvPr>
          <p:cNvSpPr/>
          <p:nvPr/>
        </p:nvSpPr>
        <p:spPr>
          <a:xfrm>
            <a:off x="6934200" y="4622586"/>
            <a:ext cx="2011680" cy="548640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Shortcuts1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299" y="537865"/>
            <a:ext cx="19623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smtClean="0">
                <a:solidFill>
                  <a:srgbClr val="000000"/>
                </a:solidFill>
              </a:rPr>
              <a:t>Overview</a:t>
            </a:r>
            <a:endParaRPr lang="en-US" sz="3000" b="1" u="sng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43200" y="76200"/>
            <a:ext cx="2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Fundamental</a:t>
            </a:r>
          </a:p>
          <a:p>
            <a:pPr algn="ctr"/>
            <a:r>
              <a:rPr lang="en-US" sz="3000" b="1" u="sng" dirty="0" smtClean="0">
                <a:solidFill>
                  <a:srgbClr val="000000"/>
                </a:solidFill>
              </a:rPr>
              <a:t>Commands</a:t>
            </a:r>
            <a:endParaRPr lang="en-US" sz="3000" b="1" u="sng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58198" y="76200"/>
            <a:ext cx="3947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Special</a:t>
            </a:r>
          </a:p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Purpose</a:t>
            </a:r>
          </a:p>
          <a:p>
            <a:pPr algn="ctr"/>
            <a:r>
              <a:rPr lang="en-US" sz="3000" b="1" u="sng" dirty="0" smtClean="0">
                <a:solidFill>
                  <a:srgbClr val="000000"/>
                </a:solidFill>
              </a:rPr>
              <a:t>Commands</a:t>
            </a:r>
            <a:endParaRPr lang="en-US" sz="3000" b="1" u="sng" dirty="0">
              <a:solidFill>
                <a:srgbClr val="00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590800" y="3563113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892800" y="3563112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0" action="ppaction://hlinksldjump"/>
          </p:cNvPr>
          <p:cNvSpPr/>
          <p:nvPr/>
        </p:nvSpPr>
        <p:spPr>
          <a:xfrm>
            <a:off x="6934200" y="3761313"/>
            <a:ext cx="2011680" cy="548640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Miscellaneous 2</a:t>
            </a:r>
          </a:p>
        </p:txBody>
      </p:sp>
      <p:sp>
        <p:nvSpPr>
          <p:cNvPr id="22" name="Rectangle 21">
            <a:hlinkClick r:id="rId11" action="ppaction://hlinksldjump"/>
          </p:cNvPr>
          <p:cNvSpPr/>
          <p:nvPr/>
        </p:nvSpPr>
        <p:spPr>
          <a:xfrm>
            <a:off x="6934200" y="5242560"/>
            <a:ext cx="2011680" cy="548640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</a:rPr>
              <a:t>Shortcuts2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Stability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Security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Speed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Compatibility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Control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b="1" dirty="0" smtClean="0">
                <a:solidFill>
                  <a:srgbClr val="000000"/>
                </a:solidFill>
              </a:rPr>
              <a:t>Most supercomputers you will use operate on Linux</a:t>
            </a:r>
          </a:p>
          <a:p>
            <a:endParaRPr lang="en-US" sz="2400" b="1" dirty="0" smtClean="0">
              <a:solidFill>
                <a:srgbClr val="000000"/>
              </a:solidFill>
            </a:endParaRPr>
          </a:p>
          <a:p>
            <a:r>
              <a:rPr lang="en-US" sz="2400" b="1" dirty="0" smtClean="0">
                <a:solidFill>
                  <a:srgbClr val="000000"/>
                </a:solidFill>
              </a:rPr>
              <a:t>Most life sciences software you will use </a:t>
            </a:r>
            <a:r>
              <a:rPr lang="en-US" sz="2400" b="1" smtClean="0">
                <a:solidFill>
                  <a:srgbClr val="000000"/>
                </a:solidFill>
              </a:rPr>
              <a:t>was </a:t>
            </a:r>
            <a:r>
              <a:rPr lang="en-US" sz="2400" b="1" smtClean="0">
                <a:solidFill>
                  <a:srgbClr val="000000"/>
                </a:solidFill>
              </a:rPr>
              <a:t>probably designed </a:t>
            </a:r>
            <a:r>
              <a:rPr lang="en-US" sz="2400" b="1" dirty="0" smtClean="0">
                <a:solidFill>
                  <a:srgbClr val="000000"/>
                </a:solidFill>
              </a:rPr>
              <a:t>and optimized for Linux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Why use Linux?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Looking and Navigating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392" y="1425476"/>
            <a:ext cx="434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Commands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pwd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print working directory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list files and directories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	list everything in column format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make a new directory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cd	</a:t>
            </a:r>
            <a:r>
              <a:rPr lang="en-US" dirty="0" smtClean="0">
                <a:solidFill>
                  <a:srgbClr val="000000"/>
                </a:solidFill>
              </a:rPr>
              <a:t>change into a directory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rmdir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remove an empty directory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6693" y="1425476"/>
            <a:ext cx="434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Example Usage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pwd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ls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-la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dir_name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</a:p>
          <a:p>
            <a:endParaRPr lang="en-US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dir_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rmdir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dir_name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Creating and Manipulating Files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392" y="1425476"/>
            <a:ext cx="4343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Commands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touch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create a new file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remove a file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remove a directory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mv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move a file to a new location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change the name of a file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change the name of a directory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copy a file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copy a directory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vim	</a:t>
            </a:r>
            <a:r>
              <a:rPr lang="en-US" dirty="0" smtClean="0">
                <a:solidFill>
                  <a:srgbClr val="000000"/>
                </a:solidFill>
              </a:rPr>
              <a:t>edit a file with VIM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6693" y="1425476"/>
            <a:ext cx="4343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Example Usage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touch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endParaRPr lang="en-US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–r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dir_name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mv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dir_name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mv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old_file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new_file</a:t>
            </a:r>
            <a:endParaRPr lang="en-US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mv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old_dir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new_dir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old_file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new_file</a:t>
            </a:r>
            <a:endParaRPr lang="en-US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–r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old_dir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new_dir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vim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Reading Files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392" y="1425476"/>
            <a:ext cx="434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Commands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concatenate and print files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	redirect output example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more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scroll through file contents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(Return / Space to see more)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(q to quit)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scroll through file contents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head	</a:t>
            </a:r>
            <a:r>
              <a:rPr lang="en-US" dirty="0" smtClean="0">
                <a:solidFill>
                  <a:srgbClr val="000000"/>
                </a:solidFill>
              </a:rPr>
              <a:t>output beginning of file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	output the first 20 lines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tail	</a:t>
            </a:r>
            <a:r>
              <a:rPr lang="en-US" dirty="0" smtClean="0">
                <a:solidFill>
                  <a:srgbClr val="000000"/>
                </a:solidFill>
              </a:rPr>
              <a:t>output end of file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6693" y="1425476"/>
            <a:ext cx="434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Example Usage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cat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cat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file1 &gt;&gt; file2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more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&lt;space&gt;-&lt;space&gt;-etc.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q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less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endParaRPr lang="en-US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head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endParaRPr lang="en-US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head –n 20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tail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07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More File Commands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392" y="1425476"/>
            <a:ext cx="434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Commands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make links between files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change permissions of a file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	change permissions of a </a:t>
            </a:r>
            <a:r>
              <a:rPr lang="en-US" dirty="0" err="1" smtClean="0">
                <a:solidFill>
                  <a:srgbClr val="000000"/>
                </a:solidFill>
              </a:rPr>
              <a:t>dir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grep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print lines matching a pattern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tar	</a:t>
            </a:r>
            <a:r>
              <a:rPr lang="en-US" dirty="0" smtClean="0">
                <a:solidFill>
                  <a:srgbClr val="000000"/>
                </a:solidFill>
              </a:rPr>
              <a:t>archiving tool (archive)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archiving tool (</a:t>
            </a:r>
            <a:r>
              <a:rPr lang="en-US" dirty="0" err="1" smtClean="0">
                <a:solidFill>
                  <a:srgbClr val="000000"/>
                </a:solidFill>
              </a:rPr>
              <a:t>unarchive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gzip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compressing tool (zip)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compressing tool (unzip)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6693" y="1425476"/>
            <a:ext cx="434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Example Usage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ln -s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target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link_name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755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endParaRPr lang="en-US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-R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755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dir_name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grep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pattern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endParaRPr lang="en-US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tar –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cvf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archive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dir_name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tar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xvf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archive</a:t>
            </a:r>
            <a:endParaRPr lang="en-US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gzip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–v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endParaRPr lang="en-US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gzip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–dv </a:t>
            </a:r>
            <a:r>
              <a:rPr lang="en-US" i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5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Network and File Transfers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392" y="1425476"/>
            <a:ext cx="434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Commands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hostname </a:t>
            </a:r>
            <a:r>
              <a:rPr lang="en-US" dirty="0" smtClean="0">
                <a:solidFill>
                  <a:srgbClr val="000000"/>
                </a:solidFill>
              </a:rPr>
              <a:t>print host name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whoami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print user name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remote login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scp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 </a:t>
            </a:r>
            <a:r>
              <a:rPr lang="en-US" dirty="0" smtClean="0">
                <a:solidFill>
                  <a:srgbClr val="000000"/>
                </a:solidFill>
              </a:rPr>
              <a:t>remote file copy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rsync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 </a:t>
            </a:r>
            <a:r>
              <a:rPr lang="en-US" dirty="0" smtClean="0">
                <a:solidFill>
                  <a:srgbClr val="000000"/>
                </a:solidFill>
              </a:rPr>
              <a:t>advanced remote file sync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6693" y="1425476"/>
            <a:ext cx="434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Example Usage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hostname –f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whoami</a:t>
            </a:r>
            <a:endParaRPr lang="en-US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username@hostname</a:t>
            </a:r>
            <a:endParaRPr lang="en-US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scp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local remote*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scp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remote local*</a:t>
            </a: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rsync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–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azv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local remote*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rsync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–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azv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remote local*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*see your cheat sheet for extended documentation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Miscellaneous Commands 1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392" y="1425476"/>
            <a:ext cx="434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Commands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	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read </a:t>
            </a:r>
            <a:r>
              <a:rPr lang="en-US" dirty="0">
                <a:solidFill>
                  <a:srgbClr val="000000"/>
                </a:solidFill>
              </a:rPr>
              <a:t>manual pages</a:t>
            </a: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echo	 </a:t>
            </a:r>
            <a:r>
              <a:rPr lang="en-US" dirty="0" smtClean="0">
                <a:solidFill>
                  <a:srgbClr val="000000"/>
                </a:solidFill>
              </a:rPr>
              <a:t>write something to </a:t>
            </a:r>
            <a:r>
              <a:rPr lang="en-US" dirty="0" err="1" smtClean="0">
                <a:solidFill>
                  <a:srgbClr val="000000"/>
                </a:solidFill>
              </a:rPr>
              <a:t>stdout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  write something to file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print system date and time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history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show command history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logout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6693" y="1425476"/>
            <a:ext cx="434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Example Usage</a:t>
            </a: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man </a:t>
            </a:r>
            <a:r>
              <a:rPr lang="en-US" i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command_name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echo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“this sentence”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echo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“this”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&gt;&gt;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endParaRPr lang="en-US" b="1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date</a:t>
            </a:r>
          </a:p>
          <a:p>
            <a:endParaRPr lang="en-US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history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logout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7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CC_Template_Light">
  <a:themeElements>
    <a:clrScheme name="TACC Colors">
      <a:dk1>
        <a:srgbClr val="323492"/>
      </a:dk1>
      <a:lt1>
        <a:srgbClr val="898989"/>
      </a:lt1>
      <a:dk2>
        <a:srgbClr val="323492"/>
      </a:dk2>
      <a:lt2>
        <a:srgbClr val="898989"/>
      </a:lt2>
      <a:accent1>
        <a:srgbClr val="B8252F"/>
      </a:accent1>
      <a:accent2>
        <a:srgbClr val="B8252F"/>
      </a:accent2>
      <a:accent3>
        <a:srgbClr val="B8252F"/>
      </a:accent3>
      <a:accent4>
        <a:srgbClr val="B8252F"/>
      </a:accent4>
      <a:accent5>
        <a:srgbClr val="B8252F"/>
      </a:accent5>
      <a:accent6>
        <a:srgbClr val="B8252F"/>
      </a:accent6>
      <a:hlink>
        <a:srgbClr val="B8252F"/>
      </a:hlink>
      <a:folHlink>
        <a:srgbClr val="B825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TACC_Template_Light.potx</Template>
  <TotalTime>653</TotalTime>
  <Words>419</Words>
  <Application>Microsoft Macintosh PowerPoint</Application>
  <PresentationFormat>On-screen Show (4:3)</PresentationFormat>
  <Paragraphs>291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Courier</vt:lpstr>
      <vt:lpstr>Courier New</vt:lpstr>
      <vt:lpstr>Arial</vt:lpstr>
      <vt:lpstr>TACC_Template_Light</vt:lpstr>
      <vt:lpstr>Part 2: Linux Command Line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 Austin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Options: Calibri, Arial, San Serif</dc:title>
  <dc:creator>hedda</dc:creator>
  <cp:lastModifiedBy>William Allen</cp:lastModifiedBy>
  <cp:revision>72</cp:revision>
  <dcterms:created xsi:type="dcterms:W3CDTF">2009-08-18T23:58:47Z</dcterms:created>
  <dcterms:modified xsi:type="dcterms:W3CDTF">2015-08-13T20:51:49Z</dcterms:modified>
</cp:coreProperties>
</file>