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69" r:id="rId4"/>
    <p:sldId id="259" r:id="rId5"/>
    <p:sldId id="271" r:id="rId6"/>
    <p:sldId id="260" r:id="rId7"/>
    <p:sldId id="261" r:id="rId8"/>
    <p:sldId id="262" r:id="rId9"/>
    <p:sldId id="263" r:id="rId10"/>
    <p:sldId id="272" r:id="rId11"/>
    <p:sldId id="273" r:id="rId12"/>
    <p:sldId id="274" r:id="rId13"/>
    <p:sldId id="267" r:id="rId14"/>
    <p:sldId id="268" r:id="rId15"/>
    <p:sldId id="27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729" autoAdjust="0"/>
  </p:normalViewPr>
  <p:slideViewPr>
    <p:cSldViewPr snapToGrid="0">
      <p:cViewPr varScale="1">
        <p:scale>
          <a:sx n="69" d="100"/>
          <a:sy n="69" d="100"/>
        </p:scale>
        <p:origin x="12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02CFF-033C-4265-AC09-EAD29BF1CFC0}"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132A3-8D56-4B4C-8901-F78151994C78}" type="slidenum">
              <a:rPr lang="en-US" smtClean="0"/>
              <a:t>‹#›</a:t>
            </a:fld>
            <a:endParaRPr lang="en-US"/>
          </a:p>
        </p:txBody>
      </p:sp>
    </p:spTree>
    <p:extLst>
      <p:ext uri="{BB962C8B-B14F-4D97-AF65-F5344CB8AC3E}">
        <p14:creationId xmlns:p14="http://schemas.microsoft.com/office/powerpoint/2010/main" val="189427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linguistics.ucla.edu/faciliti/sales/software.htm#upsi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linguistics.ucla.edu/facility/sales/upsi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1</a:t>
            </a:fld>
            <a:endParaRPr lang="en-US"/>
          </a:p>
        </p:txBody>
      </p:sp>
    </p:spTree>
    <p:extLst>
      <p:ext uri="{BB962C8B-B14F-4D97-AF65-F5344CB8AC3E}">
        <p14:creationId xmlns:p14="http://schemas.microsoft.com/office/powerpoint/2010/main" val="1249856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Talk about the graph:</a:t>
            </a:r>
          </a:p>
          <a:p>
            <a:r>
              <a:rPr lang="en-US" dirty="0"/>
              <a:t>	X axis</a:t>
            </a:r>
          </a:p>
          <a:p>
            <a:r>
              <a:rPr lang="en-US" dirty="0"/>
              <a:t>	Y axis</a:t>
            </a:r>
          </a:p>
          <a:p>
            <a:r>
              <a:rPr lang="en-US" dirty="0"/>
              <a:t>	Findings</a:t>
            </a:r>
          </a:p>
        </p:txBody>
      </p:sp>
      <p:sp>
        <p:nvSpPr>
          <p:cNvPr id="4" name="Slide Number Placeholder 3"/>
          <p:cNvSpPr>
            <a:spLocks noGrp="1"/>
          </p:cNvSpPr>
          <p:nvPr>
            <p:ph type="sldNum" sz="quarter" idx="5"/>
          </p:nvPr>
        </p:nvSpPr>
        <p:spPr/>
        <p:txBody>
          <a:bodyPr/>
          <a:lstStyle/>
          <a:p>
            <a:fld id="{BA1132A3-8D56-4B4C-8901-F78151994C78}" type="slidenum">
              <a:rPr lang="en-US" smtClean="0"/>
              <a:t>10</a:t>
            </a:fld>
            <a:endParaRPr lang="en-US"/>
          </a:p>
        </p:txBody>
      </p:sp>
    </p:spTree>
    <p:extLst>
      <p:ext uri="{BB962C8B-B14F-4D97-AF65-F5344CB8AC3E}">
        <p14:creationId xmlns:p14="http://schemas.microsoft.com/office/powerpoint/2010/main" val="2193901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May need to sub out for another graphic? Not sure if this is the one we want to use.</a:t>
            </a:r>
          </a:p>
          <a:p>
            <a:endParaRPr lang="en-US" dirty="0"/>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11</a:t>
            </a:fld>
            <a:endParaRPr lang="en-US"/>
          </a:p>
        </p:txBody>
      </p:sp>
    </p:spTree>
    <p:extLst>
      <p:ext uri="{BB962C8B-B14F-4D97-AF65-F5344CB8AC3E}">
        <p14:creationId xmlns:p14="http://schemas.microsoft.com/office/powerpoint/2010/main" val="146625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Talk about the chart:</a:t>
            </a:r>
          </a:p>
          <a:p>
            <a:r>
              <a:rPr lang="en-US" dirty="0"/>
              <a:t>	X axis</a:t>
            </a:r>
          </a:p>
          <a:p>
            <a:r>
              <a:rPr lang="en-US" dirty="0"/>
              <a:t>	Y axis</a:t>
            </a:r>
          </a:p>
          <a:p>
            <a:r>
              <a:rPr lang="en-US" dirty="0"/>
              <a:t>	Findings</a:t>
            </a:r>
          </a:p>
        </p:txBody>
      </p:sp>
      <p:sp>
        <p:nvSpPr>
          <p:cNvPr id="4" name="Slide Number Placeholder 3"/>
          <p:cNvSpPr>
            <a:spLocks noGrp="1"/>
          </p:cNvSpPr>
          <p:nvPr>
            <p:ph type="sldNum" sz="quarter" idx="5"/>
          </p:nvPr>
        </p:nvSpPr>
        <p:spPr/>
        <p:txBody>
          <a:bodyPr/>
          <a:lstStyle/>
          <a:p>
            <a:fld id="{BA1132A3-8D56-4B4C-8901-F78151994C78}" type="slidenum">
              <a:rPr lang="en-US" smtClean="0"/>
              <a:t>12</a:t>
            </a:fld>
            <a:endParaRPr lang="en-US"/>
          </a:p>
        </p:txBody>
      </p:sp>
    </p:spTree>
    <p:extLst>
      <p:ext uri="{BB962C8B-B14F-4D97-AF65-F5344CB8AC3E}">
        <p14:creationId xmlns:p14="http://schemas.microsoft.com/office/powerpoint/2010/main" val="3461074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Rohit</a:t>
            </a:r>
          </a:p>
        </p:txBody>
      </p:sp>
      <p:sp>
        <p:nvSpPr>
          <p:cNvPr id="4" name="Slide Number Placeholder 3"/>
          <p:cNvSpPr>
            <a:spLocks noGrp="1"/>
          </p:cNvSpPr>
          <p:nvPr>
            <p:ph type="sldNum" sz="quarter" idx="5"/>
          </p:nvPr>
        </p:nvSpPr>
        <p:spPr/>
        <p:txBody>
          <a:bodyPr/>
          <a:lstStyle/>
          <a:p>
            <a:fld id="{BA1132A3-8D56-4B4C-8901-F78151994C78}" type="slidenum">
              <a:rPr lang="en-US" smtClean="0"/>
              <a:t>13</a:t>
            </a:fld>
            <a:endParaRPr lang="en-US"/>
          </a:p>
        </p:txBody>
      </p:sp>
    </p:spTree>
    <p:extLst>
      <p:ext uri="{BB962C8B-B14F-4D97-AF65-F5344CB8AC3E}">
        <p14:creationId xmlns:p14="http://schemas.microsoft.com/office/powerpoint/2010/main" val="3872104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a:p>
            <a:endParaRPr lang="en-US" dirty="0"/>
          </a:p>
          <a:p>
            <a:r>
              <a:rPr lang="en-US" dirty="0"/>
              <a:t>Add proper syllable names to our data (e.g. “p” is associated with “voiceless bilabial plosive”)</a:t>
            </a:r>
          </a:p>
          <a:p>
            <a:r>
              <a:rPr lang="en-US" dirty="0"/>
              <a:t>Find, clean and process data for ALL countries (Korean Peninsula, Saudi Arabia, others were not included in our existing data)</a:t>
            </a:r>
          </a:p>
          <a:p>
            <a:r>
              <a:rPr lang="en-US" dirty="0"/>
              <a:t>Include/link to sound sample of the syllable within our data</a:t>
            </a:r>
          </a:p>
          <a:p>
            <a:r>
              <a:rPr lang="en-US" dirty="0"/>
              <a:t>Denote tonal languages, and what tones are possible</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14</a:t>
            </a:fld>
            <a:endParaRPr lang="en-US"/>
          </a:p>
        </p:txBody>
      </p:sp>
    </p:spTree>
    <p:extLst>
      <p:ext uri="{BB962C8B-B14F-4D97-AF65-F5344CB8AC3E}">
        <p14:creationId xmlns:p14="http://schemas.microsoft.com/office/powerpoint/2010/main" val="3126642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BA1132A3-8D56-4B4C-8901-F78151994C78}" type="slidenum">
              <a:rPr lang="en-US" smtClean="0"/>
              <a:t>15</a:t>
            </a:fld>
            <a:endParaRPr lang="en-US"/>
          </a:p>
        </p:txBody>
      </p:sp>
    </p:spTree>
    <p:extLst>
      <p:ext uri="{BB962C8B-B14F-4D97-AF65-F5344CB8AC3E}">
        <p14:creationId xmlns:p14="http://schemas.microsoft.com/office/powerpoint/2010/main" val="2601073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BA1132A3-8D56-4B4C-8901-F78151994C78}" type="slidenum">
              <a:rPr lang="en-US" smtClean="0"/>
              <a:t>16</a:t>
            </a:fld>
            <a:endParaRPr lang="en-US"/>
          </a:p>
        </p:txBody>
      </p:sp>
    </p:spTree>
    <p:extLst>
      <p:ext uri="{BB962C8B-B14F-4D97-AF65-F5344CB8AC3E}">
        <p14:creationId xmlns:p14="http://schemas.microsoft.com/office/powerpoint/2010/main" val="158032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For our project, we wanted to focus on linguistics and the commonalities and differences between languages, this will help us identify where they’re spoken.</a:t>
            </a:r>
          </a:p>
          <a:p>
            <a:r>
              <a:rPr lang="en-US" dirty="0"/>
              <a:t>More specifically, our goal is to analyze syllables that are used in multiple languages, and gain insight into which continents favor which syllables.</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2</a:t>
            </a:fld>
            <a:endParaRPr lang="en-US"/>
          </a:p>
        </p:txBody>
      </p:sp>
    </p:spTree>
    <p:extLst>
      <p:ext uri="{BB962C8B-B14F-4D97-AF65-F5344CB8AC3E}">
        <p14:creationId xmlns:p14="http://schemas.microsoft.com/office/powerpoint/2010/main" val="280929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a:p>
            <a:endParaRPr lang="en-US" dirty="0"/>
          </a:p>
          <a:p>
            <a:r>
              <a:rPr lang="en-US" dirty="0"/>
              <a:t>Linguistics was inherently interesting to us because none of us have seen a collection of linguistics data before.</a:t>
            </a:r>
          </a:p>
          <a:p>
            <a:r>
              <a:rPr lang="en-US" dirty="0"/>
              <a:t>We knew that although the data may be difficult to analyze, by combining what we’ve learned in class with our personal interests. We would be able to adequately analyze the data. </a:t>
            </a:r>
          </a:p>
          <a:p>
            <a:r>
              <a:rPr lang="en-US" dirty="0"/>
              <a:t>It’s COOL! </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3</a:t>
            </a:fld>
            <a:endParaRPr lang="en-US"/>
          </a:p>
        </p:txBody>
      </p:sp>
    </p:spTree>
    <p:extLst>
      <p:ext uri="{BB962C8B-B14F-4D97-AF65-F5344CB8AC3E}">
        <p14:creationId xmlns:p14="http://schemas.microsoft.com/office/powerpoint/2010/main" val="185876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What is Linguistics?</a:t>
            </a:r>
          </a:p>
          <a:p>
            <a:pPr lvl="1"/>
            <a:r>
              <a:rPr lang="en-US" dirty="0"/>
              <a:t>Study of language and its structure, includes morphology, syntax, phonetics, and semantics, etc. </a:t>
            </a:r>
          </a:p>
          <a:p>
            <a:pPr lvl="1"/>
            <a:r>
              <a:rPr lang="en-US" dirty="0"/>
              <a:t>How are these languages around the world similar? </a:t>
            </a:r>
          </a:p>
          <a:p>
            <a:pPr lvl="2"/>
            <a:r>
              <a:rPr lang="en-US" dirty="0"/>
              <a:t>The answer may be found in analyzing language syllables.</a:t>
            </a:r>
          </a:p>
          <a:p>
            <a:pPr lvl="2"/>
            <a:endParaRPr lang="en-US" dirty="0"/>
          </a:p>
          <a:p>
            <a:pPr lvl="2"/>
            <a:r>
              <a:rPr lang="en-US" dirty="0"/>
              <a:t>Talk about the graphic to the left</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4</a:t>
            </a:fld>
            <a:endParaRPr lang="en-US"/>
          </a:p>
        </p:txBody>
      </p:sp>
    </p:spTree>
    <p:extLst>
      <p:ext uri="{BB962C8B-B14F-4D97-AF65-F5344CB8AC3E}">
        <p14:creationId xmlns:p14="http://schemas.microsoft.com/office/powerpoint/2010/main" val="186615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	</a:t>
            </a:r>
          </a:p>
        </p:txBody>
      </p:sp>
      <p:sp>
        <p:nvSpPr>
          <p:cNvPr id="4" name="Slide Number Placeholder 3"/>
          <p:cNvSpPr>
            <a:spLocks noGrp="1"/>
          </p:cNvSpPr>
          <p:nvPr>
            <p:ph type="sldNum" sz="quarter" idx="5"/>
          </p:nvPr>
        </p:nvSpPr>
        <p:spPr/>
        <p:txBody>
          <a:bodyPr/>
          <a:lstStyle/>
          <a:p>
            <a:fld id="{BA1132A3-8D56-4B4C-8901-F78151994C78}" type="slidenum">
              <a:rPr lang="en-US" smtClean="0"/>
              <a:t>5</a:t>
            </a:fld>
            <a:endParaRPr lang="en-US"/>
          </a:p>
        </p:txBody>
      </p:sp>
    </p:spTree>
    <p:extLst>
      <p:ext uri="{BB962C8B-B14F-4D97-AF65-F5344CB8AC3E}">
        <p14:creationId xmlns:p14="http://schemas.microsoft.com/office/powerpoint/2010/main" val="143270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Austin</a:t>
            </a:r>
          </a:p>
          <a:p>
            <a:endParaRPr lang="en-US" dirty="0"/>
          </a:p>
          <a:p>
            <a:r>
              <a:rPr lang="en-US" dirty="0"/>
              <a:t>The data we will be using comes from the UCLA Phonological Segment Inventory Database</a:t>
            </a:r>
          </a:p>
          <a:p>
            <a:pPr lvl="1"/>
            <a:r>
              <a:rPr lang="en-US" dirty="0">
                <a:hlinkClick r:id="rId3"/>
              </a:rPr>
              <a:t>http://www.linguistics.ucla.edu/faciliti/sales/software.htm#upsid</a:t>
            </a:r>
            <a:r>
              <a:rPr lang="en-US" dirty="0"/>
              <a:t>  </a:t>
            </a:r>
          </a:p>
          <a:p>
            <a:r>
              <a:rPr lang="en-US" dirty="0"/>
              <a:t>Unfortunately, the database was tarnished. Luckily, Scholars from </a:t>
            </a:r>
            <a:r>
              <a:rPr lang="en-US" dirty="0" err="1"/>
              <a:t>Geothe</a:t>
            </a:r>
            <a:r>
              <a:rPr lang="en-US" dirty="0"/>
              <a:t> University Frankfurt, in Germany saved the database and we pulled from it here</a:t>
            </a:r>
          </a:p>
          <a:p>
            <a:pPr lvl="1"/>
            <a:r>
              <a:rPr lang="en-US" dirty="0">
                <a:hlinkClick r:id="rId4"/>
              </a:rPr>
              <a:t>http://www.linguistics.ucla.edu/facility/sales/upsid</a:t>
            </a:r>
            <a:r>
              <a:rPr lang="en-US" dirty="0"/>
              <a:t> </a:t>
            </a:r>
          </a:p>
          <a:p>
            <a:r>
              <a:rPr lang="en-US" dirty="0"/>
              <a:t>We used the following source to map countries and continents</a:t>
            </a:r>
          </a:p>
          <a:p>
            <a:pPr lvl="1"/>
            <a:r>
              <a:rPr lang="en-US" dirty="0"/>
              <a:t>https://www.ethnologue.com/codes/LanguageIndex.tab</a:t>
            </a:r>
          </a:p>
          <a:p>
            <a:r>
              <a:rPr lang="en-US" dirty="0"/>
              <a:t>Mapping for tracking languages and their whereabouts can be found on Wikipedia</a:t>
            </a:r>
          </a:p>
          <a:p>
            <a:pPr lvl="1"/>
            <a:r>
              <a:rPr lang="en-US" dirty="0"/>
              <a:t>https:// en.Wikipedia.org/wiki/</a:t>
            </a:r>
            <a:r>
              <a:rPr lang="en-US" dirty="0" err="1"/>
              <a:t>List_of_language_families</a:t>
            </a:r>
            <a:endParaRPr lang="en-US" dirty="0"/>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6</a:t>
            </a:fld>
            <a:endParaRPr lang="en-US"/>
          </a:p>
        </p:txBody>
      </p:sp>
    </p:spTree>
    <p:extLst>
      <p:ext uri="{BB962C8B-B14F-4D97-AF65-F5344CB8AC3E}">
        <p14:creationId xmlns:p14="http://schemas.microsoft.com/office/powerpoint/2010/main" val="37701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Austin</a:t>
            </a:r>
          </a:p>
          <a:p>
            <a:endParaRPr lang="en-US" dirty="0"/>
          </a:p>
          <a:p>
            <a:r>
              <a:rPr lang="en-US" dirty="0"/>
              <a:t>We took data on 451 languages and mapped all the syllables each language uses.</a:t>
            </a:r>
          </a:p>
          <a:p>
            <a:r>
              <a:rPr lang="en-US" dirty="0"/>
              <a:t>Our first data frame we created was called “compiled” this consisted of two columns called “Name” and “Family”.</a:t>
            </a:r>
          </a:p>
          <a:p>
            <a:pPr lvl="1"/>
            <a:r>
              <a:rPr lang="en-US" dirty="0"/>
              <a:t>“Name” – The name of each specific language to be analyzed.</a:t>
            </a:r>
          </a:p>
          <a:p>
            <a:pPr lvl="1"/>
            <a:r>
              <a:rPr lang="en-US" dirty="0"/>
              <a:t>“Family” – The family of languages that each specific language belongs too.</a:t>
            </a:r>
          </a:p>
          <a:p>
            <a:r>
              <a:rPr lang="en-US" dirty="0"/>
              <a:t>At this point, we have a full list of each language and what family they belong too. This will be instrumental in identifying similarities between “families” and mapping them to their geological regions. </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7</a:t>
            </a:fld>
            <a:endParaRPr lang="en-US"/>
          </a:p>
        </p:txBody>
      </p:sp>
    </p:spTree>
    <p:extLst>
      <p:ext uri="{BB962C8B-B14F-4D97-AF65-F5344CB8AC3E}">
        <p14:creationId xmlns:p14="http://schemas.microsoft.com/office/powerpoint/2010/main" val="1330627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Austin</a:t>
            </a:r>
          </a:p>
          <a:p>
            <a:endParaRPr lang="en-US" dirty="0"/>
          </a:p>
          <a:p>
            <a:r>
              <a:rPr lang="en-US" dirty="0"/>
              <a:t>After constructing our original database. We realized that we needed to compile a new table/</a:t>
            </a:r>
            <a:r>
              <a:rPr lang="en-US" dirty="0" err="1"/>
              <a:t>dataframe</a:t>
            </a:r>
            <a:r>
              <a:rPr lang="en-US" dirty="0"/>
              <a:t> that will allow us to identify all the countries in the world. </a:t>
            </a:r>
          </a:p>
          <a:p>
            <a:r>
              <a:rPr lang="en-US" dirty="0"/>
              <a:t>As you can see, we created a table that consisted of 6 variables. Alpha_2, Alpha_3, Numeric, Name, Official Name, and Common Name. </a:t>
            </a:r>
          </a:p>
          <a:p>
            <a:r>
              <a:rPr lang="en-US" dirty="0"/>
              <a:t>Alpha_2 is an abbreviation of the country name that was referenced off of in other datasets. </a:t>
            </a:r>
          </a:p>
          <a:p>
            <a:r>
              <a:rPr lang="en-US" dirty="0"/>
              <a:t>Alpha_3 is a secondary abbreviation of the country name that was used occasionally as a replacement or alternative to Alpha_2</a:t>
            </a:r>
          </a:p>
          <a:p>
            <a:r>
              <a:rPr lang="en-US" dirty="0"/>
              <a:t>Numeric is the number code that identifies the country name.</a:t>
            </a:r>
          </a:p>
          <a:p>
            <a:r>
              <a:rPr lang="en-US" dirty="0"/>
              <a:t>Lastly, Name is the country name, with the official name and common name being variations of the country name. </a:t>
            </a:r>
          </a:p>
        </p:txBody>
      </p:sp>
      <p:sp>
        <p:nvSpPr>
          <p:cNvPr id="4" name="Slide Number Placeholder 3"/>
          <p:cNvSpPr>
            <a:spLocks noGrp="1"/>
          </p:cNvSpPr>
          <p:nvPr>
            <p:ph type="sldNum" sz="quarter" idx="5"/>
          </p:nvPr>
        </p:nvSpPr>
        <p:spPr/>
        <p:txBody>
          <a:bodyPr/>
          <a:lstStyle/>
          <a:p>
            <a:fld id="{BA1132A3-8D56-4B4C-8901-F78151994C78}" type="slidenum">
              <a:rPr lang="en-US" smtClean="0"/>
              <a:t>8</a:t>
            </a:fld>
            <a:endParaRPr lang="en-US"/>
          </a:p>
        </p:txBody>
      </p:sp>
    </p:spTree>
    <p:extLst>
      <p:ext uri="{BB962C8B-B14F-4D97-AF65-F5344CB8AC3E}">
        <p14:creationId xmlns:p14="http://schemas.microsoft.com/office/powerpoint/2010/main" val="1965642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Rohit</a:t>
            </a:r>
          </a:p>
          <a:p>
            <a:endParaRPr lang="en-US" dirty="0"/>
          </a:p>
          <a:p>
            <a:r>
              <a:rPr lang="en-US" dirty="0"/>
              <a:t>Our findings concluded with a few very interesting findings. </a:t>
            </a:r>
          </a:p>
          <a:p>
            <a:endParaRPr lang="en-US" dirty="0"/>
          </a:p>
          <a:p>
            <a:r>
              <a:rPr lang="en-US" dirty="0"/>
              <a:t>When observing which continents have the greatest number of languages, Africa has over 150 different languages which was more than any other continent.</a:t>
            </a:r>
          </a:p>
          <a:p>
            <a:endParaRPr lang="en-US" dirty="0"/>
          </a:p>
          <a:p>
            <a:r>
              <a:rPr lang="en-US" dirty="0"/>
              <a:t>The country with the most spoken languages spoken by its population is Nigeria.</a:t>
            </a:r>
          </a:p>
          <a:p>
            <a:endParaRPr lang="en-US" dirty="0"/>
          </a:p>
          <a:p>
            <a:r>
              <a:rPr lang="en-US" dirty="0"/>
              <a:t>The continent with the fewest number of different languages was Europe.</a:t>
            </a:r>
          </a:p>
          <a:p>
            <a:endParaRPr lang="en-US" dirty="0"/>
          </a:p>
          <a:p>
            <a:r>
              <a:rPr lang="en-US" dirty="0"/>
              <a:t>As we did not have a strong understanding of what our results would be due to the limited understanding of linguistics. We were surprised that Europe had the least number of languages, and that Africa had the most. We had assumed that since Asia takes up the most land space, that it would have the greatest number of different languages spoken in them. </a:t>
            </a:r>
          </a:p>
          <a:p>
            <a:endParaRPr lang="en-US" dirty="0"/>
          </a:p>
          <a:p>
            <a:r>
              <a:rPr lang="en-US" dirty="0"/>
              <a:t>Our final interesting finding was that the Oceania continent actually had more spoken languages in it then North and South America combined. </a:t>
            </a:r>
          </a:p>
        </p:txBody>
      </p:sp>
      <p:sp>
        <p:nvSpPr>
          <p:cNvPr id="4" name="Slide Number Placeholder 3"/>
          <p:cNvSpPr>
            <a:spLocks noGrp="1"/>
          </p:cNvSpPr>
          <p:nvPr>
            <p:ph type="sldNum" sz="quarter" idx="5"/>
          </p:nvPr>
        </p:nvSpPr>
        <p:spPr/>
        <p:txBody>
          <a:bodyPr/>
          <a:lstStyle/>
          <a:p>
            <a:fld id="{BA1132A3-8D56-4B4C-8901-F78151994C78}" type="slidenum">
              <a:rPr lang="en-US" smtClean="0"/>
              <a:t>9</a:t>
            </a:fld>
            <a:endParaRPr lang="en-US"/>
          </a:p>
        </p:txBody>
      </p:sp>
    </p:spTree>
    <p:extLst>
      <p:ext uri="{BB962C8B-B14F-4D97-AF65-F5344CB8AC3E}">
        <p14:creationId xmlns:p14="http://schemas.microsoft.com/office/powerpoint/2010/main" val="254008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linguistics.ucla.edu/faciliti/sales/software.htm#upsi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linguistics.ucla.edu/facility/sales/upsi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17F1-7CD5-42F4-B07F-C4897FB514B9}"/>
              </a:ext>
            </a:extLst>
          </p:cNvPr>
          <p:cNvSpPr>
            <a:spLocks noGrp="1"/>
          </p:cNvSpPr>
          <p:nvPr>
            <p:ph type="ctrTitle"/>
          </p:nvPr>
        </p:nvSpPr>
        <p:spPr/>
        <p:txBody>
          <a:bodyPr/>
          <a:lstStyle/>
          <a:p>
            <a:r>
              <a:rPr lang="en-US" dirty="0"/>
              <a:t>Linguistics and Geography</a:t>
            </a:r>
          </a:p>
        </p:txBody>
      </p:sp>
      <p:sp>
        <p:nvSpPr>
          <p:cNvPr id="3" name="Subtitle 2">
            <a:extLst>
              <a:ext uri="{FF2B5EF4-FFF2-40B4-BE49-F238E27FC236}">
                <a16:creationId xmlns:a16="http://schemas.microsoft.com/office/drawing/2014/main" id="{E644E342-E012-42E2-84FD-8C636833EAB9}"/>
              </a:ext>
            </a:extLst>
          </p:cNvPr>
          <p:cNvSpPr>
            <a:spLocks noGrp="1"/>
          </p:cNvSpPr>
          <p:nvPr>
            <p:ph type="subTitle" idx="1"/>
          </p:nvPr>
        </p:nvSpPr>
        <p:spPr/>
        <p:txBody>
          <a:bodyPr/>
          <a:lstStyle/>
          <a:p>
            <a:r>
              <a:rPr lang="en-US" dirty="0"/>
              <a:t>By </a:t>
            </a:r>
            <a:r>
              <a:rPr lang="en-US" dirty="0" err="1"/>
              <a:t>Koffi</a:t>
            </a:r>
            <a:r>
              <a:rPr lang="en-US" dirty="0"/>
              <a:t> </a:t>
            </a:r>
            <a:r>
              <a:rPr lang="en-US" dirty="0" err="1"/>
              <a:t>Alavo</a:t>
            </a:r>
            <a:r>
              <a:rPr lang="en-US" dirty="0"/>
              <a:t>, Chauncey Becker, Rohit </a:t>
            </a:r>
            <a:r>
              <a:rPr lang="en-US" dirty="0" err="1"/>
              <a:t>Kunte</a:t>
            </a:r>
            <a:r>
              <a:rPr lang="en-US" dirty="0"/>
              <a:t>, and Austin Simmer</a:t>
            </a:r>
          </a:p>
        </p:txBody>
      </p:sp>
    </p:spTree>
    <p:extLst>
      <p:ext uri="{BB962C8B-B14F-4D97-AF65-F5344CB8AC3E}">
        <p14:creationId xmlns:p14="http://schemas.microsoft.com/office/powerpoint/2010/main" val="263835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732012F0-A79F-4166-AAFD-796C07F49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026" name="Picture 2" descr="Image preview">
            <a:extLst>
              <a:ext uri="{FF2B5EF4-FFF2-40B4-BE49-F238E27FC236}">
                <a16:creationId xmlns:a16="http://schemas.microsoft.com/office/drawing/2014/main" id="{AFB60ACB-0556-47DC-9907-7821020312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3463" y="321733"/>
            <a:ext cx="7845074" cy="523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89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92AFA6-C1AD-45E8-916E-019A4D14CDB4}"/>
              </a:ext>
            </a:extLst>
          </p:cNvPr>
          <p:cNvPicPr>
            <a:picLocks noChangeAspect="1"/>
          </p:cNvPicPr>
          <p:nvPr/>
        </p:nvPicPr>
        <p:blipFill>
          <a:blip r:embed="rId3"/>
          <a:stretch>
            <a:fillRect/>
          </a:stretch>
        </p:blipFill>
        <p:spPr>
          <a:xfrm>
            <a:off x="-1" y="0"/>
            <a:ext cx="12192001" cy="6893708"/>
          </a:xfrm>
          <a:prstGeom prst="rect">
            <a:avLst/>
          </a:prstGeom>
        </p:spPr>
      </p:pic>
      <p:pic>
        <p:nvPicPr>
          <p:cNvPr id="5122" name="Picture 2" descr="Image preview">
            <a:extLst>
              <a:ext uri="{FF2B5EF4-FFF2-40B4-BE49-F238E27FC236}">
                <a16:creationId xmlns:a16="http://schemas.microsoft.com/office/drawing/2014/main" id="{23A5F56F-EC2B-4BD5-9342-7569FDC07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9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preview">
            <a:extLst>
              <a:ext uri="{FF2B5EF4-FFF2-40B4-BE49-F238E27FC236}">
                <a16:creationId xmlns:a16="http://schemas.microsoft.com/office/drawing/2014/main" id="{1B3D63FF-481A-400E-88F9-040F3412F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50" y="471054"/>
            <a:ext cx="11295700" cy="548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17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5C29-CA3A-4E50-A4AD-1C1018554503}"/>
              </a:ext>
            </a:extLst>
          </p:cNvPr>
          <p:cNvSpPr>
            <a:spLocks noGrp="1"/>
          </p:cNvSpPr>
          <p:nvPr>
            <p:ph type="title"/>
          </p:nvPr>
        </p:nvSpPr>
        <p:spPr/>
        <p:txBody>
          <a:bodyPr/>
          <a:lstStyle/>
          <a:p>
            <a:r>
              <a:rPr lang="en-US" dirty="0"/>
              <a:t>Class interaction Slide</a:t>
            </a:r>
          </a:p>
        </p:txBody>
      </p:sp>
      <p:sp>
        <p:nvSpPr>
          <p:cNvPr id="3" name="Content Placeholder 2">
            <a:extLst>
              <a:ext uri="{FF2B5EF4-FFF2-40B4-BE49-F238E27FC236}">
                <a16:creationId xmlns:a16="http://schemas.microsoft.com/office/drawing/2014/main" id="{A3C04F46-D549-4BFC-AF1F-6CFD198CC1BA}"/>
              </a:ext>
            </a:extLst>
          </p:cNvPr>
          <p:cNvSpPr>
            <a:spLocks noGrp="1"/>
          </p:cNvSpPr>
          <p:nvPr>
            <p:ph idx="1"/>
          </p:nvPr>
        </p:nvSpPr>
        <p:spPr/>
        <p:txBody>
          <a:bodyPr/>
          <a:lstStyle/>
          <a:p>
            <a:pPr marL="0" indent="0">
              <a:buNone/>
            </a:pPr>
            <a:endParaRPr lang="en-US" dirty="0"/>
          </a:p>
          <a:p>
            <a:r>
              <a:rPr lang="en-US" dirty="0"/>
              <a:t>Class, are there any languages that you would like to have visualized? </a:t>
            </a:r>
          </a:p>
        </p:txBody>
      </p:sp>
    </p:spTree>
    <p:extLst>
      <p:ext uri="{BB962C8B-B14F-4D97-AF65-F5344CB8AC3E}">
        <p14:creationId xmlns:p14="http://schemas.microsoft.com/office/powerpoint/2010/main" val="175970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8B26-FD7F-4173-8DF0-7325E2B41CF2}"/>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63657FC-DFD6-4023-A7AE-2E1CD3C99BDF}"/>
              </a:ext>
            </a:extLst>
          </p:cNvPr>
          <p:cNvSpPr>
            <a:spLocks noGrp="1"/>
          </p:cNvSpPr>
          <p:nvPr>
            <p:ph idx="1"/>
          </p:nvPr>
        </p:nvSpPr>
        <p:spPr>
          <a:xfrm>
            <a:off x="827424" y="1417638"/>
            <a:ext cx="10554574" cy="3636511"/>
          </a:xfrm>
        </p:spPr>
        <p:txBody>
          <a:bodyPr/>
          <a:lstStyle/>
          <a:p>
            <a:pPr marL="0" indent="0">
              <a:buNone/>
            </a:pPr>
            <a:endParaRPr lang="en-US" dirty="0"/>
          </a:p>
        </p:txBody>
      </p:sp>
      <p:pic>
        <p:nvPicPr>
          <p:cNvPr id="2056" name="Picture 8">
            <a:extLst>
              <a:ext uri="{FF2B5EF4-FFF2-40B4-BE49-F238E27FC236}">
                <a16:creationId xmlns:a16="http://schemas.microsoft.com/office/drawing/2014/main" id="{1A161343-D07F-468D-83A5-D9834CDBE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36" y="2393718"/>
            <a:ext cx="2957280" cy="2793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9D41DD-90DD-43B0-AA85-A1DC00A54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57" y="2991093"/>
            <a:ext cx="2846883" cy="15991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F6C03A3F-C76A-4415-AFB5-AD3F78A94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3381" y="2020887"/>
            <a:ext cx="213084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5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A9D9-F356-424B-862D-A58E5C3A4A13}"/>
              </a:ext>
            </a:extLst>
          </p:cNvPr>
          <p:cNvSpPr>
            <a:spLocks noGrp="1"/>
          </p:cNvSpPr>
          <p:nvPr>
            <p:ph type="title"/>
          </p:nvPr>
        </p:nvSpPr>
        <p:spPr/>
        <p:txBody>
          <a:bodyPr/>
          <a:lstStyle/>
          <a:p>
            <a:r>
              <a:rPr lang="en-US" dirty="0"/>
              <a:t>What did everyone work on? </a:t>
            </a:r>
          </a:p>
        </p:txBody>
      </p:sp>
      <p:sp>
        <p:nvSpPr>
          <p:cNvPr id="3" name="Content Placeholder 2">
            <a:extLst>
              <a:ext uri="{FF2B5EF4-FFF2-40B4-BE49-F238E27FC236}">
                <a16:creationId xmlns:a16="http://schemas.microsoft.com/office/drawing/2014/main" id="{0A75A1D0-55E8-4150-A843-8A145456D090}"/>
              </a:ext>
            </a:extLst>
          </p:cNvPr>
          <p:cNvSpPr>
            <a:spLocks noGrp="1"/>
          </p:cNvSpPr>
          <p:nvPr>
            <p:ph idx="1"/>
          </p:nvPr>
        </p:nvSpPr>
        <p:spPr/>
        <p:txBody>
          <a:bodyPr/>
          <a:lstStyle/>
          <a:p>
            <a:r>
              <a:rPr lang="en-US" dirty="0"/>
              <a:t>Chance – Created the project proposal, extracted the languages and syllables from hundreds of files.</a:t>
            </a:r>
          </a:p>
          <a:p>
            <a:r>
              <a:rPr lang="en-US" dirty="0" err="1"/>
              <a:t>Koffi</a:t>
            </a:r>
            <a:r>
              <a:rPr lang="en-US" dirty="0"/>
              <a:t> – Created summary tables, decided how to clean the data. Constructed visualizations to use in our presentation. </a:t>
            </a:r>
          </a:p>
          <a:p>
            <a:r>
              <a:rPr lang="en-US" dirty="0"/>
              <a:t>Rohit – Executed cleaning of the data, built interactive reports, and helped with data visualizations. </a:t>
            </a:r>
          </a:p>
          <a:p>
            <a:r>
              <a:rPr lang="en-US" dirty="0"/>
              <a:t>Austin – Attempted to create data frames that combined multiple sources. Created our dry-run presentation as well as our final presentation.</a:t>
            </a:r>
          </a:p>
        </p:txBody>
      </p:sp>
    </p:spTree>
    <p:extLst>
      <p:ext uri="{BB962C8B-B14F-4D97-AF65-F5344CB8AC3E}">
        <p14:creationId xmlns:p14="http://schemas.microsoft.com/office/powerpoint/2010/main" val="316897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247F-4BF4-4A80-BFFB-7FFD31F3B858}"/>
              </a:ext>
            </a:extLst>
          </p:cNvPr>
          <p:cNvSpPr>
            <a:spLocks noGrp="1"/>
          </p:cNvSpPr>
          <p:nvPr>
            <p:ph type="ctrTitle"/>
          </p:nvPr>
        </p:nvSpPr>
        <p:spPr/>
        <p:txBody>
          <a:bodyPr/>
          <a:lstStyle/>
          <a:p>
            <a:r>
              <a:rPr lang="en-US" dirty="0"/>
              <a:t>Questions? </a:t>
            </a:r>
          </a:p>
        </p:txBody>
      </p:sp>
      <p:sp>
        <p:nvSpPr>
          <p:cNvPr id="3" name="Subtitle 2">
            <a:extLst>
              <a:ext uri="{FF2B5EF4-FFF2-40B4-BE49-F238E27FC236}">
                <a16:creationId xmlns:a16="http://schemas.microsoft.com/office/drawing/2014/main" id="{8E22C053-4F7A-40F0-A9AB-A0D54735C2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464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2189-EDE4-4E3D-BDD9-EA91F0AAE2E9}"/>
              </a:ext>
            </a:extLst>
          </p:cNvPr>
          <p:cNvSpPr>
            <a:spLocks noGrp="1"/>
          </p:cNvSpPr>
          <p:nvPr>
            <p:ph type="title"/>
          </p:nvPr>
        </p:nvSpPr>
        <p:spPr>
          <a:xfrm>
            <a:off x="810000" y="447188"/>
            <a:ext cx="5933700" cy="97045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4B5753B9-F050-4DBD-9691-D2A7A63C4D67}"/>
              </a:ext>
            </a:extLst>
          </p:cNvPr>
          <p:cNvSpPr>
            <a:spLocks noGrp="1"/>
          </p:cNvSpPr>
          <p:nvPr>
            <p:ph idx="1"/>
          </p:nvPr>
        </p:nvSpPr>
        <p:spPr>
          <a:xfrm>
            <a:off x="818712" y="2222287"/>
            <a:ext cx="5924988" cy="3636511"/>
          </a:xfrm>
        </p:spPr>
        <p:txBody>
          <a:bodyPr>
            <a:normAutofit/>
          </a:bodyPr>
          <a:lstStyle/>
          <a:p>
            <a:r>
              <a:rPr lang="en-US" dirty="0"/>
              <a:t>Focus on linguistics and the commonalities and differences between languages.</a:t>
            </a:r>
          </a:p>
          <a:p>
            <a:r>
              <a:rPr lang="en-US" dirty="0"/>
              <a:t>Our goal is to analyze syllables that are used in multiple languages, finding which continents favor which syllables.</a:t>
            </a:r>
          </a:p>
          <a:p>
            <a:endParaRPr lang="en-US" dirty="0"/>
          </a:p>
          <a:p>
            <a:pPr marL="457200" lvl="1" indent="0">
              <a:buNone/>
            </a:pPr>
            <a:endParaRPr lang="en-US" dirty="0"/>
          </a:p>
        </p:txBody>
      </p:sp>
      <p:sp>
        <p:nvSpPr>
          <p:cNvPr id="71" name="Rectangle 70">
            <a:extLst>
              <a:ext uri="{FF2B5EF4-FFF2-40B4-BE49-F238E27FC236}">
                <a16:creationId xmlns:a16="http://schemas.microsoft.com/office/drawing/2014/main" id="{E2DA8D37-1E70-450D-9D70-95873ABDC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17">
            <a:extLst>
              <a:ext uri="{FF2B5EF4-FFF2-40B4-BE49-F238E27FC236}">
                <a16:creationId xmlns:a16="http://schemas.microsoft.com/office/drawing/2014/main" id="{D2E1CE80-9123-4F46-924D-C14DF534A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toon man talking - 95739217">
            <a:extLst>
              <a:ext uri="{FF2B5EF4-FFF2-40B4-BE49-F238E27FC236}">
                <a16:creationId xmlns:a16="http://schemas.microsoft.com/office/drawing/2014/main" id="{E904C6EF-DE68-49D1-B206-2DC1DC56D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89" r="20551" b="5"/>
          <a:stretch/>
        </p:blipFill>
        <p:spPr bwMode="auto">
          <a:xfrm>
            <a:off x="8507487" y="1258529"/>
            <a:ext cx="2735071" cy="433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74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BE49-903E-4D59-8F6F-7E123FB64911}"/>
              </a:ext>
            </a:extLst>
          </p:cNvPr>
          <p:cNvSpPr>
            <a:spLocks noGrp="1"/>
          </p:cNvSpPr>
          <p:nvPr>
            <p:ph type="title"/>
          </p:nvPr>
        </p:nvSpPr>
        <p:spPr/>
        <p:txBody>
          <a:bodyPr/>
          <a:lstStyle/>
          <a:p>
            <a:r>
              <a:rPr lang="en-US" dirty="0"/>
              <a:t>Why does this topic interest us? </a:t>
            </a:r>
          </a:p>
        </p:txBody>
      </p:sp>
      <p:sp>
        <p:nvSpPr>
          <p:cNvPr id="3" name="Content Placeholder 2">
            <a:extLst>
              <a:ext uri="{FF2B5EF4-FFF2-40B4-BE49-F238E27FC236}">
                <a16:creationId xmlns:a16="http://schemas.microsoft.com/office/drawing/2014/main" id="{0AF85DA1-320E-491D-B231-AE4351904273}"/>
              </a:ext>
            </a:extLst>
          </p:cNvPr>
          <p:cNvSpPr>
            <a:spLocks noGrp="1"/>
          </p:cNvSpPr>
          <p:nvPr>
            <p:ph idx="1"/>
          </p:nvPr>
        </p:nvSpPr>
        <p:spPr/>
        <p:txBody>
          <a:bodyPr/>
          <a:lstStyle/>
          <a:p>
            <a:r>
              <a:rPr lang="en-US" dirty="0"/>
              <a:t>We chose linguistics because we’ve never seen a collection on similar data.</a:t>
            </a:r>
          </a:p>
          <a:p>
            <a:r>
              <a:rPr lang="en-US" dirty="0"/>
              <a:t>Although the data may be difficult to analyze, we are personally interested in the topic.</a:t>
            </a:r>
          </a:p>
          <a:p>
            <a:r>
              <a:rPr lang="en-US" dirty="0"/>
              <a:t>It’s COOL! </a:t>
            </a:r>
          </a:p>
          <a:p>
            <a:endParaRPr lang="en-US" dirty="0"/>
          </a:p>
        </p:txBody>
      </p:sp>
    </p:spTree>
    <p:extLst>
      <p:ext uri="{BB962C8B-B14F-4D97-AF65-F5344CB8AC3E}">
        <p14:creationId xmlns:p14="http://schemas.microsoft.com/office/powerpoint/2010/main" val="374691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54CF-FB71-4257-95B5-F2F85D0E8FC3}"/>
              </a:ext>
            </a:extLst>
          </p:cNvPr>
          <p:cNvSpPr>
            <a:spLocks noGrp="1"/>
          </p:cNvSpPr>
          <p:nvPr>
            <p:ph type="title"/>
          </p:nvPr>
        </p:nvSpPr>
        <p:spPr>
          <a:xfrm>
            <a:off x="810000" y="447188"/>
            <a:ext cx="5359921" cy="970450"/>
          </a:xfrm>
        </p:spPr>
        <p:txBody>
          <a:bodyPr>
            <a:normAutofit/>
          </a:bodyPr>
          <a:lstStyle/>
          <a:p>
            <a:r>
              <a:rPr lang="en-US" dirty="0"/>
              <a:t>Linguistics?</a:t>
            </a:r>
          </a:p>
        </p:txBody>
      </p:sp>
      <p:sp>
        <p:nvSpPr>
          <p:cNvPr id="3" name="Content Placeholder 2">
            <a:extLst>
              <a:ext uri="{FF2B5EF4-FFF2-40B4-BE49-F238E27FC236}">
                <a16:creationId xmlns:a16="http://schemas.microsoft.com/office/drawing/2014/main" id="{8164873C-DF17-45DF-BA7A-C2C8BF65CA6C}"/>
              </a:ext>
            </a:extLst>
          </p:cNvPr>
          <p:cNvSpPr>
            <a:spLocks noGrp="1"/>
          </p:cNvSpPr>
          <p:nvPr>
            <p:ph idx="1"/>
          </p:nvPr>
        </p:nvSpPr>
        <p:spPr>
          <a:xfrm>
            <a:off x="818712" y="2222287"/>
            <a:ext cx="5351209" cy="3636511"/>
          </a:xfrm>
        </p:spPr>
        <p:txBody>
          <a:bodyPr>
            <a:normAutofit/>
          </a:bodyPr>
          <a:lstStyle/>
          <a:p>
            <a:r>
              <a:rPr lang="en-US" dirty="0"/>
              <a:t>What is Linguistics?</a:t>
            </a:r>
          </a:p>
          <a:p>
            <a:pPr lvl="1"/>
            <a:r>
              <a:rPr lang="en-US" dirty="0"/>
              <a:t>How are these languages around the world similar? </a:t>
            </a:r>
          </a:p>
          <a:p>
            <a:pPr lvl="2"/>
            <a:r>
              <a:rPr lang="en-US" dirty="0"/>
              <a:t>The answer may be found in analyzing language syllables.</a:t>
            </a:r>
          </a:p>
        </p:txBody>
      </p:sp>
      <p:sp>
        <p:nvSpPr>
          <p:cNvPr id="71" name="Rectangle 70">
            <a:extLst>
              <a:ext uri="{FF2B5EF4-FFF2-40B4-BE49-F238E27FC236}">
                <a16:creationId xmlns:a16="http://schemas.microsoft.com/office/drawing/2014/main" id="{1C524A27-B6C0-41EA-ABCB-AA2E61FC0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17">
            <a:extLst>
              <a:ext uri="{FF2B5EF4-FFF2-40B4-BE49-F238E27FC236}">
                <a16:creationId xmlns:a16="http://schemas.microsoft.com/office/drawing/2014/main" id="{F3FCE8DC-E7A6-4A8F-BB57-A87EC4B84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linguistics? | BLOG|ON|LINGUISTICS">
            <a:extLst>
              <a:ext uri="{FF2B5EF4-FFF2-40B4-BE49-F238E27FC236}">
                <a16:creationId xmlns:a16="http://schemas.microsoft.com/office/drawing/2014/main" id="{09BEB3F4-63CF-4BE1-B49F-53A3E5067D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60" r="7969" b="3"/>
          <a:stretch/>
        </p:blipFill>
        <p:spPr bwMode="auto">
          <a:xfrm>
            <a:off x="7410517" y="1258529"/>
            <a:ext cx="3832042" cy="433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3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8297B3-096C-4965-83B1-C1B76C90F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7400"/>
            <a:ext cx="12192000" cy="528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1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B9EE-A325-41EA-BCF7-B42961F3BDD6}"/>
              </a:ext>
            </a:extLst>
          </p:cNvPr>
          <p:cNvSpPr>
            <a:spLocks noGrp="1"/>
          </p:cNvSpPr>
          <p:nvPr>
            <p:ph type="title"/>
          </p:nvPr>
        </p:nvSpPr>
        <p:spPr/>
        <p:txBody>
          <a:bodyPr/>
          <a:lstStyle/>
          <a:p>
            <a:r>
              <a:rPr lang="en-US" dirty="0"/>
              <a:t>Our Sources</a:t>
            </a:r>
          </a:p>
        </p:txBody>
      </p:sp>
      <p:sp>
        <p:nvSpPr>
          <p:cNvPr id="3" name="Content Placeholder 2">
            <a:extLst>
              <a:ext uri="{FF2B5EF4-FFF2-40B4-BE49-F238E27FC236}">
                <a16:creationId xmlns:a16="http://schemas.microsoft.com/office/drawing/2014/main" id="{675B87A5-FCFB-47BF-9D81-C8655C3CD00A}"/>
              </a:ext>
            </a:extLst>
          </p:cNvPr>
          <p:cNvSpPr>
            <a:spLocks noGrp="1"/>
          </p:cNvSpPr>
          <p:nvPr>
            <p:ph idx="1"/>
          </p:nvPr>
        </p:nvSpPr>
        <p:spPr/>
        <p:txBody>
          <a:bodyPr>
            <a:normAutofit/>
          </a:bodyPr>
          <a:lstStyle/>
          <a:p>
            <a:r>
              <a:rPr lang="en-US" dirty="0"/>
              <a:t>The data is from UCLA Phonological Segment Inventory Database</a:t>
            </a:r>
          </a:p>
          <a:p>
            <a:pPr lvl="1"/>
            <a:r>
              <a:rPr lang="en-US" dirty="0">
                <a:hlinkClick r:id="rId3"/>
              </a:rPr>
              <a:t>http://www.linguistics.ucla.edu/faciliti/sales/software.htm#upsid</a:t>
            </a:r>
            <a:r>
              <a:rPr lang="en-US" dirty="0"/>
              <a:t>  </a:t>
            </a:r>
          </a:p>
          <a:p>
            <a:r>
              <a:rPr lang="en-US" dirty="0"/>
              <a:t>Unfortunately, the database was tarnished. Luckily, Scholars from </a:t>
            </a:r>
            <a:r>
              <a:rPr lang="en-US" dirty="0" err="1"/>
              <a:t>Geothe</a:t>
            </a:r>
            <a:r>
              <a:rPr lang="en-US" dirty="0"/>
              <a:t> University Frankfurt, in Germany saved the database</a:t>
            </a:r>
          </a:p>
          <a:p>
            <a:pPr lvl="1"/>
            <a:r>
              <a:rPr lang="en-US" dirty="0">
                <a:hlinkClick r:id="rId4"/>
              </a:rPr>
              <a:t>http://www.linguistics.ucla.edu/facility/sales/upsid</a:t>
            </a:r>
            <a:r>
              <a:rPr lang="en-US" dirty="0"/>
              <a:t> </a:t>
            </a:r>
          </a:p>
          <a:p>
            <a:r>
              <a:rPr lang="en-US" dirty="0"/>
              <a:t>We used the following source to map countries and continents</a:t>
            </a:r>
          </a:p>
          <a:p>
            <a:pPr lvl="1"/>
            <a:r>
              <a:rPr lang="en-US" dirty="0"/>
              <a:t>https://www.ethnologue.com/codes/LanguageIndex.tab</a:t>
            </a:r>
          </a:p>
          <a:p>
            <a:r>
              <a:rPr lang="en-US" dirty="0"/>
              <a:t>Mapping for tracking languages and their whereabouts can be found on Wikipedia</a:t>
            </a:r>
          </a:p>
          <a:p>
            <a:pPr lvl="1"/>
            <a:r>
              <a:rPr lang="en-US" dirty="0"/>
              <a:t>https:// en.Wikipedia.org/wiki/</a:t>
            </a:r>
            <a:r>
              <a:rPr lang="en-US" dirty="0" err="1"/>
              <a:t>List_of_language_families</a:t>
            </a:r>
            <a:endParaRPr lang="en-US" dirty="0"/>
          </a:p>
        </p:txBody>
      </p:sp>
    </p:spTree>
    <p:extLst>
      <p:ext uri="{BB962C8B-B14F-4D97-AF65-F5344CB8AC3E}">
        <p14:creationId xmlns:p14="http://schemas.microsoft.com/office/powerpoint/2010/main" val="274414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F611655D-86DD-44E5-9999-B2135809D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11443580-A880-4C5F-9EB1-FC254EC65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F51EFA-ECD8-464E-8205-9CB46B7D8FE7}"/>
              </a:ext>
            </a:extLst>
          </p:cNvPr>
          <p:cNvSpPr>
            <a:spLocks noGrp="1"/>
          </p:cNvSpPr>
          <p:nvPr>
            <p:ph type="title"/>
          </p:nvPr>
        </p:nvSpPr>
        <p:spPr>
          <a:xfrm>
            <a:off x="451514" y="5151992"/>
            <a:ext cx="10930487" cy="673446"/>
          </a:xfrm>
          <a:effectLst/>
        </p:spPr>
        <p:txBody>
          <a:bodyPr vert="horz" lIns="91440" tIns="45720" rIns="91440" bIns="45720" rtlCol="0" anchor="b">
            <a:normAutofit/>
          </a:bodyPr>
          <a:lstStyle/>
          <a:p>
            <a:r>
              <a:rPr lang="en-US" sz="3200" dirty="0">
                <a:solidFill>
                  <a:srgbClr val="FFFFFF"/>
                </a:solidFill>
              </a:rPr>
              <a:t>Our Original Database – “Compiled”</a:t>
            </a:r>
          </a:p>
        </p:txBody>
      </p:sp>
      <p:pic>
        <p:nvPicPr>
          <p:cNvPr id="5" name="Content Placeholder 4">
            <a:extLst>
              <a:ext uri="{FF2B5EF4-FFF2-40B4-BE49-F238E27FC236}">
                <a16:creationId xmlns:a16="http://schemas.microsoft.com/office/drawing/2014/main" id="{5077553A-1B82-4990-9A52-415681246E9C}"/>
              </a:ext>
            </a:extLst>
          </p:cNvPr>
          <p:cNvPicPr>
            <a:picLocks noGrp="1" noChangeAspect="1"/>
          </p:cNvPicPr>
          <p:nvPr>
            <p:ph idx="1"/>
          </p:nvPr>
        </p:nvPicPr>
        <p:blipFill>
          <a:blip r:embed="rId3"/>
          <a:stretch>
            <a:fillRect/>
          </a:stretch>
        </p:blipFill>
        <p:spPr>
          <a:xfrm>
            <a:off x="451514" y="447675"/>
            <a:ext cx="9515284" cy="407467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557492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25EF61-0A17-4485-94DF-860130D14C8F}"/>
              </a:ext>
            </a:extLst>
          </p:cNvPr>
          <p:cNvSpPr>
            <a:spLocks noGrp="1"/>
          </p:cNvSpPr>
          <p:nvPr>
            <p:ph type="title"/>
          </p:nvPr>
        </p:nvSpPr>
        <p:spPr>
          <a:xfrm>
            <a:off x="451513" y="5176569"/>
            <a:ext cx="5644487" cy="970450"/>
          </a:xfrm>
        </p:spPr>
        <p:txBody>
          <a:bodyPr anchor="ctr">
            <a:noAutofit/>
          </a:bodyPr>
          <a:lstStyle/>
          <a:p>
            <a:r>
              <a:rPr lang="en-US" sz="3200" dirty="0"/>
              <a:t>New Table – “</a:t>
            </a:r>
            <a:r>
              <a:rPr lang="en-US" sz="3200" dirty="0" err="1"/>
              <a:t>Countrymap</a:t>
            </a:r>
            <a:r>
              <a:rPr lang="en-US" sz="3200" dirty="0"/>
              <a:t>”</a:t>
            </a:r>
          </a:p>
        </p:txBody>
      </p:sp>
      <p:pic>
        <p:nvPicPr>
          <p:cNvPr id="6" name="Picture 5" descr="Graphical user interface&#10;&#10;Description automatically generated with medium confidence">
            <a:extLst>
              <a:ext uri="{FF2B5EF4-FFF2-40B4-BE49-F238E27FC236}">
                <a16:creationId xmlns:a16="http://schemas.microsoft.com/office/drawing/2014/main" id="{CC2057DC-77BA-4E28-A5CA-B653B622F2B7}"/>
              </a:ext>
            </a:extLst>
          </p:cNvPr>
          <p:cNvPicPr>
            <a:picLocks noChangeAspect="1"/>
          </p:cNvPicPr>
          <p:nvPr/>
        </p:nvPicPr>
        <p:blipFill>
          <a:blip r:embed="rId3"/>
          <a:stretch>
            <a:fillRect/>
          </a:stretch>
        </p:blipFill>
        <p:spPr>
          <a:xfrm>
            <a:off x="2141098" y="314324"/>
            <a:ext cx="7909803" cy="4231746"/>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AC703030-0255-4E34-8952-89D28B08D123}"/>
              </a:ext>
            </a:extLst>
          </p:cNvPr>
          <p:cNvSpPr>
            <a:spLocks noGrp="1"/>
          </p:cNvSpPr>
          <p:nvPr>
            <p:ph idx="1"/>
          </p:nvPr>
        </p:nvSpPr>
        <p:spPr>
          <a:xfrm>
            <a:off x="5344886" y="5176569"/>
            <a:ext cx="6028400" cy="970450"/>
          </a:xfrm>
        </p:spPr>
        <p:txBody>
          <a:bodyPr>
            <a:normAutofit/>
          </a:bodyPr>
          <a:lstStyle/>
          <a:p>
            <a:pPr marL="0" indent="0">
              <a:buNone/>
            </a:pPr>
            <a:endParaRPr lang="en-US" sz="1600">
              <a:solidFill>
                <a:srgbClr val="FEFEFE"/>
              </a:solidFill>
            </a:endParaRPr>
          </a:p>
          <a:p>
            <a:endParaRPr lang="en-US" sz="1600">
              <a:solidFill>
                <a:srgbClr val="FEFEFE"/>
              </a:solidFill>
            </a:endParaRPr>
          </a:p>
        </p:txBody>
      </p:sp>
    </p:spTree>
    <p:extLst>
      <p:ext uri="{BB962C8B-B14F-4D97-AF65-F5344CB8AC3E}">
        <p14:creationId xmlns:p14="http://schemas.microsoft.com/office/powerpoint/2010/main" val="35112954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9D38-F4A5-421E-AF4A-44B5BF0241D7}"/>
              </a:ext>
            </a:extLst>
          </p:cNvPr>
          <p:cNvSpPr>
            <a:spLocks noGrp="1"/>
          </p:cNvSpPr>
          <p:nvPr>
            <p:ph type="title"/>
          </p:nvPr>
        </p:nvSpPr>
        <p:spPr/>
        <p:txBody>
          <a:bodyPr/>
          <a:lstStyle/>
          <a:p>
            <a:r>
              <a:rPr lang="en-US" dirty="0"/>
              <a:t>Our Findings</a:t>
            </a:r>
          </a:p>
        </p:txBody>
      </p:sp>
      <p:sp>
        <p:nvSpPr>
          <p:cNvPr id="3" name="Content Placeholder 2">
            <a:extLst>
              <a:ext uri="{FF2B5EF4-FFF2-40B4-BE49-F238E27FC236}">
                <a16:creationId xmlns:a16="http://schemas.microsoft.com/office/drawing/2014/main" id="{379C0262-1C92-4E3C-94CC-477AA45F9DF2}"/>
              </a:ext>
            </a:extLst>
          </p:cNvPr>
          <p:cNvSpPr>
            <a:spLocks noGrp="1"/>
          </p:cNvSpPr>
          <p:nvPr>
            <p:ph idx="1"/>
          </p:nvPr>
        </p:nvSpPr>
        <p:spPr/>
        <p:txBody>
          <a:bodyPr/>
          <a:lstStyle/>
          <a:p>
            <a:r>
              <a:rPr lang="en-US" dirty="0"/>
              <a:t>Continent with the most languages – Africa</a:t>
            </a:r>
          </a:p>
          <a:p>
            <a:r>
              <a:rPr lang="en-US" dirty="0"/>
              <a:t>Most languages spoken in a country - Nigeria</a:t>
            </a:r>
          </a:p>
          <a:p>
            <a:r>
              <a:rPr lang="en-US" dirty="0"/>
              <a:t>Continent with fewest number of different languages – Europe</a:t>
            </a:r>
          </a:p>
          <a:p>
            <a:r>
              <a:rPr lang="en-US" dirty="0"/>
              <a:t>Oceania has more spoken languages than N/S America combined!</a:t>
            </a:r>
          </a:p>
        </p:txBody>
      </p:sp>
    </p:spTree>
    <p:extLst>
      <p:ext uri="{BB962C8B-B14F-4D97-AF65-F5344CB8AC3E}">
        <p14:creationId xmlns:p14="http://schemas.microsoft.com/office/powerpoint/2010/main" val="876427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1143</TotalTime>
  <Words>1218</Words>
  <Application>Microsoft Office PowerPoint</Application>
  <PresentationFormat>Widescreen</PresentationFormat>
  <Paragraphs>136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2</vt:lpstr>
      <vt:lpstr>Quotable</vt:lpstr>
      <vt:lpstr>Linguistics and Geography</vt:lpstr>
      <vt:lpstr>Introduction</vt:lpstr>
      <vt:lpstr>Why does this topic interest us? </vt:lpstr>
      <vt:lpstr>Linguistics?</vt:lpstr>
      <vt:lpstr>PowerPoint Presentation</vt:lpstr>
      <vt:lpstr>Our Sources</vt:lpstr>
      <vt:lpstr>Our Original Database – “Compiled”</vt:lpstr>
      <vt:lpstr>New Table – “Countrymap”</vt:lpstr>
      <vt:lpstr>Our Findings</vt:lpstr>
      <vt:lpstr>PowerPoint Presentation</vt:lpstr>
      <vt:lpstr>PowerPoint Presentation</vt:lpstr>
      <vt:lpstr>PowerPoint Presentation</vt:lpstr>
      <vt:lpstr>Class interaction Slide</vt:lpstr>
      <vt:lpstr>Improvements</vt:lpstr>
      <vt:lpstr>What did everyone work on?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Simmer</dc:creator>
  <cp:lastModifiedBy>Austin Simmer</cp:lastModifiedBy>
  <cp:revision>21</cp:revision>
  <dcterms:created xsi:type="dcterms:W3CDTF">2021-07-15T22:35:06Z</dcterms:created>
  <dcterms:modified xsi:type="dcterms:W3CDTF">2021-07-27T18:17:40Z</dcterms:modified>
</cp:coreProperties>
</file>