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5" r:id="rId6"/>
    <p:sldId id="264" r:id="rId7"/>
    <p:sldId id="263" r:id="rId8"/>
    <p:sldId id="262" r:id="rId9"/>
    <p:sldId id="266" r:id="rId10"/>
    <p:sldId id="261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BF4B1-8A80-C228-2401-A810BE807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38881E-BC30-57A2-2D49-2CC0DF555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83DA7A-1F48-56CE-E06B-FFCB580C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7081D1-BBE3-EFAA-A066-2565C114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BC82E-FBB8-F08C-5291-E5BAF128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7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6B22D-416D-354C-7411-BA7B2CAB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8AE35D-AA1D-FDE2-F67C-5F0EE829B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CD40E5-D05F-95CD-8013-2796E9EE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2E21FC-AC18-EF89-3A1E-CC3ABA14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8B1357-6BF7-DD76-E0CA-42E0A81B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1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FBA532-5761-CC4E-A031-1900CEA8C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2C5268-04C1-109B-081E-907D9144B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6093CD-622B-9C3F-C09E-8C7BA1A4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7628D-1957-8F4B-3C68-5B2EAF7C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7C31F9-1B71-A0A9-1487-B724A3C2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68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6C135-B528-AE65-65EB-FCA89145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0CB190-7F4F-2624-E1F4-F892A706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ED30F8-324D-EF70-FA75-BEF78581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DC9E0-756E-9313-F5C4-7B9F7F90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EF99F-E0A4-B545-8DBB-8A20DB4F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7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B72811-0D71-BB4D-1FD2-89D66473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42C0F6-A67A-5885-6081-C55DF8B4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15B3CE-CEDD-34FD-5411-415D6B87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10075F-175A-097C-7EBA-CC1D4D3B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56A54-CD07-915A-B72C-B9E68FA3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44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A1B3F-61FF-7FFA-1EF2-4EAA4FA6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6722BA-835C-27D4-863A-6B24B1912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24B0BC-EE39-3279-5154-FBE779CEB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CF3255-82FB-C166-60F3-52DE7884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7DBAAB-3A51-0701-B060-459437A0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E2789-03E9-CE2C-DBF0-CCB8664B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01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E45D3-D668-8740-3173-07EB6F27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63627B-313B-BEB5-C24E-3B23A0E43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9B2FFD-D055-794A-F14D-9B7AA1D8A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1A5E37-905B-8C71-8E25-6B4DF554A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E3CA03-6B70-372E-6C29-4E894C7C2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7C5A97F-A796-C1F7-CDC7-4C39E9C8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675B78-CE21-FCEF-73FF-52965B66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79B09E-3293-7868-77C8-6E618562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42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44113-3326-478A-E639-577C9A26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C84D59-FD86-D2D9-FDA1-D30366ED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FF132A-FDAD-AB10-4B2C-BB5C3EB3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8051E5-3B68-1F3E-B3BE-19DA5F88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61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17335E-93F9-333A-482D-C345F7B0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EC22FD-AF7D-D0F2-DB67-415436C7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499A96-D764-E7BE-2D30-F63E48B6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30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7A7C8-6BB1-CB24-3866-EB28D5A2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16705-CD36-899C-85C1-C5E0B5D64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B5D9F9-EB95-2872-23C3-8E6E4965B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E6CB6A-62E2-D76D-D8D1-10879DBD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7A18F0-71F5-F20A-6FB6-1710618F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B84726-CB9D-2467-8624-E8E39AF2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15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3E936-06DA-44B5-C9EE-986A7F83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84E554-3DB8-C699-7137-5D195C0F6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6A4AB4-72A2-82CD-03CC-2F24A5565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DD0B9F-E0AA-046C-77C4-96E45E7E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6FF8A3-AC48-D22A-034B-3C597824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7CF157-1BB1-7C53-2EC4-A7A50EFF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5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A5B03A-9701-6A03-8C5B-74A857FD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961341-6DAE-C6C0-AC72-F4FFAF0A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69D76-9696-7C68-C9C0-8AAFFA3BF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B656E-6DE3-4470-BD14-B239097B3A5B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BE063A-1851-1832-272A-7CD8B0398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F3F041-76C7-155A-58C2-D6D7A5C85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88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D71B2-3532-A358-9B7F-87DAAE09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Broker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288351-0F55-5909-7413-BB4D0720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Binance</a:t>
            </a:r>
            <a:endParaRPr lang="de-DE" dirty="0"/>
          </a:p>
          <a:p>
            <a:pPr lvl="1"/>
            <a:r>
              <a:rPr lang="de-DE" dirty="0"/>
              <a:t>Sehr Schlechte Test-Daten zum Live-Backtest</a:t>
            </a:r>
          </a:p>
          <a:p>
            <a:r>
              <a:rPr lang="de-DE" dirty="0"/>
              <a:t>IG</a:t>
            </a:r>
          </a:p>
          <a:p>
            <a:pPr lvl="1"/>
            <a:r>
              <a:rPr lang="de-DE" dirty="0"/>
              <a:t>Hebel bis x2</a:t>
            </a:r>
          </a:p>
          <a:p>
            <a:pPr lvl="1"/>
            <a:r>
              <a:rPr lang="de-DE" dirty="0"/>
              <a:t>Geringe Gebühren -&gt; Spread mit ca. 1€</a:t>
            </a:r>
          </a:p>
          <a:p>
            <a:r>
              <a:rPr lang="de-DE" dirty="0" err="1"/>
              <a:t>ByBit</a:t>
            </a:r>
            <a:endParaRPr lang="de-DE" dirty="0"/>
          </a:p>
          <a:p>
            <a:pPr lvl="1"/>
            <a:r>
              <a:rPr lang="de-DE" dirty="0"/>
              <a:t>Test-Daten = Live-Daten -&gt; Sehr gute Qualität</a:t>
            </a:r>
          </a:p>
          <a:p>
            <a:pPr lvl="1"/>
            <a:r>
              <a:rPr lang="de-DE" dirty="0" err="1"/>
              <a:t>Taker</a:t>
            </a:r>
            <a:r>
              <a:rPr lang="de-DE" dirty="0"/>
              <a:t>-Gebühr: 0.055% vom Positionsgröße -&gt; bei 2 ETH zu 3000$ = 3.30$</a:t>
            </a:r>
          </a:p>
          <a:p>
            <a:pPr lvl="1"/>
            <a:r>
              <a:rPr lang="de-DE" dirty="0"/>
              <a:t>Maker-Gebühr: 0.02% von Positionsgröße -&gt; bei 2 ETH zu 3000$ = 1.2 $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-&gt; Ich habe mich erst einmal für </a:t>
            </a:r>
            <a:r>
              <a:rPr lang="de-DE" dirty="0" err="1"/>
              <a:t>ByBit</a:t>
            </a:r>
            <a:r>
              <a:rPr lang="de-DE" dirty="0"/>
              <a:t> entschieden, bin mir aber aktuell unsicher (Später mehr)</a:t>
            </a:r>
          </a:p>
        </p:txBody>
      </p:sp>
      <p:pic>
        <p:nvPicPr>
          <p:cNvPr id="5" name="Grafik 4" descr="Ein Bild, das Screenshot, Grafiksoftware, Multimedia-Software, Digitales Compositing enthält.&#10;&#10;KI-generierte Inhalte können fehlerhaft sein.">
            <a:extLst>
              <a:ext uri="{FF2B5EF4-FFF2-40B4-BE49-F238E27FC236}">
                <a16:creationId xmlns:a16="http://schemas.microsoft.com/office/drawing/2014/main" id="{00A98E76-4D8C-10F0-0B3F-5EFD20688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578" y="2712308"/>
            <a:ext cx="5345853" cy="216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86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49F1E-67E1-733B-9707-4E31FF19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CA6257-60DB-CF5B-B6E1-84CD1E96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Regressionsmodelle</a:t>
            </a:r>
          </a:p>
          <a:p>
            <a:pPr lvl="1"/>
            <a:r>
              <a:rPr lang="de-DE" dirty="0"/>
              <a:t>Liefern die nächsten 30 Werte</a:t>
            </a:r>
          </a:p>
          <a:p>
            <a:pPr lvl="1"/>
            <a:r>
              <a:rPr lang="de-DE" dirty="0"/>
              <a:t>Liefern den höchsten und niedrigsten Wert in den nächsten 30 Stück</a:t>
            </a:r>
          </a:p>
          <a:p>
            <a:r>
              <a:rPr lang="de-DE" dirty="0"/>
              <a:t>Modelle, welche noch kommen</a:t>
            </a:r>
          </a:p>
          <a:p>
            <a:pPr lvl="1"/>
            <a:r>
              <a:rPr lang="de-DE" dirty="0"/>
              <a:t>Klassifizierungsmodelle</a:t>
            </a:r>
          </a:p>
          <a:p>
            <a:pPr lvl="1"/>
            <a:r>
              <a:rPr lang="de-DE" dirty="0"/>
              <a:t>Validierungsmodelle</a:t>
            </a:r>
          </a:p>
          <a:p>
            <a:pPr lvl="1"/>
            <a:r>
              <a:rPr lang="de-DE" dirty="0"/>
              <a:t>Ensemblemodelle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01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BC3C-4F8B-E072-9E7B-33183A69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98"/>
            <a:ext cx="10515600" cy="1325563"/>
          </a:xfrm>
        </p:spPr>
        <p:txBody>
          <a:bodyPr/>
          <a:lstStyle/>
          <a:p>
            <a:r>
              <a:rPr lang="de-DE" dirty="0" err="1"/>
              <a:t>ByBit</a:t>
            </a:r>
            <a:r>
              <a:rPr lang="de-DE" dirty="0"/>
              <a:t> Open-Close Maker </a:t>
            </a:r>
            <a:r>
              <a:rPr lang="de-DE" dirty="0" err="1"/>
              <a:t>Leverage</a:t>
            </a:r>
            <a:r>
              <a:rPr lang="de-DE" dirty="0"/>
              <a:t> 10</a:t>
            </a:r>
          </a:p>
        </p:txBody>
      </p:sp>
      <p:pic>
        <p:nvPicPr>
          <p:cNvPr id="5" name="Grafik 4" descr="Ein Bild, das Text, Screenshot, Software, Grafiksoftware enthält.&#10;&#10;KI-generierte Inhalte können fehlerhaft sein.">
            <a:extLst>
              <a:ext uri="{FF2B5EF4-FFF2-40B4-BE49-F238E27FC236}">
                <a16:creationId xmlns:a16="http://schemas.microsoft.com/office/drawing/2014/main" id="{BF09726D-6637-CC0B-3B43-2B13A6382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470900"/>
            <a:ext cx="9474200" cy="63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4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BC3C-4F8B-E072-9E7B-33183A69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98"/>
            <a:ext cx="10515600" cy="1325563"/>
          </a:xfrm>
        </p:spPr>
        <p:txBody>
          <a:bodyPr/>
          <a:lstStyle/>
          <a:p>
            <a:r>
              <a:rPr lang="de-DE" dirty="0" err="1"/>
              <a:t>ByBit</a:t>
            </a:r>
            <a:r>
              <a:rPr lang="de-DE" dirty="0"/>
              <a:t> Open-Close </a:t>
            </a:r>
            <a:r>
              <a:rPr lang="de-DE" dirty="0" err="1"/>
              <a:t>Taker</a:t>
            </a:r>
            <a:r>
              <a:rPr lang="de-DE" dirty="0"/>
              <a:t> </a:t>
            </a:r>
            <a:r>
              <a:rPr lang="de-DE" dirty="0" err="1"/>
              <a:t>Leverage</a:t>
            </a:r>
            <a:r>
              <a:rPr lang="de-DE" dirty="0"/>
              <a:t> 10</a:t>
            </a:r>
          </a:p>
        </p:txBody>
      </p:sp>
      <p:pic>
        <p:nvPicPr>
          <p:cNvPr id="7" name="Grafik 6" descr="Ein Bild, das Text, Screenshot, Grafiksoftware, Software enthält.&#10;&#10;KI-generierte Inhalte können fehlerhaft sein.">
            <a:extLst>
              <a:ext uri="{FF2B5EF4-FFF2-40B4-BE49-F238E27FC236}">
                <a16:creationId xmlns:a16="http://schemas.microsoft.com/office/drawing/2014/main" id="{464540DF-16B0-7EDB-4260-35E693595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398281"/>
            <a:ext cx="9436101" cy="63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8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BC3C-4F8B-E072-9E7B-33183A69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98"/>
            <a:ext cx="10515600" cy="1325563"/>
          </a:xfrm>
        </p:spPr>
        <p:txBody>
          <a:bodyPr/>
          <a:lstStyle/>
          <a:p>
            <a:r>
              <a:rPr lang="de-DE" dirty="0" err="1"/>
              <a:t>ByBit</a:t>
            </a:r>
            <a:r>
              <a:rPr lang="de-DE" dirty="0"/>
              <a:t> Open Maker, Close </a:t>
            </a:r>
            <a:r>
              <a:rPr lang="de-DE" dirty="0" err="1"/>
              <a:t>Taker</a:t>
            </a:r>
            <a:r>
              <a:rPr lang="de-DE" dirty="0"/>
              <a:t> </a:t>
            </a:r>
            <a:r>
              <a:rPr lang="de-DE" dirty="0" err="1"/>
              <a:t>Leverage</a:t>
            </a:r>
            <a:r>
              <a:rPr lang="de-DE" dirty="0"/>
              <a:t> 10</a:t>
            </a:r>
          </a:p>
        </p:txBody>
      </p:sp>
      <p:pic>
        <p:nvPicPr>
          <p:cNvPr id="9" name="Grafik 8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E4A45D75-5477-FD96-75FB-FA8405E5F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41" y="563481"/>
            <a:ext cx="11268959" cy="61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7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BC3C-4F8B-E072-9E7B-33183A69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98"/>
            <a:ext cx="10515600" cy="1325563"/>
          </a:xfrm>
        </p:spPr>
        <p:txBody>
          <a:bodyPr/>
          <a:lstStyle/>
          <a:p>
            <a:r>
              <a:rPr lang="de-DE" dirty="0"/>
              <a:t>IG Fixed 1€ Fee </a:t>
            </a:r>
            <a:r>
              <a:rPr lang="de-DE" dirty="0" err="1"/>
              <a:t>Leverage</a:t>
            </a:r>
            <a:r>
              <a:rPr lang="de-DE" dirty="0"/>
              <a:t> 2</a:t>
            </a:r>
          </a:p>
        </p:txBody>
      </p:sp>
      <p:pic>
        <p:nvPicPr>
          <p:cNvPr id="11" name="Grafik 10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694EC3E0-945D-DBF0-C148-B77CC7852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2889"/>
            <a:ext cx="11353800" cy="61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9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BC3C-4F8B-E072-9E7B-33183A69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98"/>
            <a:ext cx="10515600" cy="1325563"/>
          </a:xfrm>
        </p:spPr>
        <p:txBody>
          <a:bodyPr/>
          <a:lstStyle/>
          <a:p>
            <a:r>
              <a:rPr lang="de-DE" dirty="0"/>
              <a:t>Ohne Gebühren</a:t>
            </a:r>
          </a:p>
        </p:txBody>
      </p:sp>
      <p:pic>
        <p:nvPicPr>
          <p:cNvPr id="4" name="Grafik 3" descr="Ein Bild, das Text, Screenshot, Diagramm, Design enthält.&#10;&#10;KI-generierte Inhalte können fehlerhaft sein.">
            <a:extLst>
              <a:ext uri="{FF2B5EF4-FFF2-40B4-BE49-F238E27FC236}">
                <a16:creationId xmlns:a16="http://schemas.microsoft.com/office/drawing/2014/main" id="{A43EB8ED-60E7-6C8A-5CD7-8E7AA02E0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4" y="660400"/>
            <a:ext cx="11090031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82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3C0D8-BD1A-3815-3002-5B9CC110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„Gliederung“ der BA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86AF2-5C73-6F21-F6A8-96047E3DA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4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4019E-8B54-AA19-09AE-9642D69C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Marktphasen-Erkennung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3D28C3-674C-FAE5-F119-DA061792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Gliederung des Marktes in 6 Phasen:</a:t>
            </a:r>
          </a:p>
          <a:p>
            <a:pPr lvl="1"/>
            <a:r>
              <a:rPr lang="de-DE" dirty="0"/>
              <a:t>Hoch / Runter / Seitwärts</a:t>
            </a:r>
          </a:p>
          <a:p>
            <a:pPr lvl="1"/>
            <a:r>
              <a:rPr lang="de-DE" dirty="0"/>
              <a:t>Hohe / Niedrige Volatilität</a:t>
            </a:r>
          </a:p>
          <a:p>
            <a:r>
              <a:rPr lang="de-DE" dirty="0"/>
              <a:t>Hoch / Runter-Erkennung</a:t>
            </a:r>
          </a:p>
          <a:p>
            <a:pPr lvl="1"/>
            <a:r>
              <a:rPr lang="de-DE" dirty="0"/>
              <a:t>Hoch: EMA(50) &gt; EMA(100) &amp; EMA(50)_SLOPE &gt; -0.05</a:t>
            </a:r>
          </a:p>
          <a:p>
            <a:pPr lvl="1"/>
            <a:r>
              <a:rPr lang="de-DE" dirty="0"/>
              <a:t>Runter: EMA(50) &lt; EMA(100) &amp; EMA(50)_SLOPE &lt; 0.05</a:t>
            </a:r>
          </a:p>
          <a:p>
            <a:pPr lvl="1"/>
            <a:r>
              <a:rPr lang="de-DE" dirty="0"/>
              <a:t>Seitwärts: Alles andere</a:t>
            </a:r>
          </a:p>
          <a:p>
            <a:r>
              <a:rPr lang="de-DE" dirty="0"/>
              <a:t>Volatilität</a:t>
            </a:r>
          </a:p>
          <a:p>
            <a:pPr lvl="1"/>
            <a:r>
              <a:rPr lang="de-DE" dirty="0" err="1"/>
              <a:t>VOLA_t</a:t>
            </a:r>
            <a:r>
              <a:rPr lang="de-DE" dirty="0"/>
              <a:t> = STD(Return_t-30, ...., </a:t>
            </a:r>
            <a:r>
              <a:rPr lang="de-DE" dirty="0" err="1"/>
              <a:t>Return_t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Hoch: </a:t>
            </a:r>
            <a:r>
              <a:rPr lang="de-DE" dirty="0" err="1"/>
              <a:t>VOLA_t</a:t>
            </a:r>
            <a:r>
              <a:rPr lang="de-DE" dirty="0"/>
              <a:t> &gt; Q_0.5(Aller gefitteter </a:t>
            </a:r>
            <a:r>
              <a:rPr lang="de-DE" dirty="0" err="1"/>
              <a:t>Volas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Niedrig: Sonst</a:t>
            </a:r>
          </a:p>
        </p:txBody>
      </p:sp>
      <p:pic>
        <p:nvPicPr>
          <p:cNvPr id="5" name="Grafik 4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CF8E425E-84DB-4C6D-F03D-38AA0B9E8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68" y="4095995"/>
            <a:ext cx="4782532" cy="24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31A15-A3FC-02AF-D6BC-5AE1D407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Marktphasendauer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E12B4-3363-D24B-97C4-6221ABEA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 Phase wurde in drei Unterphasen gegliedert</a:t>
            </a:r>
          </a:p>
          <a:p>
            <a:pPr lvl="1"/>
            <a:r>
              <a:rPr lang="de-DE" dirty="0"/>
              <a:t>Kriterium dafür ist die Dauer</a:t>
            </a:r>
          </a:p>
          <a:p>
            <a:r>
              <a:rPr lang="de-DE" dirty="0"/>
              <a:t>Für jedes Regime wurde die Dauer in drei Quantile unterteilt</a:t>
            </a:r>
          </a:p>
          <a:p>
            <a:pPr lvl="1"/>
            <a:r>
              <a:rPr lang="de-DE" dirty="0"/>
              <a:t>Q_33, Q_66, Q_100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25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DAFF2-B511-4D92-734B-A43A3C95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2D31BF-A3C9-90DF-9172-403697132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ByBit</a:t>
            </a:r>
            <a:r>
              <a:rPr lang="de-DE" dirty="0"/>
              <a:t> Daten:</a:t>
            </a:r>
          </a:p>
          <a:p>
            <a:pPr lvl="1"/>
            <a:r>
              <a:rPr lang="de-DE" dirty="0"/>
              <a:t>Test-Daten: 130.000</a:t>
            </a:r>
          </a:p>
          <a:p>
            <a:pPr lvl="1"/>
            <a:r>
              <a:rPr lang="de-DE" dirty="0"/>
              <a:t>Analyse-Daten: 167.000</a:t>
            </a:r>
          </a:p>
          <a:p>
            <a:pPr lvl="1"/>
            <a:r>
              <a:rPr lang="de-DE" dirty="0"/>
              <a:t>Backtest-Daten: 482.000</a:t>
            </a:r>
          </a:p>
          <a:p>
            <a:pPr lvl="1"/>
            <a:r>
              <a:rPr lang="de-DE" dirty="0"/>
              <a:t>Validierungs-Daten: 220.000</a:t>
            </a:r>
          </a:p>
          <a:p>
            <a:pPr lvl="1"/>
            <a:r>
              <a:rPr lang="de-DE" dirty="0"/>
              <a:t>Trainings-Daten: 1.130.000</a:t>
            </a:r>
          </a:p>
          <a:p>
            <a:pPr lvl="1"/>
            <a:r>
              <a:rPr lang="de-DE" dirty="0"/>
              <a:t>Insgesamt: 2.200.000 (15.03.2021 – 31.03.2025)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726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2B5BE-E6F3-1663-E88B-7AAC2E1A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Log-Returns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99287A-2AEC-F7F3-C70E-6A43BF86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68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65B7C-F535-EB46-8E95-04252321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1E3736-A632-FBDB-6F49-AAC4DE6B4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Lagged</a:t>
            </a:r>
            <a:r>
              <a:rPr lang="de-DE" dirty="0"/>
              <a:t> Log-Returns: </a:t>
            </a:r>
            <a:r>
              <a:rPr lang="de-DE" dirty="0" err="1"/>
              <a:t>ln</a:t>
            </a:r>
            <a:r>
              <a:rPr lang="de-DE" dirty="0"/>
              <a:t>(</a:t>
            </a:r>
            <a:r>
              <a:rPr lang="de-DE" dirty="0" err="1"/>
              <a:t>P_t</a:t>
            </a:r>
            <a:r>
              <a:rPr lang="de-DE" dirty="0"/>
              <a:t> / P_(t-i))</a:t>
            </a:r>
          </a:p>
          <a:p>
            <a:r>
              <a:rPr lang="de-DE" dirty="0"/>
              <a:t>SMA: 20, 10, 5, 30</a:t>
            </a:r>
          </a:p>
          <a:p>
            <a:r>
              <a:rPr lang="de-DE" dirty="0"/>
              <a:t>MACD</a:t>
            </a:r>
          </a:p>
          <a:p>
            <a:r>
              <a:rPr lang="de-DE" dirty="0"/>
              <a:t>ROC: 12, 20, 50, 100</a:t>
            </a:r>
          </a:p>
          <a:p>
            <a:r>
              <a:rPr lang="de-DE" dirty="0" err="1"/>
              <a:t>Vola</a:t>
            </a:r>
            <a:r>
              <a:rPr lang="de-DE" dirty="0"/>
              <a:t>: 5, 7, 20, 30</a:t>
            </a:r>
          </a:p>
          <a:p>
            <a:r>
              <a:rPr lang="de-DE" dirty="0"/>
              <a:t>ADX: 7, 10, 14, 20, 30</a:t>
            </a:r>
          </a:p>
          <a:p>
            <a:r>
              <a:rPr lang="de-DE" dirty="0"/>
              <a:t>Cross-Feature: RSI * MACD, EMA &lt; </a:t>
            </a:r>
            <a:r>
              <a:rPr lang="de-DE" dirty="0" err="1"/>
              <a:t>LogReturn</a:t>
            </a:r>
            <a:r>
              <a:rPr lang="de-DE" dirty="0"/>
              <a:t>, RSI &gt; 70, RSI &lt; 30</a:t>
            </a:r>
          </a:p>
          <a:p>
            <a:r>
              <a:rPr lang="de-DE" dirty="0"/>
              <a:t>Volume Spike: Volume &gt; Mean Volume</a:t>
            </a:r>
          </a:p>
        </p:txBody>
      </p:sp>
    </p:spTree>
    <p:extLst>
      <p:ext uri="{BB962C8B-B14F-4D97-AF65-F5344CB8AC3E}">
        <p14:creationId xmlns:p14="http://schemas.microsoft.com/office/powerpoint/2010/main" val="333368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370CD-75F3-557F-3663-BF31E0B2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PCA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2E646-1FFC-7F19-C7E2-4C56A3604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jedes Regime einzeln</a:t>
            </a:r>
          </a:p>
          <a:p>
            <a:r>
              <a:rPr lang="de-DE" dirty="0"/>
              <a:t>80% der Varianz wird behalten</a:t>
            </a:r>
          </a:p>
          <a:p>
            <a:r>
              <a:rPr lang="de-DE" dirty="0"/>
              <a:t>Reduktion auf 5 – 6 Dimensionen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822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1F7F0-C2D6-A263-7EDE-E51BAF9F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A75D8B-85FA-1803-DDDA-93F7CCB9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Verschiedene Parameter: </a:t>
            </a:r>
            <a:r>
              <a:rPr lang="de-DE" dirty="0" err="1"/>
              <a:t>Optuna</a:t>
            </a:r>
            <a:endParaRPr lang="de-DE" dirty="0"/>
          </a:p>
          <a:p>
            <a:r>
              <a:rPr lang="de-DE" dirty="0"/>
              <a:t>Loss-Funktion:</a:t>
            </a:r>
          </a:p>
          <a:p>
            <a:pPr lvl="1"/>
            <a:r>
              <a:rPr lang="de-DE" dirty="0"/>
              <a:t>Selbst Implementiert</a:t>
            </a:r>
          </a:p>
          <a:p>
            <a:pPr lvl="1"/>
            <a:r>
              <a:rPr lang="de-DE" dirty="0"/>
              <a:t>Berechnet den Profit für die Vorhersage basierend auf dem eigentlichen Kurs</a:t>
            </a:r>
          </a:p>
          <a:p>
            <a:pPr lvl="1"/>
            <a:r>
              <a:rPr lang="de-DE" dirty="0"/>
              <a:t>Je höher, desto besser das Modell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2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A5745-341C-6575-E1D1-EA2B2D00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4E44E6-6B57-B47B-BE18-F571EA21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5 CNNs</a:t>
            </a:r>
          </a:p>
          <a:p>
            <a:r>
              <a:rPr lang="de-DE" dirty="0"/>
              <a:t>4 LSTMs</a:t>
            </a:r>
          </a:p>
          <a:p>
            <a:r>
              <a:rPr lang="de-DE" dirty="0"/>
              <a:t>3 NNs</a:t>
            </a:r>
          </a:p>
          <a:p>
            <a:r>
              <a:rPr lang="de-DE" dirty="0"/>
              <a:t>1 Transformer</a:t>
            </a:r>
          </a:p>
        </p:txBody>
      </p:sp>
    </p:spTree>
    <p:extLst>
      <p:ext uri="{BB962C8B-B14F-4D97-AF65-F5344CB8AC3E}">
        <p14:creationId xmlns:p14="http://schemas.microsoft.com/office/powerpoint/2010/main" val="120388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Breitbild</PresentationFormat>
  <Paragraphs>76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</vt:lpstr>
      <vt:lpstr>Broker </vt:lpstr>
      <vt:lpstr>Marktphasen-Erkennung</vt:lpstr>
      <vt:lpstr>Marktphasendauer</vt:lpstr>
      <vt:lpstr>Daten</vt:lpstr>
      <vt:lpstr>Log-Returns</vt:lpstr>
      <vt:lpstr>Indikatoren</vt:lpstr>
      <vt:lpstr>PCA</vt:lpstr>
      <vt:lpstr>Modelle</vt:lpstr>
      <vt:lpstr>Modell-Typen</vt:lpstr>
      <vt:lpstr>Modell-Typen</vt:lpstr>
      <vt:lpstr>ByBit Open-Close Maker Leverage 10</vt:lpstr>
      <vt:lpstr>ByBit Open-Close Taker Leverage 10</vt:lpstr>
      <vt:lpstr>ByBit Open Maker, Close Taker Leverage 10</vt:lpstr>
      <vt:lpstr>IG Fixed 1€ Fee Leverage 2</vt:lpstr>
      <vt:lpstr>Ohne Gebühren</vt:lpstr>
      <vt:lpstr>„Gliederung“ der 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Becker</dc:creator>
  <cp:lastModifiedBy>Jason Becker</cp:lastModifiedBy>
  <cp:revision>3</cp:revision>
  <dcterms:created xsi:type="dcterms:W3CDTF">2025-06-06T04:42:15Z</dcterms:created>
  <dcterms:modified xsi:type="dcterms:W3CDTF">2025-06-12T05:49:06Z</dcterms:modified>
</cp:coreProperties>
</file>