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26" r:id="rId5"/>
    <p:sldId id="627" r:id="rId6"/>
    <p:sldId id="610" r:id="rId7"/>
    <p:sldId id="625" r:id="rId8"/>
    <p:sldId id="495" r:id="rId9"/>
    <p:sldId id="603" r:id="rId10"/>
    <p:sldId id="607" r:id="rId11"/>
    <p:sldId id="586" r:id="rId12"/>
    <p:sldId id="297" r:id="rId13"/>
    <p:sldId id="628" r:id="rId14"/>
    <p:sldId id="493" r:id="rId15"/>
    <p:sldId id="629" r:id="rId16"/>
    <p:sldId id="276" r:id="rId17"/>
    <p:sldId id="605" r:id="rId18"/>
    <p:sldId id="616" r:id="rId19"/>
    <p:sldId id="624" r:id="rId20"/>
    <p:sldId id="617" r:id="rId21"/>
    <p:sldId id="618" r:id="rId22"/>
    <p:sldId id="620" r:id="rId23"/>
    <p:sldId id="622" r:id="rId24"/>
    <p:sldId id="623" r:id="rId25"/>
    <p:sldId id="619" r:id="rId26"/>
    <p:sldId id="266" r:id="rId27"/>
    <p:sldId id="585" r:id="rId28"/>
    <p:sldId id="277" r:id="rId29"/>
    <p:sldId id="278" r:id="rId30"/>
    <p:sldId id="268" r:id="rId31"/>
    <p:sldId id="269" r:id="rId32"/>
    <p:sldId id="488" r:id="rId33"/>
    <p:sldId id="571"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22" autoAdjust="0"/>
    <p:restoredTop sz="96571" autoAdjust="0"/>
  </p:normalViewPr>
  <p:slideViewPr>
    <p:cSldViewPr snapToGrid="0" showGuides="1">
      <p:cViewPr>
        <p:scale>
          <a:sx n="67" d="100"/>
          <a:sy n="67" d="100"/>
        </p:scale>
        <p:origin x="2096" y="14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10/23/20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10/23/20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27</a:t>
            </a:fld>
            <a:endParaRPr lang="en-US"/>
          </a:p>
        </p:txBody>
      </p:sp>
    </p:spTree>
    <p:extLst>
      <p:ext uri="{BB962C8B-B14F-4D97-AF65-F5344CB8AC3E}">
        <p14:creationId xmlns:p14="http://schemas.microsoft.com/office/powerpoint/2010/main" val="335604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28</a:t>
            </a:fld>
            <a:endParaRPr lang="en-US"/>
          </a:p>
        </p:txBody>
      </p:sp>
    </p:spTree>
    <p:extLst>
      <p:ext uri="{BB962C8B-B14F-4D97-AF65-F5344CB8AC3E}">
        <p14:creationId xmlns:p14="http://schemas.microsoft.com/office/powerpoint/2010/main" val="305673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29</a:t>
            </a:fld>
            <a:endParaRPr lang="en-US"/>
          </a:p>
        </p:txBody>
      </p:sp>
    </p:spTree>
    <p:extLst>
      <p:ext uri="{BB962C8B-B14F-4D97-AF65-F5344CB8AC3E}">
        <p14:creationId xmlns:p14="http://schemas.microsoft.com/office/powerpoint/2010/main" val="176588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416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9" r:id="rId10"/>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1299437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b="1" dirty="0"/>
              <a:t>Better Scientific Software Tutorial, SC20, November 2020</a:t>
            </a:r>
            <a:br>
              <a:rPr lang="en-US" sz="2000" dirty="0"/>
            </a:br>
            <a:endParaRPr lang="en-US" sz="2000" dirty="0"/>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61459959"/>
      </p:ext>
    </p:extLst>
  </p:cSld>
  <p:clrMapOvr>
    <a:masterClrMapping/>
  </p:clrMapOvr>
  <mc:AlternateContent xmlns:mc="http://schemas.openxmlformats.org/markup-compatibility/2006" xmlns:p14="http://schemas.microsoft.com/office/powerpoint/2010/main">
    <mc:Choice Requires="p14">
      <p:transition spd="slow" p14:dur="2000" advTm="32841"/>
    </mc:Choice>
    <mc:Fallback xmlns="">
      <p:transition spd="slow" advTm="328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advTm="76144">
        <p:fade/>
      </p:transition>
    </mc:Choice>
    <mc:Fallback xmlns="">
      <p:transition advTm="761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Can be costly itself if the project is large</a:t>
            </a:r>
          </a:p>
          <a:p>
            <a:r>
              <a:rPr lang="en-US" dirty="0"/>
              <a:t>Most projects do a terrible job of estimation</a:t>
            </a:r>
          </a:p>
          <a:p>
            <a:pPr lvl="1"/>
            <a:r>
              <a:rPr lang="en-US" dirty="0"/>
              <a:t>Insufficient understanding of code complexity</a:t>
            </a:r>
          </a:p>
          <a:p>
            <a:pPr lvl="1"/>
            <a:r>
              <a:rPr lang="en-US" dirty="0"/>
              <a:t>Insufficient provisioning for verification and obstacles</a:t>
            </a:r>
          </a:p>
          <a:p>
            <a:pPr lvl="1"/>
            <a:r>
              <a:rPr lang="en-US" dirty="0"/>
              <a:t>Refactoring often overruns in both time and budget</a:t>
            </a:r>
          </a:p>
          <a:p>
            <a:r>
              <a:rPr lang="en-US" dirty="0"/>
              <a:t>Factors that can help</a:t>
            </a:r>
          </a:p>
          <a:p>
            <a:pPr lvl="1"/>
            <a:r>
              <a:rPr lang="en-US" dirty="0"/>
              <a:t>Knowing the scope and sticking to it</a:t>
            </a:r>
          </a:p>
          <a:p>
            <a:pPr lvl="2"/>
            <a:r>
              <a:rPr lang="en-US" dirty="0"/>
              <a:t>If there is change in scope estimate again</a:t>
            </a:r>
          </a:p>
          <a:p>
            <a:pPr lvl="1"/>
            <a:r>
              <a:rPr lang="en-US" dirty="0"/>
              <a:t>Plan for all stages of the process with contingency factors built-in</a:t>
            </a:r>
          </a:p>
          <a:p>
            <a:pPr lvl="1"/>
            <a:r>
              <a:rPr lang="en-US" dirty="0"/>
              <a:t>Make provision for developing tests and other forms of verification</a:t>
            </a:r>
          </a:p>
          <a:p>
            <a:pPr lvl="2"/>
            <a:r>
              <a:rPr lang="en-US" dirty="0"/>
              <a:t>Can be nearly as much or more work than the code change</a:t>
            </a:r>
          </a:p>
          <a:p>
            <a:pPr lvl="2"/>
            <a:r>
              <a:rPr lang="en-US" dirty="0"/>
              <a:t>Insufficient verification incurs technical debt</a:t>
            </a:r>
          </a:p>
          <a:p>
            <a:endParaRPr lang="en-US" dirty="0"/>
          </a:p>
          <a:p>
            <a:endParaRPr lang="en-US" dirty="0"/>
          </a:p>
        </p:txBody>
      </p:sp>
      <p:sp>
        <p:nvSpPr>
          <p:cNvPr id="4" name="Text Placeholder 3"/>
          <p:cNvSpPr>
            <a:spLocks noGrp="1"/>
          </p:cNvSpPr>
          <p:nvPr>
            <p:ph type="body" sz="quarter" idx="12"/>
          </p:nvPr>
        </p:nvSpPr>
        <p:spPr/>
        <p:txBody>
          <a:bodyPr/>
          <a:lstStyle/>
          <a:p>
            <a:r>
              <a:rPr lang="en-US" dirty="0"/>
              <a:t>The biggest potential pitfall</a:t>
            </a:r>
          </a:p>
        </p:txBody>
      </p:sp>
      <p:sp>
        <p:nvSpPr>
          <p:cNvPr id="2" name="Title 1"/>
          <p:cNvSpPr>
            <a:spLocks noGrp="1"/>
          </p:cNvSpPr>
          <p:nvPr>
            <p:ph type="title"/>
          </p:nvPr>
        </p:nvSpPr>
        <p:spPr/>
        <p:txBody>
          <a:bodyPr/>
          <a:lstStyle/>
          <a:p>
            <a:r>
              <a:rPr lang="en-US" dirty="0"/>
              <a:t>Cost estimation</a:t>
            </a:r>
          </a:p>
        </p:txBody>
      </p:sp>
    </p:spTree>
    <p:extLst>
      <p:ext uri="{BB962C8B-B14F-4D97-AF65-F5344CB8AC3E}">
        <p14:creationId xmlns:p14="http://schemas.microsoft.com/office/powerpoint/2010/main" val="3349862543"/>
      </p:ext>
    </p:extLst>
  </p:cSld>
  <p:clrMapOvr>
    <a:masterClrMapping/>
  </p:clrMapOvr>
  <mc:AlternateContent xmlns:mc="http://schemas.openxmlformats.org/markup-compatibility/2006" xmlns:p14="http://schemas.microsoft.com/office/powerpoint/2010/main">
    <mc:Choice Requires="p14">
      <p:transition p14:dur="250" advTm="197666">
        <p:fade/>
      </p:transition>
    </mc:Choice>
    <mc:Fallback xmlns="">
      <p:transition advTm="19766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6541635" cy="4422776"/>
          </a:xfrm>
        </p:spPr>
        <p:txBody>
          <a:bodyPr/>
          <a:lstStyle/>
          <a:p>
            <a:r>
              <a:rPr lang="en-US" dirty="0"/>
              <a:t>Potential for branch divergence</a:t>
            </a:r>
          </a:p>
          <a:p>
            <a:r>
              <a:rPr lang="en-US" dirty="0"/>
              <a:t>Policies for code modification</a:t>
            </a:r>
          </a:p>
          <a:p>
            <a:pPr lvl="1"/>
            <a:r>
              <a:rPr lang="en-US" dirty="0"/>
              <a:t>Estimate the cost of synchronization</a:t>
            </a:r>
          </a:p>
          <a:p>
            <a:pPr lvl="1"/>
            <a:r>
              <a:rPr lang="en-US" dirty="0"/>
              <a:t>Plan synchronization schedule and account for overheads</a:t>
            </a:r>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tx1">
                    <a:lumMod val="50000"/>
                    <a:lumOff val="50000"/>
                  </a:schemeClr>
                </a:solidFill>
              </a:rPr>
              <a:t>This is where buy-in from the stake-holders is critical</a:t>
            </a:r>
          </a:p>
        </p:txBody>
      </p:sp>
      <p:sp>
        <p:nvSpPr>
          <p:cNvPr id="4" name="Text Placeholder 3"/>
          <p:cNvSpPr>
            <a:spLocks noGrp="1"/>
          </p:cNvSpPr>
          <p:nvPr>
            <p:ph type="body" sz="quarter" idx="12"/>
          </p:nvPr>
        </p:nvSpPr>
        <p:spPr/>
        <p:txBody>
          <a:bodyPr/>
          <a:lstStyle/>
          <a:p>
            <a:r>
              <a:rPr lang="en-US" dirty="0"/>
              <a:t>When development and production co-exist</a:t>
            </a:r>
          </a:p>
        </p:txBody>
      </p:sp>
      <p:sp>
        <p:nvSpPr>
          <p:cNvPr id="2" name="Title 1"/>
          <p:cNvSpPr>
            <a:spLocks noGrp="1"/>
          </p:cNvSpPr>
          <p:nvPr>
            <p:ph type="title"/>
          </p:nvPr>
        </p:nvSpPr>
        <p:spPr/>
        <p:txBody>
          <a:bodyPr/>
          <a:lstStyle/>
          <a:p>
            <a:r>
              <a:rPr lang="en-US" dirty="0"/>
              <a:t>Cost estimation</a:t>
            </a:r>
          </a:p>
        </p:txBody>
      </p:sp>
    </p:spTree>
    <p:extLst>
      <p:ext uri="{BB962C8B-B14F-4D97-AF65-F5344CB8AC3E}">
        <p14:creationId xmlns:p14="http://schemas.microsoft.com/office/powerpoint/2010/main" val="3569519607"/>
      </p:ext>
    </p:extLst>
  </p:cSld>
  <p:clrMapOvr>
    <a:masterClrMapping/>
  </p:clrMapOvr>
  <mc:AlternateContent xmlns:mc="http://schemas.openxmlformats.org/markup-compatibility/2006" xmlns:p14="http://schemas.microsoft.com/office/powerpoint/2010/main">
    <mc:Choice Requires="p14">
      <p:transition p14:dur="250" advTm="147721">
        <p:fade/>
      </p:transition>
    </mc:Choice>
    <mc:Fallback xmlns="">
      <p:transition advTm="14772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6541635" cy="4422776"/>
          </a:xfrm>
        </p:spPr>
        <p:txBody>
          <a:bodyPr/>
          <a:lstStyle/>
          <a:p>
            <a:r>
              <a:rPr lang="en-US" dirty="0"/>
              <a:t>Potential for branch divergence</a:t>
            </a:r>
          </a:p>
          <a:p>
            <a:r>
              <a:rPr lang="en-US" dirty="0"/>
              <a:t>Policies for code modification</a:t>
            </a:r>
          </a:p>
          <a:p>
            <a:pPr lvl="1"/>
            <a:r>
              <a:rPr lang="en-US" dirty="0"/>
              <a:t>Estimate the cost of synchronization</a:t>
            </a:r>
          </a:p>
          <a:p>
            <a:pPr lvl="1"/>
            <a:r>
              <a:rPr lang="en-US" dirty="0"/>
              <a:t>Plan synchronization schedule and account for overheads</a:t>
            </a:r>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tx1">
                    <a:lumMod val="50000"/>
                    <a:lumOff val="50000"/>
                  </a:schemeClr>
                </a:solidFill>
              </a:rPr>
              <a:t>This is where buy-in from the stake-holders is critical</a:t>
            </a:r>
          </a:p>
        </p:txBody>
      </p:sp>
      <p:sp>
        <p:nvSpPr>
          <p:cNvPr id="4" name="Text Placeholder 3"/>
          <p:cNvSpPr>
            <a:spLocks noGrp="1"/>
          </p:cNvSpPr>
          <p:nvPr>
            <p:ph type="body" sz="quarter" idx="12"/>
          </p:nvPr>
        </p:nvSpPr>
        <p:spPr/>
        <p:txBody>
          <a:bodyPr/>
          <a:lstStyle/>
          <a:p>
            <a:r>
              <a:rPr lang="en-US" dirty="0"/>
              <a:t>When development and production co-exist</a:t>
            </a:r>
          </a:p>
        </p:txBody>
      </p:sp>
      <p:sp>
        <p:nvSpPr>
          <p:cNvPr id="2" name="Title 1"/>
          <p:cNvSpPr>
            <a:spLocks noGrp="1"/>
          </p:cNvSpPr>
          <p:nvPr>
            <p:ph type="title"/>
          </p:nvPr>
        </p:nvSpPr>
        <p:spPr/>
        <p:txBody>
          <a:bodyPr/>
          <a:lstStyle/>
          <a:p>
            <a:r>
              <a:rPr lang="en-US" dirty="0"/>
              <a:t>Cost estimation</a:t>
            </a:r>
          </a:p>
        </p:txBody>
      </p:sp>
      <p:sp>
        <p:nvSpPr>
          <p:cNvPr id="7" name="Content Placeholder 2">
            <a:extLst>
              <a:ext uri="{FF2B5EF4-FFF2-40B4-BE49-F238E27FC236}">
                <a16:creationId xmlns:a16="http://schemas.microsoft.com/office/drawing/2014/main" id="{7DCCD8D5-F21E-0C42-A3D7-747822B89470}"/>
              </a:ext>
            </a:extLst>
          </p:cNvPr>
          <p:cNvSpPr txBox="1">
            <a:spLocks/>
          </p:cNvSpPr>
          <p:nvPr/>
        </p:nvSpPr>
        <p:spPr bwMode="auto">
          <a:xfrm>
            <a:off x="7281969" y="1947671"/>
            <a:ext cx="3844490" cy="2139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the heat example</a:t>
            </a:r>
          </a:p>
          <a:p>
            <a:pPr lvl="1"/>
            <a:r>
              <a:rPr lang="en-US" dirty="0"/>
              <a:t>No more than a few hours of developer time</a:t>
            </a:r>
          </a:p>
          <a:p>
            <a:pPr lvl="1"/>
            <a:r>
              <a:rPr lang="en-US" dirty="0"/>
              <a:t>No disruption</a:t>
            </a:r>
          </a:p>
          <a:p>
            <a:pPr lvl="1"/>
            <a:r>
              <a:rPr lang="en-US" dirty="0"/>
              <a:t>No need for a buy-in</a:t>
            </a:r>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3489621366"/>
      </p:ext>
    </p:extLst>
  </p:cSld>
  <p:clrMapOvr>
    <a:masterClrMapping/>
  </p:clrMapOvr>
  <mc:AlternateContent xmlns:mc="http://schemas.openxmlformats.org/markup-compatibility/2006" xmlns:p14="http://schemas.microsoft.com/office/powerpoint/2010/main">
    <mc:Choice Requires="p14">
      <p:transition p14:dur="250" advTm="48377">
        <p:fade/>
      </p:transition>
    </mc:Choice>
    <mc:Fallback xmlns="">
      <p:transition advTm="4837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dirty="0"/>
              <a:t>Though a solution is there in the repo, your solution need not be identical</a:t>
            </a:r>
          </a:p>
          <a:p>
            <a:pPr lvl="1"/>
            <a:r>
              <a:rPr lang="en-US" dirty="0"/>
              <a:t>Think 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mc:AlternateContent xmlns:mc="http://schemas.openxmlformats.org/markup-compatibility/2006" xmlns:p14="http://schemas.microsoft.com/office/powerpoint/2010/main">
    <mc:Choice Requires="p14">
      <p:transition spd="slow" p14:dur="2000" advTm="204070"/>
    </mc:Choice>
    <mc:Fallback xmlns="">
      <p:transition spd="slow" advTm="20407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your working copy add -coverage as shown below</a:t>
            </a:r>
          </a:p>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331169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mc:AlternateContent xmlns:mc="http://schemas.openxmlformats.org/markup-compatibility/2006" xmlns:p14="http://schemas.microsoft.com/office/powerpoint/2010/main">
    <mc:Choice Requires="p14">
      <p:transition spd="slow" p14:dur="2000" advTm="79424"/>
    </mc:Choice>
    <mc:Fallback xmlns="">
      <p:transition spd="slow" advTm="794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mc:AlternateContent xmlns:mc="http://schemas.openxmlformats.org/markup-compatibility/2006" xmlns:p14="http://schemas.microsoft.com/office/powerpoint/2010/main">
    <mc:Choice Requires="p14">
      <p:transition spd="slow" p14:dur="2000" advTm="21390"/>
    </mc:Choice>
    <mc:Fallback xmlns="">
      <p:transition spd="slow" advTm="213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mc:AlternateContent xmlns:mc="http://schemas.openxmlformats.org/markup-compatibility/2006" xmlns:p14="http://schemas.microsoft.com/office/powerpoint/2010/main">
    <mc:Choice Requires="p14">
      <p:transition spd="slow" p14:dur="2000" advTm="48417"/>
    </mc:Choice>
    <mc:Fallback xmlns="">
      <p:transition spd="slow" advTm="4841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mc:AlternateContent xmlns:mc="http://schemas.openxmlformats.org/markup-compatibility/2006" xmlns:p14="http://schemas.microsoft.com/office/powerpoint/2010/main">
    <mc:Choice Requires="p14">
      <p:transition spd="slow" p14:dur="2000" advTm="5888"/>
    </mc:Choice>
    <mc:Fallback xmlns="">
      <p:transition spd="slow" advTm="58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37270"/>
      </p:ext>
    </p:extLst>
  </p:cSld>
  <p:clrMapOvr>
    <a:masterClrMapping/>
  </p:clrMapOvr>
  <mc:AlternateContent xmlns:mc="http://schemas.openxmlformats.org/markup-compatibility/2006" xmlns:p14="http://schemas.microsoft.com/office/powerpoint/2010/main">
    <mc:Choice Requires="p14">
      <p:transition spd="slow" p14:dur="2000" advTm="6777"/>
    </mc:Choice>
    <mc:Fallback xmlns="">
      <p:transition spd="slow" advTm="677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mc:AlternateContent xmlns:mc="http://schemas.openxmlformats.org/markup-compatibility/2006" xmlns:p14="http://schemas.microsoft.com/office/powerpoint/2010/main">
    <mc:Choice Requires="p14">
      <p:transition spd="slow" p14:dur="2000" advTm="88508"/>
    </mc:Choice>
    <mc:Fallback xmlns="">
      <p:transition spd="slow" advTm="8850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mc:AlternateContent xmlns:mc="http://schemas.openxmlformats.org/markup-compatibility/2006" xmlns:p14="http://schemas.microsoft.com/office/powerpoint/2010/main">
    <mc:Choice Requires="p14">
      <p:transition spd="slow" p14:dur="2000" advTm="19616"/>
    </mc:Choice>
    <mc:Fallback xmlns="">
      <p:transition spd="slow" advTm="1961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mc:AlternateContent xmlns:mc="http://schemas.openxmlformats.org/markup-compatibility/2006" xmlns:p14="http://schemas.microsoft.com/office/powerpoint/2010/main">
    <mc:Choice Requires="p14">
      <p:transition spd="slow" p14:dur="2000" advTm="40675"/>
    </mc:Choice>
    <mc:Fallback xmlns="">
      <p:transition spd="slow" advTm="4067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for Next Generation Hardware</a:t>
            </a:r>
          </a:p>
        </p:txBody>
      </p:sp>
      <p:sp>
        <p:nvSpPr>
          <p:cNvPr id="2" name="Title 1"/>
          <p:cNvSpPr>
            <a:spLocks noGrp="1"/>
          </p:cNvSpPr>
          <p:nvPr>
            <p:ph type="title"/>
          </p:nvPr>
        </p:nvSpPr>
        <p:spPr/>
        <p:txBody>
          <a:bodyPr/>
          <a:lstStyle/>
          <a:p>
            <a:r>
              <a:rPr lang="en-US" dirty="0"/>
              <a:t>A Real World Example: FLASH</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advTm="111298">
        <p:fade/>
      </p:transition>
    </mc:Choice>
    <mc:Fallback xmlns="">
      <p:transition advTm="11129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grpSp>
        <p:nvGrpSpPr>
          <p:cNvPr id="3" name="Group 2">
            <a:extLst>
              <a:ext uri="{FF2B5EF4-FFF2-40B4-BE49-F238E27FC236}">
                <a16:creationId xmlns:a16="http://schemas.microsoft.com/office/drawing/2014/main" id="{41AE370A-327D-9C43-8517-F1E76EB7B1B6}"/>
              </a:ext>
            </a:extLst>
          </p:cNvPr>
          <p:cNvGrpSpPr/>
          <p:nvPr/>
        </p:nvGrpSpPr>
        <p:grpSpPr>
          <a:xfrm>
            <a:off x="513931" y="1510292"/>
            <a:ext cx="10657651" cy="4106737"/>
            <a:chOff x="2547937" y="1639461"/>
            <a:chExt cx="8790763" cy="3837415"/>
          </a:xfrm>
        </p:grpSpPr>
        <p:sp>
          <p:nvSpPr>
            <p:cNvPr id="24" name="Rectangle 23">
              <a:extLst>
                <a:ext uri="{FF2B5EF4-FFF2-40B4-BE49-F238E27FC236}">
                  <a16:creationId xmlns:a16="http://schemas.microsoft.com/office/drawing/2014/main" id="{EA7F5CDB-1DF2-6040-88DC-817DEA6FB94D}"/>
                </a:ext>
              </a:extLst>
            </p:cNvPr>
            <p:cNvSpPr/>
            <p:nvPr/>
          </p:nvSpPr>
          <p:spPr>
            <a:xfrm>
              <a:off x="5938837" y="1639461"/>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367713" y="4019133"/>
              <a:ext cx="2831618" cy="1121611"/>
            </a:xfrm>
            <a:prstGeom prst="rect">
              <a:avLst/>
            </a:prstGeom>
            <a:noFill/>
          </p:spPr>
          <p:txBody>
            <a:bodyPr wrap="square" rtlCol="0">
              <a:spAutoFit/>
            </a:bodyPr>
            <a:lstStyle/>
            <a:p>
              <a:r>
                <a:rPr lang="en-US" sz="2400" b="1" dirty="0"/>
                <a:t>Invasive large-scale change in the code - Bad idea</a:t>
              </a:r>
            </a:p>
          </p:txBody>
        </p:sp>
        <p:grpSp>
          <p:nvGrpSpPr>
            <p:cNvPr id="22" name="Group 21"/>
            <p:cNvGrpSpPr/>
            <p:nvPr/>
          </p:nvGrpSpPr>
          <p:grpSpPr>
            <a:xfrm>
              <a:off x="2547937" y="1676400"/>
              <a:ext cx="4660900" cy="1444625"/>
              <a:chOff x="1311275" y="3946525"/>
              <a:chExt cx="4660900" cy="1444625"/>
            </a:xfrm>
          </p:grpSpPr>
          <p:sp>
            <p:nvSpPr>
              <p:cNvPr id="12" name="Rectangle 11"/>
              <p:cNvSpPr/>
              <p:nvPr/>
            </p:nvSpPr>
            <p:spPr>
              <a:xfrm>
                <a:off x="1311275" y="3946525"/>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53000" y="4127500"/>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32400" y="48672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70550" y="45751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648325" y="42195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263900" y="4279900"/>
                <a:ext cx="1275347" cy="877332"/>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sp>
          <p:nvSpPr>
            <p:cNvPr id="23" name="TextBox 22"/>
            <p:cNvSpPr txBox="1"/>
            <p:nvPr/>
          </p:nvSpPr>
          <p:spPr>
            <a:xfrm>
              <a:off x="8278811" y="1946276"/>
              <a:ext cx="3059889" cy="776500"/>
            </a:xfrm>
            <a:prstGeom prst="rect">
              <a:avLst/>
            </a:prstGeom>
            <a:noFill/>
          </p:spPr>
          <p:txBody>
            <a:bodyPr wrap="square" rtlCol="0">
              <a:spAutoFit/>
            </a:bodyPr>
            <a:lstStyle/>
            <a:p>
              <a:r>
                <a:rPr lang="en-US" sz="2400" b="1" dirty="0"/>
                <a:t>Scattered independent changes - May be OK</a:t>
              </a:r>
            </a:p>
          </p:txBody>
        </p:sp>
        <p:grpSp>
          <p:nvGrpSpPr>
            <p:cNvPr id="26" name="Group 25"/>
            <p:cNvGrpSpPr/>
            <p:nvPr/>
          </p:nvGrpSpPr>
          <p:grpSpPr>
            <a:xfrm>
              <a:off x="2681288" y="4025901"/>
              <a:ext cx="5216525" cy="1450975"/>
              <a:chOff x="1317625" y="1803400"/>
              <a:chExt cx="5216525" cy="1450975"/>
            </a:xfrm>
          </p:grpSpPr>
          <p:sp>
            <p:nvSpPr>
              <p:cNvPr id="7" name="Rectangle 6"/>
              <p:cNvSpPr/>
              <p:nvPr/>
            </p:nvSpPr>
            <p:spPr>
              <a:xfrm>
                <a:off x="1317625" y="1809750"/>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3333750" y="2238375"/>
                <a:ext cx="1275347" cy="877332"/>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5" name="Rectangle 24"/>
              <p:cNvSpPr/>
              <p:nvPr/>
            </p:nvSpPr>
            <p:spPr>
              <a:xfrm>
                <a:off x="4692650" y="1803400"/>
                <a:ext cx="1841500" cy="1444625"/>
              </a:xfrm>
              <a:prstGeom prst="rect">
                <a:avLst/>
              </a:prstGeom>
              <a:solidFill>
                <a:schemeClr val="accent1">
                  <a:lumMod val="75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04756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So how should it be done</a:t>
            </a:r>
          </a:p>
        </p:txBody>
      </p:sp>
      <p:sp>
        <p:nvSpPr>
          <p:cNvPr id="2" name="Title 1"/>
          <p:cNvSpPr>
            <a:spLocks noGrp="1"/>
          </p:cNvSpPr>
          <p:nvPr>
            <p:ph type="title"/>
          </p:nvPr>
        </p:nvSpPr>
        <p:spPr/>
        <p:txBody>
          <a:bodyPr/>
          <a:lstStyle/>
          <a:p>
            <a:r>
              <a:rPr lang="en-US" dirty="0"/>
              <a:t>On ramp plan</a:t>
            </a:r>
          </a:p>
        </p:txBody>
      </p:sp>
      <p:sp>
        <p:nvSpPr>
          <p:cNvPr id="38" name="Content Placeholder 2"/>
          <p:cNvSpPr txBox="1">
            <a:spLocks/>
          </p:cNvSpPr>
          <p:nvPr/>
        </p:nvSpPr>
        <p:spPr>
          <a:xfrm>
            <a:off x="1274614" y="4212877"/>
            <a:ext cx="3422648" cy="1476374"/>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Incrementally if at all possible</a:t>
            </a:r>
          </a:p>
          <a:p>
            <a:r>
              <a:rPr lang="en-US" dirty="0"/>
              <a:t>Small components, verified individually</a:t>
            </a:r>
          </a:p>
          <a:p>
            <a:r>
              <a:rPr lang="en-US" dirty="0"/>
              <a:t>Migrated back, integration tests done</a:t>
            </a:r>
            <a:endParaRPr lang="en-US" b="1" dirty="0"/>
          </a:p>
        </p:txBody>
      </p:sp>
      <p:sp>
        <p:nvSpPr>
          <p:cNvPr id="48" name="Content Placeholder 2"/>
          <p:cNvSpPr txBox="1">
            <a:spLocks/>
          </p:cNvSpPr>
          <p:nvPr/>
        </p:nvSpPr>
        <p:spPr>
          <a:xfrm>
            <a:off x="6777040" y="4962527"/>
            <a:ext cx="2517773" cy="16192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Alternatively migrate them into new infrastructure</a:t>
            </a:r>
            <a:endParaRPr lang="en-US" b="1" dirty="0"/>
          </a:p>
        </p:txBody>
      </p:sp>
      <p:sp>
        <p:nvSpPr>
          <p:cNvPr id="62" name="Rectangle 61"/>
          <p:cNvSpPr>
            <a:spLocks noChangeAspect="1"/>
          </p:cNvSpPr>
          <p:nvPr/>
        </p:nvSpPr>
        <p:spPr>
          <a:xfrm>
            <a:off x="5167312" y="-1038733"/>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a:spLocks/>
          </p:cNvSpPr>
          <p:nvPr/>
        </p:nvSpPr>
        <p:spPr>
          <a:xfrm>
            <a:off x="9111297" y="2486024"/>
            <a:ext cx="1005840" cy="735806"/>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6424285" y="1946792"/>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B722C8-514C-674B-8FB3-AB8A622B54D5}"/>
              </a:ext>
            </a:extLst>
          </p:cNvPr>
          <p:cNvSpPr/>
          <p:nvPr/>
        </p:nvSpPr>
        <p:spPr>
          <a:xfrm>
            <a:off x="2310938" y="212901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2" name="Rectangle 31">
            <a:extLst>
              <a:ext uri="{FF2B5EF4-FFF2-40B4-BE49-F238E27FC236}">
                <a16:creationId xmlns:a16="http://schemas.microsoft.com/office/drawing/2014/main" id="{902A2560-0350-D043-AF38-76FD415C9311}"/>
              </a:ext>
            </a:extLst>
          </p:cNvPr>
          <p:cNvSpPr/>
          <p:nvPr/>
        </p:nvSpPr>
        <p:spPr>
          <a:xfrm>
            <a:off x="3361112" y="213179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Rectangle 32">
            <a:extLst>
              <a:ext uri="{FF2B5EF4-FFF2-40B4-BE49-F238E27FC236}">
                <a16:creationId xmlns:a16="http://schemas.microsoft.com/office/drawing/2014/main" id="{8684F94A-8E76-394B-AD45-DBBF207A8BE6}"/>
              </a:ext>
            </a:extLst>
          </p:cNvPr>
          <p:cNvSpPr/>
          <p:nvPr/>
        </p:nvSpPr>
        <p:spPr>
          <a:xfrm>
            <a:off x="2313713" y="286330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37F8F143-98E7-7E42-B52B-478DF5972F51}"/>
              </a:ext>
            </a:extLst>
          </p:cNvPr>
          <p:cNvSpPr/>
          <p:nvPr/>
        </p:nvSpPr>
        <p:spPr>
          <a:xfrm>
            <a:off x="3363887" y="286607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4" name="Rectangle 43">
            <a:extLst>
              <a:ext uri="{FF2B5EF4-FFF2-40B4-BE49-F238E27FC236}">
                <a16:creationId xmlns:a16="http://schemas.microsoft.com/office/drawing/2014/main" id="{16887F42-82F8-7547-B7B6-0B28508A132D}"/>
              </a:ext>
            </a:extLst>
          </p:cNvPr>
          <p:cNvSpPr/>
          <p:nvPr/>
        </p:nvSpPr>
        <p:spPr>
          <a:xfrm>
            <a:off x="5670232" y="144486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5" name="Rectangle 44">
            <a:extLst>
              <a:ext uri="{FF2B5EF4-FFF2-40B4-BE49-F238E27FC236}">
                <a16:creationId xmlns:a16="http://schemas.microsoft.com/office/drawing/2014/main" id="{029DD99D-D604-E14E-AC2F-1FB01F8E1DB3}"/>
              </a:ext>
            </a:extLst>
          </p:cNvPr>
          <p:cNvSpPr/>
          <p:nvPr/>
        </p:nvSpPr>
        <p:spPr>
          <a:xfrm>
            <a:off x="6720406" y="144764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6" name="Rectangle 45">
            <a:extLst>
              <a:ext uri="{FF2B5EF4-FFF2-40B4-BE49-F238E27FC236}">
                <a16:creationId xmlns:a16="http://schemas.microsoft.com/office/drawing/2014/main" id="{53F0BAC2-23E2-2443-A171-88149324A267}"/>
              </a:ext>
            </a:extLst>
          </p:cNvPr>
          <p:cNvSpPr/>
          <p:nvPr/>
        </p:nvSpPr>
        <p:spPr>
          <a:xfrm>
            <a:off x="5673007" y="217915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7" name="Rectangle 46">
            <a:extLst>
              <a:ext uri="{FF2B5EF4-FFF2-40B4-BE49-F238E27FC236}">
                <a16:creationId xmlns:a16="http://schemas.microsoft.com/office/drawing/2014/main" id="{2083F296-E1DE-AE4C-8E7E-F6181DAA5E00}"/>
              </a:ext>
            </a:extLst>
          </p:cNvPr>
          <p:cNvSpPr/>
          <p:nvPr/>
        </p:nvSpPr>
        <p:spPr>
          <a:xfrm>
            <a:off x="6723181" y="218192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0" name="Rectangle 49">
            <a:extLst>
              <a:ext uri="{FF2B5EF4-FFF2-40B4-BE49-F238E27FC236}">
                <a16:creationId xmlns:a16="http://schemas.microsoft.com/office/drawing/2014/main" id="{D13592CF-05A1-0943-B427-B335DECC4C19}"/>
              </a:ext>
            </a:extLst>
          </p:cNvPr>
          <p:cNvSpPr/>
          <p:nvPr/>
        </p:nvSpPr>
        <p:spPr>
          <a:xfrm>
            <a:off x="750912" y="2129015"/>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4" name="Rectangle 63">
            <a:extLst>
              <a:ext uri="{FF2B5EF4-FFF2-40B4-BE49-F238E27FC236}">
                <a16:creationId xmlns:a16="http://schemas.microsoft.com/office/drawing/2014/main" id="{EFDBAAFB-E542-1A4F-965D-EDBBDD821A8F}"/>
              </a:ext>
            </a:extLst>
          </p:cNvPr>
          <p:cNvSpPr/>
          <p:nvPr/>
        </p:nvSpPr>
        <p:spPr>
          <a:xfrm>
            <a:off x="2310938" y="286607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5" name="Rectangle 64">
            <a:extLst>
              <a:ext uri="{FF2B5EF4-FFF2-40B4-BE49-F238E27FC236}">
                <a16:creationId xmlns:a16="http://schemas.microsoft.com/office/drawing/2014/main" id="{B74F39F8-7556-4540-98E4-58F3E1CDD690}"/>
              </a:ext>
            </a:extLst>
          </p:cNvPr>
          <p:cNvSpPr/>
          <p:nvPr/>
        </p:nvSpPr>
        <p:spPr>
          <a:xfrm>
            <a:off x="3352791" y="2849707"/>
            <a:ext cx="1047404" cy="724912"/>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6" name="Rectangle 65">
            <a:extLst>
              <a:ext uri="{FF2B5EF4-FFF2-40B4-BE49-F238E27FC236}">
                <a16:creationId xmlns:a16="http://schemas.microsoft.com/office/drawing/2014/main" id="{037C2C90-7AAF-9C4A-9C81-6ECAFE0F616A}"/>
              </a:ext>
            </a:extLst>
          </p:cNvPr>
          <p:cNvSpPr/>
          <p:nvPr/>
        </p:nvSpPr>
        <p:spPr>
          <a:xfrm>
            <a:off x="3363887" y="2143377"/>
            <a:ext cx="1047404" cy="724912"/>
          </a:xfrm>
          <a:prstGeom prst="rect">
            <a:avLst/>
          </a:prstGeom>
          <a:solidFill>
            <a:schemeClr val="tx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Rectangle 7">
            <a:extLst>
              <a:ext uri="{FF2B5EF4-FFF2-40B4-BE49-F238E27FC236}">
                <a16:creationId xmlns:a16="http://schemas.microsoft.com/office/drawing/2014/main" id="{C120471F-6A04-FF4D-92D8-D695F80E93E6}"/>
              </a:ext>
            </a:extLst>
          </p:cNvPr>
          <p:cNvSpPr/>
          <p:nvPr/>
        </p:nvSpPr>
        <p:spPr>
          <a:xfrm>
            <a:off x="7767810" y="3056481"/>
            <a:ext cx="2097578" cy="1485456"/>
          </a:xfrm>
          <a:prstGeom prst="rect">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3" name="Rectangle 72">
            <a:extLst>
              <a:ext uri="{FF2B5EF4-FFF2-40B4-BE49-F238E27FC236}">
                <a16:creationId xmlns:a16="http://schemas.microsoft.com/office/drawing/2014/main" id="{943FECC2-B1E2-BE42-8EBE-F638D0A5B32F}"/>
              </a:ext>
            </a:extLst>
          </p:cNvPr>
          <p:cNvSpPr/>
          <p:nvPr/>
        </p:nvSpPr>
        <p:spPr>
          <a:xfrm>
            <a:off x="7777062" y="3064600"/>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4" name="Rectangle 73">
            <a:extLst>
              <a:ext uri="{FF2B5EF4-FFF2-40B4-BE49-F238E27FC236}">
                <a16:creationId xmlns:a16="http://schemas.microsoft.com/office/drawing/2014/main" id="{EC15B652-0F36-4941-96E3-B780222F3624}"/>
              </a:ext>
            </a:extLst>
          </p:cNvPr>
          <p:cNvSpPr/>
          <p:nvPr/>
        </p:nvSpPr>
        <p:spPr>
          <a:xfrm>
            <a:off x="8833718" y="3078987"/>
            <a:ext cx="1047404" cy="724912"/>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5" name="Rectangle 74">
            <a:extLst>
              <a:ext uri="{FF2B5EF4-FFF2-40B4-BE49-F238E27FC236}">
                <a16:creationId xmlns:a16="http://schemas.microsoft.com/office/drawing/2014/main" id="{97A7D01F-2E52-4D4F-8A79-830B1B3C4664}"/>
              </a:ext>
            </a:extLst>
          </p:cNvPr>
          <p:cNvSpPr/>
          <p:nvPr/>
        </p:nvSpPr>
        <p:spPr>
          <a:xfrm>
            <a:off x="7779837" y="379888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6" name="Rectangle 75">
            <a:extLst>
              <a:ext uri="{FF2B5EF4-FFF2-40B4-BE49-F238E27FC236}">
                <a16:creationId xmlns:a16="http://schemas.microsoft.com/office/drawing/2014/main" id="{120ED1E5-DD74-474B-938A-354E1AC92FFD}"/>
              </a:ext>
            </a:extLst>
          </p:cNvPr>
          <p:cNvSpPr/>
          <p:nvPr/>
        </p:nvSpPr>
        <p:spPr>
          <a:xfrm>
            <a:off x="8830011" y="3818285"/>
            <a:ext cx="1047404" cy="724912"/>
          </a:xfrm>
          <a:prstGeom prst="rect">
            <a:avLst/>
          </a:prstGeom>
          <a:solidFill>
            <a:schemeClr val="accent3">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532828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2711 0 " pathEditMode="relative" ptsTypes="AA">
                                      <p:cBhvr>
                                        <p:cTn id="6" dur="2000" fill="hold"/>
                                        <p:tgtEl>
                                          <p:spTgt spid="6"/>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par>
                          <p:cTn id="13" fill="hold">
                            <p:stCondLst>
                              <p:cond delay="2000"/>
                            </p:stCondLst>
                            <p:childTnLst>
                              <p:par>
                                <p:cTn id="14" presetID="0" presetClass="path" presetSubtype="0" accel="50000" decel="50000" fill="hold" grpId="1" nodeType="afterEffect">
                                  <p:stCondLst>
                                    <p:cond delay="0"/>
                                  </p:stCondLst>
                                  <p:childTnLst>
                                    <p:animMotion origin="layout" path="M 0 0 L 0.12829 0 " pathEditMode="relative" ptsTypes="AA">
                                      <p:cBhvr>
                                        <p:cTn id="15" dur="2000" fill="hold"/>
                                        <p:tgtEl>
                                          <p:spTgt spid="50"/>
                                        </p:tgtEl>
                                        <p:attrNameLst>
                                          <p:attrName>ppt_x</p:attrName>
                                          <p:attrName>ppt_y</p:attrName>
                                        </p:attrNameLst>
                                      </p:cBhvr>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0"/>
                                  </p:stCondLst>
                                  <p:childTnLst>
                                    <p:set>
                                      <p:cBhvr>
                                        <p:cTn id="21" dur="1" fill="hold">
                                          <p:stCondLst>
                                            <p:cond delay="0"/>
                                          </p:stCondLst>
                                        </p:cTn>
                                        <p:tgtEl>
                                          <p:spTgt spid="6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0131 -0.01967 L 0.171 0.2382 " pathEditMode="relative" rAng="0" ptsTypes="AA">
                                      <p:cBhvr>
                                        <p:cTn id="44" dur="2000" fill="hold"/>
                                        <p:tgtEl>
                                          <p:spTgt spid="46"/>
                                        </p:tgtEl>
                                        <p:attrNameLst>
                                          <p:attrName>ppt_x</p:attrName>
                                          <p:attrName>ppt_y</p:attrName>
                                        </p:attrNameLst>
                                      </p:cBhvr>
                                      <p:rCtr x="8609" y="12894"/>
                                    </p:animMotion>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01016 -0.02199 L 0.17192 0.23635 " pathEditMode="relative" rAng="0" ptsTypes="AA">
                                      <p:cBhvr>
                                        <p:cTn id="51" dur="2000" fill="hold"/>
                                        <p:tgtEl>
                                          <p:spTgt spid="47"/>
                                        </p:tgtEl>
                                        <p:attrNameLst>
                                          <p:attrName>ppt_x</p:attrName>
                                          <p:attrName>ppt_y</p:attrName>
                                        </p:attrNameLst>
                                      </p:cBhvr>
                                      <p:rCtr x="9104" y="12917"/>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0.01368 -0.02083 L 0.17283 0.23588 " pathEditMode="relative" ptsTypes="AA">
                                      <p:cBhvr>
                                        <p:cTn id="58" dur="2000" fill="hold"/>
                                        <p:tgtEl>
                                          <p:spTgt spid="45"/>
                                        </p:tgtEl>
                                        <p:attrNameLst>
                                          <p:attrName>ppt_x</p:attrName>
                                          <p:attrName>ppt_y</p:attrName>
                                        </p:attrNameLst>
                                      </p:cBhvr>
                                    </p:animMotion>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0" nodeType="clickEffect">
                                  <p:stCondLst>
                                    <p:cond delay="0"/>
                                  </p:stCondLst>
                                  <p:childTnLst>
                                    <p:animMotion origin="layout" path="M -0.01042 -0.00996 L 0.17152 0.23078 " pathEditMode="relative" rAng="0" ptsTypes="AA">
                                      <p:cBhvr>
                                        <p:cTn id="65" dur="2000" fill="hold"/>
                                        <p:tgtEl>
                                          <p:spTgt spid="44"/>
                                        </p:tgtEl>
                                        <p:attrNameLst>
                                          <p:attrName>ppt_x</p:attrName>
                                          <p:attrName>ppt_y</p:attrName>
                                        </p:attrNameLst>
                                      </p:cBhvr>
                                      <p:rCtr x="9091" y="12037"/>
                                    </p:animMotion>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animBg="1"/>
      <p:bldP spid="6" grpId="0" animBg="1"/>
      <p:bldP spid="6" grpId="1" animBg="1"/>
      <p:bldP spid="44" grpId="0" animBg="1"/>
      <p:bldP spid="44" grpId="1" animBg="1"/>
      <p:bldP spid="44" grpId="2" animBg="1"/>
      <p:bldP spid="45" grpId="0" animBg="1"/>
      <p:bldP spid="45" grpId="1" animBg="1"/>
      <p:bldP spid="45" grpId="2" animBg="1"/>
      <p:bldP spid="46" grpId="0" animBg="1"/>
      <p:bldP spid="46" grpId="1" animBg="1"/>
      <p:bldP spid="46" grpId="2" animBg="1"/>
      <p:bldP spid="47" grpId="0" animBg="1"/>
      <p:bldP spid="47" grpId="1" animBg="1"/>
      <p:bldP spid="47" grpId="2" animBg="1"/>
      <p:bldP spid="50" grpId="0" animBg="1"/>
      <p:bldP spid="50" grpId="1" animBg="1"/>
      <p:bldP spid="64" grpId="0" animBg="1"/>
      <p:bldP spid="65" grpId="0" animBg="1"/>
      <p:bldP spid="66" grpId="0" animBg="1"/>
      <p:bldP spid="8" grpId="0" animBg="1"/>
      <p:bldP spid="73" grpId="0" animBg="1"/>
      <p:bldP spid="74" grpId="0" animBg="1"/>
      <p:bldP spid="75" grpId="0" animBg="1"/>
      <p:bldP spid="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3" y="1699995"/>
            <a:ext cx="7215424" cy="4422776"/>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endParaRPr lang="en-US" dirty="0"/>
          </a:p>
        </p:txBody>
      </p:sp>
      <p:sp>
        <p:nvSpPr>
          <p:cNvPr id="4" name="Text Placeholder 3"/>
          <p:cNvSpPr>
            <a:spLocks noGrp="1"/>
          </p:cNvSpPr>
          <p:nvPr>
            <p:ph type="body" sz="quarter" idx="12"/>
          </p:nvPr>
        </p:nvSpPr>
        <p:spPr/>
        <p:txBody>
          <a:bodyPr/>
          <a:lstStyle/>
          <a:p>
            <a:r>
              <a:rPr lang="en-US" dirty="0"/>
              <a:t>Sit, think, hypothesize, &amp; argue</a:t>
            </a:r>
          </a:p>
        </p:txBody>
      </p:sp>
      <p:sp>
        <p:nvSpPr>
          <p:cNvPr id="2" name="Title 1"/>
          <p:cNvSpPr>
            <a:spLocks noGrp="1"/>
          </p:cNvSpPr>
          <p:nvPr>
            <p:ph type="title"/>
          </p:nvPr>
        </p:nvSpPr>
        <p:spPr/>
        <p:txBody>
          <a:bodyPr/>
          <a:lstStyle/>
          <a:p>
            <a:r>
              <a:rPr lang="en-US" dirty="0"/>
              <a:t>Phase 1 - design</a:t>
            </a:r>
          </a:p>
        </p:txBody>
      </p:sp>
      <p:pic>
        <p:nvPicPr>
          <p:cNvPr id="6" name="Content Placeholder 6">
            <a:extLst>
              <a:ext uri="{FF2B5EF4-FFF2-40B4-BE49-F238E27FC236}">
                <a16:creationId xmlns:a16="http://schemas.microsoft.com/office/drawing/2014/main" id="{BE129BF6-74B7-AC40-8FB9-DB093DFFFCB8}"/>
              </a:ext>
            </a:extLst>
          </p:cNvPr>
          <p:cNvPicPr>
            <a:picLocks noChangeAspect="1"/>
          </p:cNvPicPr>
          <p:nvPr/>
        </p:nvPicPr>
        <p:blipFill>
          <a:blip r:embed="rId3"/>
          <a:stretch>
            <a:fillRect/>
          </a:stretch>
        </p:blipFill>
        <p:spPr>
          <a:xfrm>
            <a:off x="7740254" y="742521"/>
            <a:ext cx="3920248" cy="2702780"/>
          </a:xfrm>
          <a:prstGeom prst="rect">
            <a:avLst/>
          </a:prstGeom>
        </p:spPr>
      </p:pic>
    </p:spTree>
    <p:extLst>
      <p:ext uri="{BB962C8B-B14F-4D97-AF65-F5344CB8AC3E}">
        <p14:creationId xmlns:p14="http://schemas.microsoft.com/office/powerpoint/2010/main" val="1168320665"/>
      </p:ext>
    </p:extLst>
  </p:cSld>
  <p:clrMapOvr>
    <a:masterClrMapping/>
  </p:clrMapOvr>
  <mc:AlternateContent xmlns:mc="http://schemas.openxmlformats.org/markup-compatibility/2006" xmlns:p14="http://schemas.microsoft.com/office/powerpoint/2010/main">
    <mc:Choice Requires="p14">
      <p:transition p14:dur="250" advTm="152505">
        <p:fade/>
      </p:transition>
    </mc:Choice>
    <mc:Fallback xmlns="">
      <p:transition advTm="152505">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3" y="1699995"/>
            <a:ext cx="6833773" cy="4170453"/>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a:rPr>
              <a:t>simpleUnsplit</a:t>
            </a:r>
            <a:r>
              <a:rPr lang="en-US" dirty="0"/>
              <a:t> Hydro unit</a:t>
            </a:r>
          </a:p>
          <a:p>
            <a:pPr lvl="1"/>
            <a:r>
              <a:rPr lang="en-US" dirty="0"/>
              <a:t>A simplified implementation </a:t>
            </a:r>
          </a:p>
          <a:p>
            <a:pPr lvl="2"/>
            <a:r>
              <a:rPr lang="en-US" dirty="0"/>
              <a:t>No need to be physically correct</a:t>
            </a:r>
          </a:p>
          <a:p>
            <a:pPr lvl="2"/>
            <a:r>
              <a:rPr lang="en-US" dirty="0"/>
              <a:t>Exercise the grid interface identically to the real solver</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p:txBody>
          <a:bodyPr/>
          <a:lstStyle/>
          <a:p>
            <a:r>
              <a:rPr lang="en-US" dirty="0"/>
              <a:t>Quick, dirty, &amp; light</a:t>
            </a:r>
          </a:p>
        </p:txBody>
      </p:sp>
      <p:sp>
        <p:nvSpPr>
          <p:cNvPr id="2" name="Title 1"/>
          <p:cNvSpPr>
            <a:spLocks noGrp="1"/>
          </p:cNvSpPr>
          <p:nvPr>
            <p:ph type="title"/>
          </p:nvPr>
        </p:nvSpPr>
        <p:spPr/>
        <p:txBody>
          <a:bodyPr/>
          <a:lstStyle/>
          <a:p>
            <a:r>
              <a:rPr lang="en-US" dirty="0"/>
              <a:t>Phase 2 - prototyping</a:t>
            </a:r>
          </a:p>
        </p:txBody>
      </p:sp>
      <p:pic>
        <p:nvPicPr>
          <p:cNvPr id="8" name="Content Placeholder 6">
            <a:extLst>
              <a:ext uri="{FF2B5EF4-FFF2-40B4-BE49-F238E27FC236}">
                <a16:creationId xmlns:a16="http://schemas.microsoft.com/office/drawing/2014/main" id="{D1725CE7-DB47-9B4D-A456-7B53B876087D}"/>
              </a:ext>
            </a:extLst>
          </p:cNvPr>
          <p:cNvPicPr>
            <a:picLocks noChangeAspect="1"/>
          </p:cNvPicPr>
          <p:nvPr/>
        </p:nvPicPr>
        <p:blipFill>
          <a:blip r:embed="rId3"/>
          <a:stretch>
            <a:fillRect/>
          </a:stretch>
        </p:blipFill>
        <p:spPr>
          <a:xfrm>
            <a:off x="7865514" y="1322569"/>
            <a:ext cx="3920248" cy="2702780"/>
          </a:xfrm>
          <a:prstGeom prst="rect">
            <a:avLst/>
          </a:prstGeom>
        </p:spPr>
      </p:pic>
    </p:spTree>
    <p:extLst>
      <p:ext uri="{BB962C8B-B14F-4D97-AF65-F5344CB8AC3E}">
        <p14:creationId xmlns:p14="http://schemas.microsoft.com/office/powerpoint/2010/main" val="136458683"/>
      </p:ext>
    </p:extLst>
  </p:cSld>
  <p:clrMapOvr>
    <a:masterClrMapping/>
  </p:clrMapOvr>
  <mc:AlternateContent xmlns:mc="http://schemas.openxmlformats.org/markup-compatibility/2006" xmlns:p14="http://schemas.microsoft.com/office/powerpoint/2010/main">
    <mc:Choice Requires="p14">
      <p:transition p14:dur="250" advTm="136471">
        <p:fade/>
      </p:transition>
    </mc:Choice>
    <mc:Fallback xmlns="">
      <p:transition advTm="13647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3" y="1699994"/>
            <a:ext cx="6925214" cy="4746525"/>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a:rPr>
              <a:t>Unsplit</a:t>
            </a:r>
            <a:r>
              <a:rPr lang="en-US" dirty="0"/>
              <a:t> Hydro</a:t>
            </a:r>
          </a:p>
          <a:p>
            <a:r>
              <a:rPr lang="en-US" dirty="0"/>
              <a:t>Intermediate step - 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p:txBody>
          <a:bodyPr/>
          <a:lstStyle/>
          <a:p>
            <a:r>
              <a:rPr lang="en-US" dirty="0"/>
              <a:t>Toward quantifiable success &amp; Continuous Integration</a:t>
            </a:r>
          </a:p>
        </p:txBody>
      </p:sp>
      <p:sp>
        <p:nvSpPr>
          <p:cNvPr id="2" name="Title 1"/>
          <p:cNvSpPr>
            <a:spLocks noGrp="1"/>
          </p:cNvSpPr>
          <p:nvPr>
            <p:ph type="title"/>
          </p:nvPr>
        </p:nvSpPr>
        <p:spPr/>
        <p:txBody>
          <a:bodyPr/>
          <a:lstStyle/>
          <a:p>
            <a:r>
              <a:rPr lang="en-US" dirty="0"/>
              <a:t>Phase 3 - implementation</a:t>
            </a:r>
          </a:p>
        </p:txBody>
      </p:sp>
      <p:pic>
        <p:nvPicPr>
          <p:cNvPr id="8" name="Content Placeholder 6">
            <a:extLst>
              <a:ext uri="{FF2B5EF4-FFF2-40B4-BE49-F238E27FC236}">
                <a16:creationId xmlns:a16="http://schemas.microsoft.com/office/drawing/2014/main" id="{14FAF8D2-597A-954B-B566-18213163275F}"/>
              </a:ext>
            </a:extLst>
          </p:cNvPr>
          <p:cNvPicPr>
            <a:picLocks noChangeAspect="1"/>
          </p:cNvPicPr>
          <p:nvPr/>
        </p:nvPicPr>
        <p:blipFill>
          <a:blip r:embed="rId3"/>
          <a:stretch>
            <a:fillRect/>
          </a:stretch>
        </p:blipFill>
        <p:spPr>
          <a:xfrm>
            <a:off x="7398973" y="1602806"/>
            <a:ext cx="3920248" cy="2702780"/>
          </a:xfrm>
          <a:prstGeom prst="rect">
            <a:avLst/>
          </a:prstGeom>
        </p:spPr>
      </p:pic>
    </p:spTree>
    <p:extLst>
      <p:ext uri="{BB962C8B-B14F-4D97-AF65-F5344CB8AC3E}">
        <p14:creationId xmlns:p14="http://schemas.microsoft.com/office/powerpoint/2010/main" val="2001945092"/>
      </p:ext>
    </p:extLst>
  </p:cSld>
  <p:clrMapOvr>
    <a:masterClrMapping/>
  </p:clrMapOvr>
  <mc:AlternateContent xmlns:mc="http://schemas.openxmlformats.org/markup-compatibility/2006" xmlns:p14="http://schemas.microsoft.com/office/powerpoint/2010/main">
    <mc:Choice Requires="p14">
      <p:transition p14:dur="250" advTm="393964">
        <p:fade/>
      </p:transition>
    </mc:Choice>
    <mc:Fallback xmlns="">
      <p:transition advTm="39396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advTm="67332">
        <p:fade/>
      </p:transition>
    </mc:Choice>
    <mc:Fallback xmlns="">
      <p:transition advTm="67332">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93075">
        <p:fade/>
      </p:transition>
    </mc:Choice>
    <mc:Fallback xmlns="">
      <p:transition advTm="9307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advTm="100497">
        <p:fade/>
      </p:transition>
    </mc:Choice>
    <mc:Fallback xmlns="">
      <p:transition advTm="10049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factoring"/>
          <p:cNvSpPr txBox="1">
            <a:spLocks noGrp="1"/>
          </p:cNvSpPr>
          <p:nvPr>
            <p:ph type="title"/>
          </p:nvPr>
        </p:nvSpPr>
        <p:spPr>
          <a:xfrm>
            <a:off x="365760" y="411480"/>
            <a:ext cx="11372473" cy="485774"/>
          </a:xfrm>
          <a:prstGeom prst="rect">
            <a:avLst/>
          </a:prstGeom>
        </p:spPr>
        <p:txBody>
          <a:bodyPr/>
          <a:lstStyle>
            <a:lvl1pPr defTabSz="859536">
              <a:defRPr sz="3008"/>
            </a:lvl1pPr>
          </a:lstStyle>
          <a:p>
            <a:r>
              <a:rPr dirty="0"/>
              <a:t>Refactoring</a:t>
            </a:r>
          </a:p>
        </p:txBody>
      </p:sp>
      <p:sp>
        <p:nvSpPr>
          <p:cNvPr id="182" name="Toy workflow with testing"/>
          <p:cNvSpPr txBox="1"/>
          <p:nvPr/>
        </p:nvSpPr>
        <p:spPr>
          <a:xfrm>
            <a:off x="1941989" y="1624891"/>
            <a:ext cx="4970269"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a:lvl1pPr>
          </a:lstStyle>
          <a:p>
            <a:r>
              <a:rPr lang="en-US" dirty="0"/>
              <a:t>An example of</a:t>
            </a:r>
            <a:r>
              <a:rPr dirty="0"/>
              <a:t> workflow with testing</a:t>
            </a:r>
          </a:p>
        </p:txBody>
      </p:sp>
      <p:pic>
        <p:nvPicPr>
          <p:cNvPr id="2" name="Picture 1" descr="RefactorFlowChart_v1.pdf"/>
          <p:cNvPicPr>
            <a:picLocks noChangeAspect="1"/>
          </p:cNvPicPr>
          <p:nvPr/>
        </p:nvPicPr>
        <p:blipFill rotWithShape="1">
          <a:blip r:embed="rId3">
            <a:extLst>
              <a:ext uri="{28A0092B-C50C-407E-A947-70E740481C1C}">
                <a14:useLocalDpi xmlns:a14="http://schemas.microsoft.com/office/drawing/2010/main" val="0"/>
              </a:ext>
            </a:extLst>
          </a:blip>
          <a:srcRect l="30981" r="30196"/>
          <a:stretch/>
        </p:blipFill>
        <p:spPr>
          <a:xfrm rot="16200000">
            <a:off x="4843464" y="-856923"/>
            <a:ext cx="2501899" cy="8339663"/>
          </a:xfrm>
          <a:prstGeom prst="rect">
            <a:avLst/>
          </a:prstGeom>
        </p:spPr>
      </p:pic>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mc:AlternateContent xmlns:mc="http://schemas.openxmlformats.org/markup-compatibility/2006" xmlns:p14="http://schemas.microsoft.com/office/powerpoint/2010/main">
    <mc:Choice Requires="p14">
      <p:transition spd="slow" p14:dur="2000" advTm="77240"/>
    </mc:Choice>
    <mc:Fallback xmlns="">
      <p:transition spd="slow" advTm="772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advTm="56834">
        <p:fade/>
      </p:transition>
    </mc:Choice>
    <mc:Fallback xmlns="">
      <p:transition advTm="5683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advTm="133837">
        <p:fade/>
      </p:transition>
    </mc:Choice>
    <mc:Fallback xmlns="">
      <p:transition advTm="13383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advTm="58822">
        <p:fade/>
      </p:transition>
    </mc:Choice>
    <mc:Fallback xmlns="">
      <p:transition advTm="58822">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11537</TotalTime>
  <Words>2007</Words>
  <Application>Microsoft Macintosh PowerPoint</Application>
  <PresentationFormat>Custom</PresentationFormat>
  <Paragraphs>322</Paragraphs>
  <Slides>30</Slides>
  <Notes>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American Typewriter</vt:lpstr>
      <vt:lpstr>Arial</vt:lpstr>
      <vt:lpstr>Arial Black</vt:lpstr>
      <vt:lpstr>Calibri</vt:lpstr>
      <vt:lpstr>Wingdings</vt:lpstr>
      <vt:lpstr>Presentations (Wide Screen)</vt:lpstr>
      <vt:lpstr>Refactoring Scientific Software</vt:lpstr>
      <vt:lpstr>License, Citation and Acknowledgements</vt:lpstr>
      <vt:lpstr>What is Refactoring  </vt:lpstr>
      <vt:lpstr>What is Refactoring  </vt:lpstr>
      <vt:lpstr>Refactoring</vt:lpstr>
      <vt:lpstr>Look at the Running Example</vt:lpstr>
      <vt:lpstr>Considerations for Refactoring</vt:lpstr>
      <vt:lpstr>Considerations for Refactoring</vt:lpstr>
      <vt:lpstr>Before Starting</vt:lpstr>
      <vt:lpstr>Before Starting</vt:lpstr>
      <vt:lpstr>Cost estimation</vt:lpstr>
      <vt:lpstr>Cost estimation</vt:lpstr>
      <vt:lpstr>Cost estimation</vt:lpstr>
      <vt:lpstr>Exercise: Refactoring the Running Example</vt:lpstr>
      <vt:lpstr>Preparing for Refactoring – check coverage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vt:lpstr>
      <vt:lpstr>Considerations</vt:lpstr>
      <vt:lpstr>Map from Here to There: On ramp plan</vt:lpstr>
      <vt:lpstr>On ramp plan</vt:lpstr>
      <vt:lpstr>Phase 1 - design</vt:lpstr>
      <vt:lpstr>Phase 2 - prototyping</vt:lpstr>
      <vt:lpstr>Phase 3 - implementation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423</cp:revision>
  <cp:lastPrinted>2017-11-02T18:35:01Z</cp:lastPrinted>
  <dcterms:created xsi:type="dcterms:W3CDTF">2018-11-06T17:28:56Z</dcterms:created>
  <dcterms:modified xsi:type="dcterms:W3CDTF">2020-10-23T19:14:06Z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