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5"/>
  </p:notesMasterIdLst>
  <p:handoutMasterIdLst>
    <p:handoutMasterId r:id="rId16"/>
  </p:handoutMasterIdLst>
  <p:sldIdLst>
    <p:sldId id="318" r:id="rId5"/>
    <p:sldId id="1849" r:id="rId6"/>
    <p:sldId id="1819" r:id="rId7"/>
    <p:sldId id="1822" r:id="rId8"/>
    <p:sldId id="1821" r:id="rId9"/>
    <p:sldId id="279" r:id="rId10"/>
    <p:sldId id="1847" r:id="rId11"/>
    <p:sldId id="1848" r:id="rId12"/>
    <p:sldId id="1845" r:id="rId13"/>
    <p:sldId id="260" r:id="rId1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42" autoAdjust="0"/>
    <p:restoredTop sz="96571" autoAdjust="0"/>
  </p:normalViewPr>
  <p:slideViewPr>
    <p:cSldViewPr snapToGrid="0" showGuides="1">
      <p:cViewPr varScale="1">
        <p:scale>
          <a:sx n="121" d="100"/>
          <a:sy n="121" d="100"/>
        </p:scale>
        <p:origin x="413" y="91"/>
      </p:cViewPr>
      <p:guideLst>
        <p:guide orient="horz" pos="888"/>
        <p:guide pos="3839"/>
      </p:guideLst>
    </p:cSldViewPr>
  </p:slideViewPr>
  <p:notesTextViewPr>
    <p:cViewPr>
      <p:scale>
        <a:sx n="1" d="1"/>
        <a:sy n="1" d="1"/>
      </p:scale>
      <p:origin x="0" y="0"/>
    </p:cViewPr>
  </p:notesTextViewPr>
  <p:sorterViewPr>
    <p:cViewPr varScale="1">
      <p:scale>
        <a:sx n="1" d="1"/>
        <a:sy n="1" d="1"/>
      </p:scale>
      <p:origin x="0" y="-1324"/>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4/10/2021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4/10/2021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oi.org/10.6084/m9.figshare.1437695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bssw.io/psi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Motivation and Overview</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Patricia A. Grubel</a:t>
            </a:r>
            <a:br>
              <a:rPr lang="en-US" u="sng" dirty="0"/>
            </a:br>
            <a:r>
              <a:rPr lang="en-US" sz="2000" dirty="0"/>
              <a:t>Los Alamos National Laboratory</a:t>
            </a:r>
            <a:endParaRPr lang="en-US" dirty="0"/>
          </a:p>
          <a:p>
            <a:r>
              <a:rPr lang="en-US" dirty="0"/>
              <a:t>David E. Bernholdt </a:t>
            </a:r>
            <a:br>
              <a:rPr lang="en-US" u="sng" dirty="0"/>
            </a:br>
            <a:r>
              <a:rPr lang="en-US" sz="2000" dirty="0"/>
              <a:t>Oak Ridge National Laboratory</a:t>
            </a:r>
            <a:endParaRPr lang="en-US" sz="2400" dirty="0"/>
          </a:p>
          <a:p>
            <a:r>
              <a:rPr lang="en-US" dirty="0"/>
              <a:t>Anshu Dubey, Katherine M. Riley</a:t>
            </a:r>
            <a:br>
              <a:rPr lang="en-US" dirty="0"/>
            </a:br>
            <a:r>
              <a:rPr lang="en-US" sz="2000" dirty="0"/>
              <a:t>Argonne National Laboratory</a:t>
            </a:r>
            <a:endParaRPr lang="en-US" dirty="0"/>
          </a:p>
          <a:p>
            <a:r>
              <a:rPr lang="en-US" sz="2000" dirty="0"/>
              <a:t>Developing a Testing and Continuous Integration Strategy for your Team tutorial @ ECP Annual Meeting, April 2021</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
        <p:nvSpPr>
          <p:cNvPr id="8" name="TextBox 7">
            <a:extLst>
              <a:ext uri="{FF2B5EF4-FFF2-40B4-BE49-F238E27FC236}">
                <a16:creationId xmlns:a16="http://schemas.microsoft.com/office/drawing/2014/main" id="{F0AEE0AB-5103-49F8-9154-8E3BB4E0401F}"/>
              </a:ext>
            </a:extLst>
          </p:cNvPr>
          <p:cNvSpPr txBox="1"/>
          <p:nvPr/>
        </p:nvSpPr>
        <p:spPr>
          <a:xfrm>
            <a:off x="10853487" y="5906190"/>
            <a:ext cx="1335338" cy="276999"/>
          </a:xfrm>
          <a:prstGeom prst="rect">
            <a:avLst/>
          </a:prstGeom>
          <a:noFill/>
        </p:spPr>
        <p:txBody>
          <a:bodyPr wrap="square">
            <a:spAutoFit/>
          </a:bodyPr>
          <a:lstStyle/>
          <a:p>
            <a:r>
              <a:rPr lang="en-US" sz="1200" dirty="0">
                <a:solidFill>
                  <a:srgbClr val="000000"/>
                </a:solidFill>
                <a:effectLst/>
                <a:latin typeface="+mn-lt"/>
                <a:ea typeface="Calibri" panose="020F0502020204030204" pitchFamily="34" charset="0"/>
                <a:cs typeface="Calibri" panose="020F0502020204030204" pitchFamily="34" charset="0"/>
              </a:rPr>
              <a:t>LA-UR-21-23406</a:t>
            </a:r>
            <a:endParaRPr lang="en-US" sz="1200" dirty="0">
              <a:latin typeface="+mn-lt"/>
            </a:endParaRP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1055369" y="916940"/>
          <a:ext cx="10042603" cy="2778760"/>
        </p:xfrm>
        <a:graphic>
          <a:graphicData uri="http://schemas.openxmlformats.org/drawingml/2006/table">
            <a:tbl>
              <a:tblPr firstRow="1" bandRow="1">
                <a:tableStyleId>{5C22544A-7EE6-4342-B048-85BDC9FD1C3A}</a:tableStyleId>
              </a:tblPr>
              <a:tblGrid>
                <a:gridCol w="1790700">
                  <a:extLst>
                    <a:ext uri="{9D8B030D-6E8A-4147-A177-3AD203B41FA5}">
                      <a16:colId xmlns:a16="http://schemas.microsoft.com/office/drawing/2014/main" val="3446576009"/>
                    </a:ext>
                  </a:extLst>
                </a:gridCol>
                <a:gridCol w="1003610">
                  <a:extLst>
                    <a:ext uri="{9D8B030D-6E8A-4147-A177-3AD203B41FA5}">
                      <a16:colId xmlns:a16="http://schemas.microsoft.com/office/drawing/2014/main" val="339314737"/>
                    </a:ext>
                  </a:extLst>
                </a:gridCol>
                <a:gridCol w="4293220">
                  <a:extLst>
                    <a:ext uri="{9D8B030D-6E8A-4147-A177-3AD203B41FA5}">
                      <a16:colId xmlns:a16="http://schemas.microsoft.com/office/drawing/2014/main" val="1263998808"/>
                    </a:ext>
                  </a:extLst>
                </a:gridCol>
                <a:gridCol w="2955073">
                  <a:extLst>
                    <a:ext uri="{9D8B030D-6E8A-4147-A177-3AD203B41FA5}">
                      <a16:colId xmlns:a16="http://schemas.microsoft.com/office/drawing/2014/main" val="4097899022"/>
                    </a:ext>
                  </a:extLst>
                </a:gridCol>
              </a:tblGrid>
              <a:tr h="370840">
                <a:tc>
                  <a:txBody>
                    <a:bodyPr/>
                    <a:lstStyle/>
                    <a:p>
                      <a:pPr algn="l">
                        <a:lnSpc>
                          <a:spcPct val="100000"/>
                        </a:lnSpc>
                      </a:pPr>
                      <a:r>
                        <a:rPr lang="en-US" sz="1800" dirty="0">
                          <a:latin typeface="+mn-lt"/>
                        </a:rPr>
                        <a:t>Time (EDT)</a:t>
                      </a:r>
                    </a:p>
                  </a:txBody>
                  <a:tcPr/>
                </a:tc>
                <a:tc>
                  <a:txBody>
                    <a:bodyPr/>
                    <a:lstStyle/>
                    <a:p>
                      <a:pPr>
                        <a:lnSpc>
                          <a:spcPct val="100000"/>
                        </a:lnSpc>
                      </a:pPr>
                      <a:r>
                        <a:rPr lang="en-US" sz="1800" dirty="0">
                          <a:latin typeface="+mn-lt"/>
                        </a:rPr>
                        <a:t>Module</a:t>
                      </a:r>
                    </a:p>
                  </a:txBody>
                  <a:tcPr/>
                </a:tc>
                <a:tc>
                  <a:txBody>
                    <a:bodyPr/>
                    <a:lstStyle/>
                    <a:p>
                      <a:pPr>
                        <a:lnSpc>
                          <a:spcPct val="100000"/>
                        </a:lnSpc>
                      </a:pPr>
                      <a:r>
                        <a:rPr lang="en-US" sz="1800" dirty="0">
                          <a:latin typeface="+mn-lt"/>
                        </a:rPr>
                        <a:t>Topic</a:t>
                      </a:r>
                    </a:p>
                  </a:txBody>
                  <a:tcPr/>
                </a:tc>
                <a:tc>
                  <a:txBody>
                    <a:bodyPr/>
                    <a:lstStyle/>
                    <a:p>
                      <a:pPr>
                        <a:lnSpc>
                          <a:spcPct val="100000"/>
                        </a:lnSpc>
                      </a:pPr>
                      <a:r>
                        <a:rPr lang="en-US" sz="1800" dirty="0">
                          <a:latin typeface="+mn-lt"/>
                        </a:rPr>
                        <a:t>Speaker</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2:30-2:35pm</a:t>
                      </a:r>
                      <a:endParaRPr lang="en-US" sz="1800" dirty="0">
                        <a:effectLst/>
                        <a:latin typeface="+mn-lt"/>
                      </a:endParaRPr>
                    </a:p>
                  </a:txBody>
                  <a:tcPr marL="63500" marR="63500" marT="63500" marB="63500"/>
                </a:tc>
                <a:tc>
                  <a:txBody>
                    <a:bodyPr/>
                    <a:lstStyle/>
                    <a:p>
                      <a:pPr>
                        <a:lnSpc>
                          <a:spcPct val="100000"/>
                        </a:lnSpc>
                      </a:pPr>
                      <a:r>
                        <a:rPr lang="en-US" sz="1800" dirty="0">
                          <a:latin typeface="+mn-lt"/>
                        </a:rPr>
                        <a:t>00</a:t>
                      </a:r>
                    </a:p>
                  </a:txBody>
                  <a:tcPr/>
                </a:tc>
                <a:tc>
                  <a:txBody>
                    <a:bodyPr/>
                    <a:lstStyle/>
                    <a:p>
                      <a:pPr>
                        <a:lnSpc>
                          <a:spcPct val="100000"/>
                        </a:lnSpc>
                      </a:pPr>
                      <a:r>
                        <a:rPr lang="en-US" sz="1800" b="0" i="0" u="none" strike="noStrike" kern="1200" dirty="0">
                          <a:solidFill>
                            <a:schemeClr val="dk1"/>
                          </a:solidFill>
                          <a:effectLst/>
                          <a:latin typeface="+mn-lt"/>
                          <a:ea typeface="+mn-ea"/>
                          <a:cs typeface="+mn-cs"/>
                        </a:rPr>
                        <a:t>Introduction</a:t>
                      </a:r>
                      <a:endParaRPr lang="en-US" sz="1800" dirty="0">
                        <a:latin typeface="+mn-lt"/>
                      </a:endParaRPr>
                    </a:p>
                  </a:txBody>
                  <a:tcPr/>
                </a:tc>
                <a:tc>
                  <a:txBody>
                    <a:bodyPr/>
                    <a:lstStyle/>
                    <a:p>
                      <a:pPr>
                        <a:lnSpc>
                          <a:spcPct val="100000"/>
                        </a:lnSpc>
                      </a:pPr>
                      <a:r>
                        <a:rPr lang="en-US" sz="1800" dirty="0">
                          <a:latin typeface="+mn-lt"/>
                        </a:rPr>
                        <a:t>David E. Bernholdt, ORNL</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2:35pm-2:40pm</a:t>
                      </a:r>
                      <a:endParaRPr lang="en-US" sz="1800" dirty="0">
                        <a:effectLst/>
                        <a:latin typeface="+mn-l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Motivation and Overview</a:t>
                      </a:r>
                      <a:endParaRPr lang="en-US" sz="18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Patricia A. Grubel, LANL</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800" b="0" i="0" u="none" strike="noStrike" dirty="0">
                          <a:solidFill>
                            <a:schemeClr val="tx1"/>
                          </a:solidFill>
                          <a:effectLst/>
                          <a:latin typeface="+mn-lt"/>
                        </a:rPr>
                        <a:t>2:40pm-3:00pm</a:t>
                      </a:r>
                      <a:endParaRPr lang="en-US" sz="1800" i="0" dirty="0">
                        <a:solidFill>
                          <a:schemeClr val="tx1"/>
                        </a:solidFill>
                        <a:effectLst/>
                        <a:latin typeface="+mn-lt"/>
                      </a:endParaRPr>
                    </a:p>
                  </a:txBody>
                  <a:tcPr marL="63500" marR="63500" marT="63500" marB="63500"/>
                </a:tc>
                <a:tc>
                  <a:txBody>
                    <a:bodyPr/>
                    <a:lstStyle/>
                    <a:p>
                      <a:pPr>
                        <a:lnSpc>
                          <a:spcPct val="100000"/>
                        </a:lnSpc>
                      </a:pPr>
                      <a:r>
                        <a:rPr lang="en-US" sz="1800" i="0" dirty="0">
                          <a:solidFill>
                            <a:schemeClr val="tx1"/>
                          </a:solidFill>
                          <a:latin typeface="+mn-lt"/>
                        </a:rPr>
                        <a:t>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solidFill>
                            <a:schemeClr val="tx1"/>
                          </a:solidFill>
                          <a:latin typeface="+mn-lt"/>
                        </a:rPr>
                        <a:t>Software Testing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Patricia A. Grubel, LANL</a:t>
                      </a:r>
                    </a:p>
                  </a:txBody>
                  <a:tcPr/>
                </a:tc>
                <a:extLst>
                  <a:ext uri="{0D108BD9-81ED-4DB2-BD59-A6C34878D82A}">
                    <a16:rowId xmlns:a16="http://schemas.microsoft.com/office/drawing/2014/main" val="1922613886"/>
                  </a:ext>
                </a:extLst>
              </a:tr>
              <a:tr h="370840">
                <a:tc>
                  <a:txBody>
                    <a:bodyPr/>
                    <a:lstStyle/>
                    <a:p>
                      <a:pPr rtl="0" fontAlgn="t">
                        <a:spcBef>
                          <a:spcPts val="0"/>
                        </a:spcBef>
                        <a:spcAft>
                          <a:spcPts val="0"/>
                        </a:spcAft>
                      </a:pPr>
                      <a:r>
                        <a:rPr lang="en-US" sz="1800" dirty="0">
                          <a:effectLst/>
                          <a:latin typeface="+mn-lt"/>
                        </a:rPr>
                        <a:t>3:00pm-3:25pm</a:t>
                      </a:r>
                    </a:p>
                  </a:txBody>
                  <a:tcPr marL="63500" marR="63500" marT="63500" marB="63500"/>
                </a:tc>
                <a:tc>
                  <a:txBody>
                    <a:bodyPr/>
                    <a:lstStyle/>
                    <a:p>
                      <a:pPr>
                        <a:lnSpc>
                          <a:spcPct val="100000"/>
                        </a:lnSpc>
                      </a:pPr>
                      <a:r>
                        <a:rPr lang="en-US" sz="1800" i="0" dirty="0">
                          <a:latin typeface="+mn-lt"/>
                        </a:rPr>
                        <a:t>03</a:t>
                      </a:r>
                    </a:p>
                  </a:txBody>
                  <a:tcPr/>
                </a:tc>
                <a:tc>
                  <a:txBody>
                    <a:bodyPr/>
                    <a:lstStyle/>
                    <a:p>
                      <a:pPr>
                        <a:lnSpc>
                          <a:spcPct val="100000"/>
                        </a:lnSpc>
                      </a:pPr>
                      <a:r>
                        <a:rPr lang="en-US" sz="1800" i="0" dirty="0">
                          <a:latin typeface="+mn-lt"/>
                        </a:rPr>
                        <a:t>Software Testing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David E. Bernholdt, ORNL</a:t>
                      </a:r>
                    </a:p>
                  </a:txBody>
                  <a:tcPr/>
                </a:tc>
                <a:extLst>
                  <a:ext uri="{0D108BD9-81ED-4DB2-BD59-A6C34878D82A}">
                    <a16:rowId xmlns:a16="http://schemas.microsoft.com/office/drawing/2014/main" val="387858574"/>
                  </a:ext>
                </a:extLst>
              </a:tr>
              <a:tr h="370840">
                <a:tc>
                  <a:txBody>
                    <a:bodyPr/>
                    <a:lstStyle/>
                    <a:p>
                      <a:pPr rtl="0" fontAlgn="t">
                        <a:spcBef>
                          <a:spcPts val="0"/>
                        </a:spcBef>
                        <a:spcAft>
                          <a:spcPts val="0"/>
                        </a:spcAft>
                      </a:pPr>
                      <a:r>
                        <a:rPr lang="en-US" sz="1800" dirty="0">
                          <a:effectLst/>
                          <a:latin typeface="+mn-lt"/>
                        </a:rPr>
                        <a:t>3:25pm-3:55pm</a:t>
                      </a:r>
                    </a:p>
                  </a:txBody>
                  <a:tcPr marL="63500" marR="63500" marT="63500" marB="63500"/>
                </a:tc>
                <a:tc>
                  <a:txBody>
                    <a:bodyPr/>
                    <a:lstStyle/>
                    <a:p>
                      <a:pPr>
                        <a:lnSpc>
                          <a:spcPct val="100000"/>
                        </a:lnSpc>
                      </a:pPr>
                      <a:r>
                        <a:rPr lang="en-US" sz="1800" i="0" dirty="0">
                          <a:latin typeface="+mn-lt"/>
                        </a:rPr>
                        <a:t>04</a:t>
                      </a:r>
                    </a:p>
                  </a:txBody>
                  <a:tcPr/>
                </a:tc>
                <a:tc>
                  <a:txBody>
                    <a:bodyPr/>
                    <a:lstStyle/>
                    <a:p>
                      <a:pPr>
                        <a:lnSpc>
                          <a:spcPct val="100000"/>
                        </a:lnSpc>
                      </a:pPr>
                      <a:r>
                        <a:rPr lang="en-US" sz="1800" i="0" dirty="0">
                          <a:latin typeface="+mn-lt"/>
                        </a:rPr>
                        <a:t>Continuous Integration</a:t>
                      </a:r>
                    </a:p>
                  </a:txBody>
                  <a:tcPr/>
                </a:tc>
                <a:tc>
                  <a:txBody>
                    <a:bodyPr/>
                    <a:lstStyle/>
                    <a:p>
                      <a:pPr>
                        <a:lnSpc>
                          <a:spcPct val="100000"/>
                        </a:lnSpc>
                      </a:pPr>
                      <a:r>
                        <a:rPr lang="en-US" sz="1800" dirty="0">
                          <a:latin typeface="+mn-lt"/>
                        </a:rPr>
                        <a:t>James M. </a:t>
                      </a:r>
                      <a:r>
                        <a:rPr lang="en-US" sz="1800" dirty="0" err="1">
                          <a:latin typeface="+mn-lt"/>
                        </a:rPr>
                        <a:t>Willenbring</a:t>
                      </a:r>
                      <a:r>
                        <a:rPr lang="en-US" sz="1800" dirty="0">
                          <a:latin typeface="+mn-lt"/>
                        </a:rPr>
                        <a:t>, SNL</a:t>
                      </a:r>
                    </a:p>
                  </a:txBody>
                  <a:tcPr/>
                </a:tc>
                <a:extLst>
                  <a:ext uri="{0D108BD9-81ED-4DB2-BD59-A6C34878D82A}">
                    <a16:rowId xmlns:a16="http://schemas.microsoft.com/office/drawing/2014/main" val="1746784610"/>
                  </a:ext>
                </a:extLst>
              </a:tr>
              <a:tr h="370840">
                <a:tc>
                  <a:txBody>
                    <a:bodyPr/>
                    <a:lstStyle/>
                    <a:p>
                      <a:pPr rtl="0" fontAlgn="t">
                        <a:spcBef>
                          <a:spcPts val="0"/>
                        </a:spcBef>
                        <a:spcAft>
                          <a:spcPts val="0"/>
                        </a:spcAft>
                      </a:pPr>
                      <a:r>
                        <a:rPr lang="en-US" sz="1800" dirty="0">
                          <a:effectLst/>
                          <a:latin typeface="+mn-lt"/>
                        </a:rPr>
                        <a:t>3:55pm-4:00pm</a:t>
                      </a:r>
                    </a:p>
                  </a:txBody>
                  <a:tcPr marL="63500" marR="63500" marT="63500" marB="63500"/>
                </a:tc>
                <a:tc>
                  <a:txBody>
                    <a:bodyPr/>
                    <a:lstStyle/>
                    <a:p>
                      <a:pPr>
                        <a:lnSpc>
                          <a:spcPct val="100000"/>
                        </a:lnSpc>
                      </a:pPr>
                      <a:r>
                        <a:rPr lang="en-US" sz="1800" i="0" dirty="0">
                          <a:latin typeface="+mn-lt"/>
                        </a:rPr>
                        <a:t>05</a:t>
                      </a:r>
                    </a:p>
                  </a:txBody>
                  <a:tcPr/>
                </a:tc>
                <a:tc>
                  <a:txBody>
                    <a:bodyPr/>
                    <a:lstStyle/>
                    <a:p>
                      <a:pPr>
                        <a:lnSpc>
                          <a:spcPct val="100000"/>
                        </a:lnSpc>
                      </a:pPr>
                      <a:r>
                        <a:rPr lang="en-US" sz="1800" i="0" dirty="0">
                          <a:latin typeface="+mn-lt"/>
                        </a:rPr>
                        <a:t>Summary</a:t>
                      </a:r>
                    </a:p>
                  </a:txBody>
                  <a:tcPr/>
                </a:tc>
                <a:tc>
                  <a:txBody>
                    <a:bodyPr/>
                    <a:lstStyle/>
                    <a:p>
                      <a:pPr>
                        <a:lnSpc>
                          <a:spcPct val="100000"/>
                        </a:lnSpc>
                      </a:pPr>
                      <a:r>
                        <a:rPr lang="en-US" sz="1800" dirty="0">
                          <a:latin typeface="+mn-lt"/>
                        </a:rPr>
                        <a:t>James M. </a:t>
                      </a:r>
                      <a:r>
                        <a:rPr lang="en-US" sz="1800" dirty="0" err="1">
                          <a:latin typeface="+mn-lt"/>
                        </a:rPr>
                        <a:t>Willenbring</a:t>
                      </a:r>
                      <a:r>
                        <a:rPr lang="en-US" sz="1800" dirty="0">
                          <a:latin typeface="+mn-lt"/>
                        </a:rPr>
                        <a:t>, SNL</a:t>
                      </a:r>
                    </a:p>
                  </a:txBody>
                  <a:tcPr/>
                </a:tc>
                <a:extLst>
                  <a:ext uri="{0D108BD9-81ED-4DB2-BD59-A6C34878D82A}">
                    <a16:rowId xmlns:a16="http://schemas.microsoft.com/office/drawing/2014/main" val="127038030"/>
                  </a:ext>
                </a:extLst>
              </a:tr>
            </a:tbl>
          </a:graphicData>
        </a:graphic>
      </p:graphicFrame>
      <p:grpSp>
        <p:nvGrpSpPr>
          <p:cNvPr id="5" name="Group 4">
            <a:extLst>
              <a:ext uri="{FF2B5EF4-FFF2-40B4-BE49-F238E27FC236}">
                <a16:creationId xmlns:a16="http://schemas.microsoft.com/office/drawing/2014/main" id="{298E65E2-8CFD-4F26-8DA3-3F5A419B1CCC}"/>
              </a:ext>
            </a:extLst>
          </p:cNvPr>
          <p:cNvGrpSpPr/>
          <p:nvPr/>
        </p:nvGrpSpPr>
        <p:grpSpPr>
          <a:xfrm>
            <a:off x="649538" y="1870326"/>
            <a:ext cx="10909739" cy="390939"/>
            <a:chOff x="79513" y="1653208"/>
            <a:chExt cx="12029799" cy="390939"/>
          </a:xfrm>
        </p:grpSpPr>
        <p:cxnSp>
          <p:nvCxnSpPr>
            <p:cNvPr id="6" name="Straight Connector 5">
              <a:extLst>
                <a:ext uri="{FF2B5EF4-FFF2-40B4-BE49-F238E27FC236}">
                  <a16:creationId xmlns:a16="http://schemas.microsoft.com/office/drawing/2014/main" id="{58A6CA20-B55D-4C81-8847-C4C8F5411BA7}"/>
                </a:ext>
              </a:extLst>
            </p:cNvPr>
            <p:cNvCxnSpPr>
              <a:cxnSpLocks/>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15647A8B-7F43-4B40-AF9A-5C49F504C09F}"/>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8">
              <a:extLst>
                <a:ext uri="{FF2B5EF4-FFF2-40B4-BE49-F238E27FC236}">
                  <a16:creationId xmlns:a16="http://schemas.microsoft.com/office/drawing/2014/main" id="{117F0AD7-F782-4B43-B9F0-67851652A380}"/>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spTree>
    <p:extLst>
      <p:ext uri="{BB962C8B-B14F-4D97-AF65-F5344CB8AC3E}">
        <p14:creationId xmlns:p14="http://schemas.microsoft.com/office/powerpoint/2010/main" val="3000124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Patricia A. Grubel, and James M. </a:t>
            </a:r>
            <a:r>
              <a:rPr lang="en-US" sz="1600" b="1" dirty="0" err="1"/>
              <a:t>Willenbring</a:t>
            </a:r>
            <a:r>
              <a:rPr lang="en-US" sz="1600" b="1" dirty="0"/>
              <a:t>, Developing a Testing and Continuous Integration Strategy for your Team tutorial, in </a:t>
            </a:r>
            <a:r>
              <a:rPr lang="en-US" sz="1600" b="1" dirty="0" err="1"/>
              <a:t>Exascale</a:t>
            </a:r>
            <a:r>
              <a:rPr lang="en-US" sz="1600" b="1" dirty="0"/>
              <a:t> Computing Project Annual Meeting, online, 2021. DOI: </a:t>
            </a:r>
            <a:r>
              <a:rPr lang="en-US" sz="1600" b="1" dirty="0">
                <a:hlinkClick r:id="rId4"/>
              </a:rPr>
              <a:t>10.6084/m9.figshare.14376956</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David E. Bernholdt, Anshu Dubey, Rinku K. Gupta, Mike Heroux,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324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681E-868C-4362-8CE9-D9277D90945D}"/>
              </a:ext>
            </a:extLst>
          </p:cNvPr>
          <p:cNvSpPr>
            <a:spLocks noGrp="1"/>
          </p:cNvSpPr>
          <p:nvPr>
            <p:ph type="title"/>
          </p:nvPr>
        </p:nvSpPr>
        <p:spPr/>
        <p:txBody>
          <a:bodyPr/>
          <a:lstStyle/>
          <a:p>
            <a:r>
              <a:rPr lang="en-US" dirty="0"/>
              <a:t>High-Consequence Software-Related Scientific Failures</a:t>
            </a:r>
          </a:p>
        </p:txBody>
      </p:sp>
      <p:sp>
        <p:nvSpPr>
          <p:cNvPr id="4" name="Text Placeholder 3">
            <a:extLst>
              <a:ext uri="{FF2B5EF4-FFF2-40B4-BE49-F238E27FC236}">
                <a16:creationId xmlns:a16="http://schemas.microsoft.com/office/drawing/2014/main" id="{E8D361FB-619E-41D2-B8F0-CA5FA1B12783}"/>
              </a:ext>
            </a:extLst>
          </p:cNvPr>
          <p:cNvSpPr>
            <a:spLocks noGrp="1"/>
          </p:cNvSpPr>
          <p:nvPr>
            <p:ph type="body" idx="1"/>
          </p:nvPr>
        </p:nvSpPr>
        <p:spPr>
          <a:xfrm>
            <a:off x="457200" y="1082160"/>
            <a:ext cx="5588582" cy="821190"/>
          </a:xfrm>
        </p:spPr>
        <p:txBody>
          <a:bodyPr/>
          <a:lstStyle/>
          <a:p>
            <a:r>
              <a:rPr lang="en-US" dirty="0"/>
              <a:t>Therac-25 (1985-1987)</a:t>
            </a:r>
          </a:p>
        </p:txBody>
      </p:sp>
      <p:sp>
        <p:nvSpPr>
          <p:cNvPr id="5" name="Content Placeholder 4">
            <a:extLst>
              <a:ext uri="{FF2B5EF4-FFF2-40B4-BE49-F238E27FC236}">
                <a16:creationId xmlns:a16="http://schemas.microsoft.com/office/drawing/2014/main" id="{56CD8BB6-7BE3-465D-9CA1-DEAACB888B21}"/>
              </a:ext>
            </a:extLst>
          </p:cNvPr>
          <p:cNvSpPr>
            <a:spLocks noGrp="1"/>
          </p:cNvSpPr>
          <p:nvPr>
            <p:ph sz="half" idx="2"/>
          </p:nvPr>
        </p:nvSpPr>
        <p:spPr>
          <a:xfrm>
            <a:off x="457200" y="1903350"/>
            <a:ext cx="5588582" cy="3373229"/>
          </a:xfrm>
        </p:spPr>
        <p:txBody>
          <a:bodyPr/>
          <a:lstStyle/>
          <a:p>
            <a:r>
              <a:rPr lang="en-US" dirty="0"/>
              <a:t>Computer-controlled radiation therapy system</a:t>
            </a:r>
          </a:p>
          <a:p>
            <a:r>
              <a:rPr lang="en-US" b="1" dirty="0"/>
              <a:t>Poor software design, development and testing practices </a:t>
            </a:r>
            <a:r>
              <a:rPr lang="en-US" dirty="0"/>
              <a:t>allowed flaws that let to at least six cases of substantial radiation overdoses, three fatal</a:t>
            </a:r>
          </a:p>
        </p:txBody>
      </p:sp>
      <p:sp>
        <p:nvSpPr>
          <p:cNvPr id="8" name="Text Placeholder 7">
            <a:extLst>
              <a:ext uri="{FF2B5EF4-FFF2-40B4-BE49-F238E27FC236}">
                <a16:creationId xmlns:a16="http://schemas.microsoft.com/office/drawing/2014/main" id="{2A9420E6-1ED3-47F5-A868-592FBE0CF025}"/>
              </a:ext>
            </a:extLst>
          </p:cNvPr>
          <p:cNvSpPr>
            <a:spLocks noGrp="1"/>
          </p:cNvSpPr>
          <p:nvPr>
            <p:ph type="body" sz="quarter" idx="3"/>
          </p:nvPr>
        </p:nvSpPr>
        <p:spPr>
          <a:xfrm>
            <a:off x="6218913" y="1082160"/>
            <a:ext cx="5588581" cy="821190"/>
          </a:xfrm>
        </p:spPr>
        <p:txBody>
          <a:bodyPr/>
          <a:lstStyle/>
          <a:p>
            <a:r>
              <a:rPr lang="en-US" dirty="0"/>
              <a:t>Mars Climate Orbiter (1999)</a:t>
            </a:r>
          </a:p>
        </p:txBody>
      </p:sp>
      <p:sp>
        <p:nvSpPr>
          <p:cNvPr id="10" name="Text Placeholder 9">
            <a:extLst>
              <a:ext uri="{FF2B5EF4-FFF2-40B4-BE49-F238E27FC236}">
                <a16:creationId xmlns:a16="http://schemas.microsoft.com/office/drawing/2014/main" id="{C8632146-7E50-4441-AA9F-3B7BFE2EDC5F}"/>
              </a:ext>
            </a:extLst>
          </p:cNvPr>
          <p:cNvSpPr>
            <a:spLocks noGrp="1"/>
          </p:cNvSpPr>
          <p:nvPr>
            <p:ph sz="quarter" idx="4"/>
          </p:nvPr>
        </p:nvSpPr>
        <p:spPr>
          <a:xfrm>
            <a:off x="6218914" y="1903350"/>
            <a:ext cx="5588582" cy="3373229"/>
          </a:xfrm>
        </p:spPr>
        <p:txBody>
          <a:bodyPr/>
          <a:lstStyle/>
          <a:p>
            <a:r>
              <a:rPr lang="en-US" dirty="0"/>
              <a:t>Incorrect trajectory adjustment caused loss of the orbiter as it was supposed to enter Martian orbit</a:t>
            </a:r>
          </a:p>
          <a:p>
            <a:r>
              <a:rPr lang="en-US" dirty="0"/>
              <a:t>Discrepancy in the units used in two different software components</a:t>
            </a:r>
          </a:p>
          <a:p>
            <a:r>
              <a:rPr lang="en-US" dirty="0"/>
              <a:t>One component </a:t>
            </a:r>
            <a:r>
              <a:rPr lang="en-US" b="1" dirty="0"/>
              <a:t>didn’t follow specifications</a:t>
            </a:r>
          </a:p>
          <a:p>
            <a:r>
              <a:rPr lang="en-US" b="1" dirty="0"/>
              <a:t>Inadequate testing </a:t>
            </a:r>
            <a:r>
              <a:rPr lang="en-US" dirty="0"/>
              <a:t>at the interface</a:t>
            </a:r>
          </a:p>
          <a:p>
            <a:r>
              <a:rPr lang="en-US" dirty="0"/>
              <a:t>Concerns raised earlier in the mission were ignored because they </a:t>
            </a:r>
            <a:r>
              <a:rPr lang="en-US" b="1" dirty="0"/>
              <a:t>weren’t properly documented </a:t>
            </a:r>
          </a:p>
        </p:txBody>
      </p:sp>
      <p:pic>
        <p:nvPicPr>
          <p:cNvPr id="1030" name="Picture 6" descr="Photo of the Therac 25">
            <a:extLst>
              <a:ext uri="{FF2B5EF4-FFF2-40B4-BE49-F238E27FC236}">
                <a16:creationId xmlns:a16="http://schemas.microsoft.com/office/drawing/2014/main" id="{0B40ADAE-0821-49AE-9C40-E819AA1A0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6" t="5757" r="2268" b="3090"/>
          <a:stretch/>
        </p:blipFill>
        <p:spPr bwMode="auto">
          <a:xfrm>
            <a:off x="457200" y="3709440"/>
            <a:ext cx="3312001" cy="206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08BCE3-0998-4F7D-940F-78254B756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47" y="4363920"/>
            <a:ext cx="2570581" cy="2336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4C56D-3B93-4509-884B-13EFE57E3C93}"/>
              </a:ext>
            </a:extLst>
          </p:cNvPr>
          <p:cNvSpPr txBox="1"/>
          <p:nvPr/>
        </p:nvSpPr>
        <p:spPr>
          <a:xfrm>
            <a:off x="7025304" y="5505985"/>
            <a:ext cx="3919153" cy="517065"/>
          </a:xfrm>
          <a:prstGeom prst="rect">
            <a:avLst/>
          </a:prstGeom>
          <a:noFill/>
          <a:ln>
            <a:solidFill>
              <a:schemeClr val="accent4"/>
            </a:solidFill>
          </a:ln>
        </p:spPr>
        <p:txBody>
          <a:bodyPr wrap="square" lIns="118872" tIns="91440" rIns="118872" bIns="91440" rtlCol="0" anchor="ctr" anchorCtr="0">
            <a:spAutoFit/>
          </a:bodyPr>
          <a:lstStyle/>
          <a:p>
            <a:pPr algn="l">
              <a:lnSpc>
                <a:spcPct val="90000"/>
              </a:lnSpc>
            </a:pPr>
            <a:r>
              <a:rPr lang="en-US" sz="2400" i="1" dirty="0">
                <a:solidFill>
                  <a:schemeClr val="accent4"/>
                </a:solidFill>
              </a:rPr>
              <a:t>Just two of many examples</a:t>
            </a:r>
          </a:p>
        </p:txBody>
      </p:sp>
    </p:spTree>
    <p:extLst>
      <p:ext uri="{BB962C8B-B14F-4D97-AF65-F5344CB8AC3E}">
        <p14:creationId xmlns:p14="http://schemas.microsoft.com/office/powerpoint/2010/main" val="1096721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Scientific Applications Today</a:t>
            </a:r>
          </a:p>
        </p:txBody>
      </p:sp>
      <p:sp>
        <p:nvSpPr>
          <p:cNvPr id="3" name="Text Placeholder 2"/>
          <p:cNvSpPr>
            <a:spLocks noGrp="1"/>
          </p:cNvSpPr>
          <p:nvPr>
            <p:ph type="body" idx="1"/>
          </p:nvPr>
        </p:nvSpPr>
        <p:spPr>
          <a:xfrm>
            <a:off x="365760" y="1163920"/>
            <a:ext cx="5588582" cy="821190"/>
          </a:xfrm>
        </p:spPr>
        <p:txBody>
          <a:bodyPr/>
          <a:lstStyle/>
          <a:p>
            <a:r>
              <a:rPr lang="en-US" sz="2800" dirty="0"/>
              <a:t>Technical</a:t>
            </a:r>
          </a:p>
        </p:txBody>
      </p:sp>
      <p:sp>
        <p:nvSpPr>
          <p:cNvPr id="7" name="Content Placeholder 6"/>
          <p:cNvSpPr>
            <a:spLocks noGrp="1"/>
          </p:cNvSpPr>
          <p:nvPr>
            <p:ph sz="half" idx="2"/>
          </p:nvPr>
        </p:nvSpPr>
        <p:spPr>
          <a:xfrm>
            <a:off x="365760" y="2043782"/>
            <a:ext cx="5588582" cy="3702110"/>
          </a:xfrm>
        </p:spPr>
        <p:txBody>
          <a:bodyPr>
            <a:normAutofit lnSpcReduction="10000"/>
          </a:bodyPr>
          <a:lstStyle/>
          <a:p>
            <a:r>
              <a:rPr lang="en-US" sz="2400" dirty="0"/>
              <a:t>All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 so is the software</a:t>
            </a:r>
          </a:p>
          <a:p>
            <a:r>
              <a:rPr lang="en-US" sz="2400" dirty="0"/>
              <a:t>Increasing architectural diversity</a:t>
            </a:r>
          </a:p>
          <a:p>
            <a:endParaRPr lang="en-US" sz="2400" dirty="0"/>
          </a:p>
          <a:p>
            <a:endParaRPr lang="en-US" sz="2400" dirty="0"/>
          </a:p>
          <a:p>
            <a:endParaRPr lang="en-US" sz="2400" dirty="0"/>
          </a:p>
        </p:txBody>
      </p:sp>
      <p:sp>
        <p:nvSpPr>
          <p:cNvPr id="6" name="Text Placeholder 5"/>
          <p:cNvSpPr>
            <a:spLocks noGrp="1"/>
          </p:cNvSpPr>
          <p:nvPr>
            <p:ph type="body" sz="quarter" idx="3"/>
          </p:nvPr>
        </p:nvSpPr>
        <p:spPr>
          <a:xfrm>
            <a:off x="6191755" y="1163920"/>
            <a:ext cx="5531934" cy="821190"/>
          </a:xfrm>
        </p:spPr>
        <p:txBody>
          <a:bodyPr/>
          <a:lstStyle/>
          <a:p>
            <a:r>
              <a:rPr lang="en-US" sz="2800"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sz="2400" dirty="0"/>
              <a:t>Competing priorities and incentives</a:t>
            </a:r>
          </a:p>
          <a:p>
            <a:pPr lvl="1"/>
            <a:r>
              <a:rPr lang="en-US" sz="2200" dirty="0"/>
              <a:t>Sponsors often care more about scientific publications than software per se</a:t>
            </a:r>
          </a:p>
          <a:p>
            <a:r>
              <a:rPr lang="en-US" sz="2400" dirty="0"/>
              <a:t>Limited resources </a:t>
            </a:r>
          </a:p>
          <a:p>
            <a:r>
              <a:rPr lang="en-US" sz="2400" dirty="0"/>
              <a:t>Need for interdisciplinary interactions</a:t>
            </a:r>
          </a:p>
          <a:p>
            <a:pPr lvl="1"/>
            <a:r>
              <a:rPr lang="en-US" sz="2200" dirty="0"/>
              <a:t>Many different kinds of expertise to be successful</a:t>
            </a:r>
          </a:p>
          <a:p>
            <a:endParaRPr lang="en-US" sz="2400" dirty="0"/>
          </a:p>
        </p:txBody>
      </p:sp>
    </p:spTree>
    <p:extLst>
      <p:ext uri="{BB962C8B-B14F-4D97-AF65-F5344CB8AC3E}">
        <p14:creationId xmlns:p14="http://schemas.microsoft.com/office/powerpoint/2010/main" val="395716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65760" y="410602"/>
            <a:ext cx="11375136" cy="510909"/>
          </a:xfrm>
        </p:spPr>
        <p:txBody>
          <a:bodyPr/>
          <a:lstStyle/>
          <a:p>
            <a:r>
              <a:rPr lang="en-US" dirty="0"/>
              <a:t>Best Practices for Scientific Software Development</a:t>
            </a:r>
          </a:p>
        </p:txBody>
      </p:sp>
      <p:sp>
        <p:nvSpPr>
          <p:cNvPr id="2" name="Text Placeholder 1"/>
          <p:cNvSpPr>
            <a:spLocks noGrp="1"/>
          </p:cNvSpPr>
          <p:nvPr>
            <p:ph type="body" idx="1"/>
          </p:nvPr>
        </p:nvSpPr>
        <p:spPr>
          <a:xfrm>
            <a:off x="365760" y="996683"/>
            <a:ext cx="5588582" cy="821190"/>
          </a:xfrm>
        </p:spPr>
        <p:txBody>
          <a:bodyPr/>
          <a:lstStyle/>
          <a:p>
            <a:r>
              <a:rPr lang="en-US" sz="2800" dirty="0"/>
              <a:t>Baseline</a:t>
            </a:r>
          </a:p>
        </p:txBody>
      </p:sp>
      <p:sp>
        <p:nvSpPr>
          <p:cNvPr id="7" name="Content Placeholder 2"/>
          <p:cNvSpPr>
            <a:spLocks noGrp="1"/>
          </p:cNvSpPr>
          <p:nvPr>
            <p:ph sz="half" idx="2"/>
          </p:nvPr>
        </p:nvSpPr>
        <p:spPr>
          <a:xfrm>
            <a:off x="365760" y="1918320"/>
            <a:ext cx="5588582" cy="4185918"/>
          </a:xfrm>
        </p:spPr>
        <p:txBody>
          <a:bodyPr>
            <a:noAutofit/>
          </a:bodyPr>
          <a:lstStyle/>
          <a:p>
            <a:r>
              <a:rPr lang="en-US" sz="2400" dirty="0"/>
              <a:t>Invest in extensible code design</a:t>
            </a:r>
          </a:p>
          <a:p>
            <a:r>
              <a:rPr lang="en-US" sz="2400" dirty="0"/>
              <a:t>Use version control and automated testing</a:t>
            </a:r>
          </a:p>
          <a:p>
            <a:r>
              <a:rPr lang="en-US" sz="2400" b="1" dirty="0"/>
              <a:t>Institute a rigorous verification and validation regime</a:t>
            </a:r>
          </a:p>
          <a:p>
            <a:r>
              <a:rPr lang="en-US" sz="2400" b="1" dirty="0"/>
              <a:t>Define and enforce coding and testing standards</a:t>
            </a:r>
          </a:p>
          <a:p>
            <a:r>
              <a:rPr lang="en-US" sz="2400" dirty="0"/>
              <a:t>Clear and well-defined policies for </a:t>
            </a:r>
          </a:p>
          <a:p>
            <a:pPr lvl="1"/>
            <a:r>
              <a:rPr lang="en-US" sz="2000" dirty="0"/>
              <a:t>Auditing and maintenance</a:t>
            </a:r>
          </a:p>
          <a:p>
            <a:pPr lvl="1"/>
            <a:r>
              <a:rPr lang="en-US" sz="2000" dirty="0"/>
              <a:t>Distribution and contribution</a:t>
            </a:r>
          </a:p>
          <a:p>
            <a:pPr lvl="1"/>
            <a:r>
              <a:rPr lang="en-US" sz="2000" dirty="0"/>
              <a:t>Documentation</a:t>
            </a:r>
          </a:p>
        </p:txBody>
      </p:sp>
      <p:sp>
        <p:nvSpPr>
          <p:cNvPr id="3" name="Text Placeholder 2"/>
          <p:cNvSpPr>
            <a:spLocks noGrp="1"/>
          </p:cNvSpPr>
          <p:nvPr>
            <p:ph type="body" sz="quarter" idx="3"/>
          </p:nvPr>
        </p:nvSpPr>
        <p:spPr>
          <a:xfrm>
            <a:off x="6191755" y="996683"/>
            <a:ext cx="5531934" cy="821190"/>
          </a:xfrm>
        </p:spPr>
        <p:txBody>
          <a:bodyPr/>
          <a:lstStyle/>
          <a:p>
            <a:r>
              <a:rPr lang="en-US" sz="2800" dirty="0"/>
              <a:t>Desirable</a:t>
            </a:r>
          </a:p>
        </p:txBody>
      </p:sp>
      <p:sp>
        <p:nvSpPr>
          <p:cNvPr id="9" name="Content Placeholder 8"/>
          <p:cNvSpPr>
            <a:spLocks noGrp="1"/>
          </p:cNvSpPr>
          <p:nvPr>
            <p:ph sz="quarter" idx="4"/>
          </p:nvPr>
        </p:nvSpPr>
        <p:spPr>
          <a:xfrm>
            <a:off x="6191755" y="1918320"/>
            <a:ext cx="5531934" cy="4185918"/>
          </a:xfrm>
        </p:spPr>
        <p:txBody>
          <a:bodyPr/>
          <a:lstStyle/>
          <a:p>
            <a:r>
              <a:rPr lang="en-US" sz="2400" dirty="0"/>
              <a:t>Provenance and reproducibility</a:t>
            </a:r>
          </a:p>
          <a:p>
            <a:r>
              <a:rPr lang="en-US" sz="2400" dirty="0"/>
              <a:t>Lifecycle management</a:t>
            </a:r>
          </a:p>
          <a:p>
            <a:r>
              <a:rPr lang="en-US" sz="2400" dirty="0"/>
              <a:t>Open development and frequent releases</a:t>
            </a:r>
          </a:p>
        </p:txBody>
      </p:sp>
      <p:sp>
        <p:nvSpPr>
          <p:cNvPr id="4" name="TextBox 3">
            <a:extLst>
              <a:ext uri="{FF2B5EF4-FFF2-40B4-BE49-F238E27FC236}">
                <a16:creationId xmlns:a16="http://schemas.microsoft.com/office/drawing/2014/main" id="{6AEB12FC-503B-4B3F-A1C9-CE40BF9C4BA1}"/>
              </a:ext>
            </a:extLst>
          </p:cNvPr>
          <p:cNvSpPr txBox="1"/>
          <p:nvPr/>
        </p:nvSpPr>
        <p:spPr>
          <a:xfrm>
            <a:off x="6208961" y="4502995"/>
            <a:ext cx="5531935" cy="1514261"/>
          </a:xfrm>
          <a:prstGeom prst="rect">
            <a:avLst/>
          </a:prstGeom>
          <a:noFill/>
          <a:ln>
            <a:solidFill>
              <a:schemeClr val="tx2"/>
            </a:solidFill>
          </a:ln>
        </p:spPr>
        <p:txBody>
          <a:bodyPr wrap="square" lIns="118872" tIns="91440" rIns="118872" bIns="91440" rtlCol="0" anchor="ctr" anchorCtr="0">
            <a:spAutoFit/>
          </a:bodyPr>
          <a:lstStyle/>
          <a:p>
            <a:pPr algn="l">
              <a:lnSpc>
                <a:spcPct val="90000"/>
              </a:lnSpc>
            </a:pPr>
            <a:r>
              <a:rPr lang="en-US" sz="2400" b="1" i="1" dirty="0">
                <a:solidFill>
                  <a:schemeClr val="tx2"/>
                </a:solidFill>
              </a:rPr>
              <a:t>This tutorial will focus primarily on scientific software as distinct from more generic software engineering best practices</a:t>
            </a:r>
          </a:p>
        </p:txBody>
      </p:sp>
    </p:spTree>
    <p:extLst>
      <p:ext uri="{BB962C8B-B14F-4D97-AF65-F5344CB8AC3E}">
        <p14:creationId xmlns:p14="http://schemas.microsoft.com/office/powerpoint/2010/main" val="769054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4C33BE-BAA5-472B-B745-4FECD70E6807}"/>
              </a:ext>
            </a:extLst>
          </p:cNvPr>
          <p:cNvSpPr>
            <a:spLocks noGrp="1"/>
          </p:cNvSpPr>
          <p:nvPr>
            <p:ph type="title"/>
          </p:nvPr>
        </p:nvSpPr>
        <p:spPr/>
        <p:txBody>
          <a:bodyPr/>
          <a:lstStyle/>
          <a:p>
            <a:r>
              <a:rPr lang="en-US" dirty="0"/>
              <a:t>General Categories of Testing</a:t>
            </a:r>
          </a:p>
        </p:txBody>
      </p:sp>
      <p:sp>
        <p:nvSpPr>
          <p:cNvPr id="8" name="Content Placeholder 7">
            <a:extLst>
              <a:ext uri="{FF2B5EF4-FFF2-40B4-BE49-F238E27FC236}">
                <a16:creationId xmlns:a16="http://schemas.microsoft.com/office/drawing/2014/main" id="{0C9AC005-FC04-4E65-A7E0-959BACEA39EA}"/>
              </a:ext>
            </a:extLst>
          </p:cNvPr>
          <p:cNvSpPr>
            <a:spLocks noGrp="1"/>
          </p:cNvSpPr>
          <p:nvPr>
            <p:ph sz="half" idx="2"/>
          </p:nvPr>
        </p:nvSpPr>
        <p:spPr>
          <a:xfrm>
            <a:off x="457200" y="1246860"/>
            <a:ext cx="5588582" cy="3373229"/>
          </a:xfrm>
          <a:ln>
            <a:noFill/>
          </a:ln>
        </p:spPr>
        <p:txBody>
          <a:bodyPr/>
          <a:lstStyle/>
          <a:p>
            <a:r>
              <a:rPr lang="en-US" dirty="0"/>
              <a:t>Development tests</a:t>
            </a:r>
          </a:p>
          <a:p>
            <a:pPr lvl="1">
              <a:spcBef>
                <a:spcPts val="200"/>
              </a:spcBef>
            </a:pPr>
            <a:r>
              <a:rPr lang="en-US" dirty="0"/>
              <a:t>Tests run to protect stability while making changes to the code</a:t>
            </a:r>
          </a:p>
          <a:p>
            <a:pPr lvl="1">
              <a:spcBef>
                <a:spcPts val="200"/>
              </a:spcBef>
            </a:pPr>
            <a:r>
              <a:rPr lang="en-US" dirty="0"/>
              <a:t>Can include: unit, functional, integration, system, regression, verification, performance, etc.</a:t>
            </a:r>
          </a:p>
          <a:p>
            <a:r>
              <a:rPr lang="en-US" dirty="0"/>
              <a:t>Post-installation “smoke” tests</a:t>
            </a:r>
          </a:p>
          <a:p>
            <a:pPr lvl="1">
              <a:spcBef>
                <a:spcPts val="200"/>
              </a:spcBef>
            </a:pPr>
            <a:r>
              <a:rPr lang="en-US" dirty="0"/>
              <a:t>Simple tests to ensure the build/install process has succeeded</a:t>
            </a:r>
          </a:p>
          <a:p>
            <a:pPr lvl="1">
              <a:spcBef>
                <a:spcPts val="200"/>
              </a:spcBef>
            </a:pPr>
            <a:r>
              <a:rPr lang="en-US" dirty="0"/>
              <a:t>Typically take only a few minutes</a:t>
            </a:r>
          </a:p>
          <a:p>
            <a:pPr lvl="1">
              <a:spcBef>
                <a:spcPts val="200"/>
              </a:spcBef>
            </a:pPr>
            <a:r>
              <a:rPr lang="en-US" dirty="0"/>
              <a:t>Could be a </a:t>
            </a:r>
            <a:r>
              <a:rPr lang="en-US" i="1" dirty="0"/>
              <a:t>subset</a:t>
            </a:r>
            <a:r>
              <a:rPr lang="en-US" dirty="0"/>
              <a:t> of development tests</a:t>
            </a:r>
          </a:p>
          <a:p>
            <a:r>
              <a:rPr lang="en-US" dirty="0"/>
              <a:t>Continuous integration tests</a:t>
            </a:r>
          </a:p>
          <a:p>
            <a:pPr lvl="1">
              <a:spcBef>
                <a:spcPts val="200"/>
              </a:spcBef>
            </a:pPr>
            <a:r>
              <a:rPr lang="en-US" dirty="0"/>
              <a:t>Rapid feedback aimed at preventing changes from breaking key branches of the code</a:t>
            </a:r>
          </a:p>
          <a:p>
            <a:pPr lvl="1">
              <a:spcBef>
                <a:spcPts val="200"/>
              </a:spcBef>
            </a:pPr>
            <a:r>
              <a:rPr lang="en-US" dirty="0"/>
              <a:t>Run quickly, fail fast, catch problems that would impact other developers</a:t>
            </a:r>
          </a:p>
          <a:p>
            <a:pPr lvl="1">
              <a:spcBef>
                <a:spcPts val="200"/>
              </a:spcBef>
            </a:pPr>
            <a:r>
              <a:rPr lang="en-US" dirty="0"/>
              <a:t>Usually associated with automation</a:t>
            </a:r>
          </a:p>
        </p:txBody>
      </p:sp>
      <p:pic>
        <p:nvPicPr>
          <p:cNvPr id="15" name="Graphic 14">
            <a:extLst>
              <a:ext uri="{FF2B5EF4-FFF2-40B4-BE49-F238E27FC236}">
                <a16:creationId xmlns:a16="http://schemas.microsoft.com/office/drawing/2014/main" id="{48348B29-B8EC-4619-B2C3-CBDC1073488D}"/>
              </a:ext>
            </a:extLst>
          </p:cNvPr>
          <p:cNvPicPr>
            <a:picLocks noChangeAspect="1"/>
          </p:cNvPicPr>
          <p:nvPr/>
        </p:nvPicPr>
        <p:blipFill>
          <a:blip r:embed="rId2">
            <a:lum/>
            <a:alphaModFix/>
            <a:extLst>
              <a:ext uri="{96DAC541-7B7A-43D3-8B79-37D633B846F1}">
                <asvg:svgBlip xmlns:asvg="http://schemas.microsoft.com/office/drawing/2016/SVG/main" r:embed="rId3"/>
              </a:ext>
            </a:extLst>
          </a:blip>
          <a:srcRect/>
          <a:stretch>
            <a:fillRect/>
          </a:stretch>
        </p:blipFill>
        <p:spPr>
          <a:xfrm>
            <a:off x="7114928" y="2205763"/>
            <a:ext cx="4020840" cy="2743199"/>
          </a:xfrm>
          <a:prstGeom prst="rect">
            <a:avLst/>
          </a:prstGeom>
          <a:noFill/>
          <a:ln>
            <a:noFill/>
          </a:ln>
        </p:spPr>
      </p:pic>
      <p:sp>
        <p:nvSpPr>
          <p:cNvPr id="16" name="TextBox 15">
            <a:extLst>
              <a:ext uri="{FF2B5EF4-FFF2-40B4-BE49-F238E27FC236}">
                <a16:creationId xmlns:a16="http://schemas.microsoft.com/office/drawing/2014/main" id="{C7187C4F-04AB-4BF8-9C35-98A97B90560C}"/>
              </a:ext>
            </a:extLst>
          </p:cNvPr>
          <p:cNvSpPr txBox="1"/>
          <p:nvPr/>
        </p:nvSpPr>
        <p:spPr>
          <a:xfrm>
            <a:off x="8575447" y="4400323"/>
            <a:ext cx="109728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Noto Sans CJK SC" pitchFamily="2"/>
                <a:cs typeface="Lohit Devanagari" pitchFamily="2"/>
              </a:rPr>
              <a:t>unit tests</a:t>
            </a:r>
          </a:p>
        </p:txBody>
      </p:sp>
      <p:sp>
        <p:nvSpPr>
          <p:cNvPr id="17" name="TextBox 16">
            <a:extLst>
              <a:ext uri="{FF2B5EF4-FFF2-40B4-BE49-F238E27FC236}">
                <a16:creationId xmlns:a16="http://schemas.microsoft.com/office/drawing/2014/main" id="{6C06513B-9718-4CBB-B8E3-E8BAA7305699}"/>
              </a:ext>
            </a:extLst>
          </p:cNvPr>
          <p:cNvSpPr txBox="1"/>
          <p:nvPr/>
        </p:nvSpPr>
        <p:spPr>
          <a:xfrm>
            <a:off x="8575447" y="3779682"/>
            <a:ext cx="1188719"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Noto Sans CJK SC" pitchFamily="2"/>
                <a:cs typeface="Lohit Devanagari" pitchFamily="2"/>
              </a:rPr>
              <a:t>functional</a:t>
            </a:r>
          </a:p>
        </p:txBody>
      </p:sp>
      <p:sp>
        <p:nvSpPr>
          <p:cNvPr id="18" name="TextBox 17">
            <a:extLst>
              <a:ext uri="{FF2B5EF4-FFF2-40B4-BE49-F238E27FC236}">
                <a16:creationId xmlns:a16="http://schemas.microsoft.com/office/drawing/2014/main" id="{E37A2CAF-1B62-4C20-A746-E0A9C9C17C89}"/>
              </a:ext>
            </a:extLst>
          </p:cNvPr>
          <p:cNvSpPr txBox="1"/>
          <p:nvPr/>
        </p:nvSpPr>
        <p:spPr>
          <a:xfrm>
            <a:off x="8666888" y="3211603"/>
            <a:ext cx="1188719"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Noto Sans CJK SC" pitchFamily="2"/>
                <a:cs typeface="Lohit Devanagari" pitchFamily="2"/>
              </a:rPr>
              <a:t>system</a:t>
            </a:r>
          </a:p>
        </p:txBody>
      </p:sp>
      <p:sp>
        <p:nvSpPr>
          <p:cNvPr id="19" name="TextBox 18">
            <a:extLst>
              <a:ext uri="{FF2B5EF4-FFF2-40B4-BE49-F238E27FC236}">
                <a16:creationId xmlns:a16="http://schemas.microsoft.com/office/drawing/2014/main" id="{04E5F7F6-CD18-46B4-B6E8-BCBFEB27DFA2}"/>
              </a:ext>
            </a:extLst>
          </p:cNvPr>
          <p:cNvSpPr txBox="1"/>
          <p:nvPr/>
        </p:nvSpPr>
        <p:spPr>
          <a:xfrm>
            <a:off x="8484008" y="2571523"/>
            <a:ext cx="1371599"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Noto Sans CJK SC" pitchFamily="2"/>
                <a:cs typeface="Lohit Devanagari" pitchFamily="2"/>
              </a:rPr>
              <a:t>acceptance</a:t>
            </a:r>
          </a:p>
        </p:txBody>
      </p:sp>
      <p:sp>
        <p:nvSpPr>
          <p:cNvPr id="20" name="Freeform: Shape 19">
            <a:extLst>
              <a:ext uri="{FF2B5EF4-FFF2-40B4-BE49-F238E27FC236}">
                <a16:creationId xmlns:a16="http://schemas.microsoft.com/office/drawing/2014/main" id="{DA8D221B-83B4-498F-B8FA-E1A045B24999}"/>
              </a:ext>
            </a:extLst>
          </p:cNvPr>
          <p:cNvSpPr/>
          <p:nvPr/>
        </p:nvSpPr>
        <p:spPr>
          <a:xfrm>
            <a:off x="11082167" y="2297202"/>
            <a:ext cx="274320" cy="2468880"/>
          </a:xfrm>
          <a:custGeom>
            <a:avLst>
              <a:gd name="f0" fmla="val 1800"/>
              <a:gd name="f1" fmla="val 10800"/>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0800"/>
              <a:gd name="f13" fmla="val 162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8 f15 1"/>
              <a:gd name="f28" fmla="*/ f18 f16 1"/>
              <a:gd name="f29" fmla="*/ 0 f15 1"/>
              <a:gd name="f30" fmla="*/ 7800 f15 1"/>
              <a:gd name="f31" fmla="*/ 0 f16 1"/>
              <a:gd name="f32" fmla="*/ f19 1 f4"/>
              <a:gd name="f33" fmla="*/ 21600 f16 1"/>
              <a:gd name="f34" fmla="*/ 21600 f15 1"/>
              <a:gd name="f35" fmla="*/ 108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29" y="f31"/>
              </a:cxn>
              <a:cxn ang="f42">
                <a:pos x="f29" y="f33"/>
              </a:cxn>
              <a:cxn ang="f42">
                <a:pos x="f34" y="f35"/>
              </a:cxn>
            </a:cxnLst>
            <a:rect l="f29" t="f44" r="f30" b="f45"/>
            <a:pathLst>
              <a:path w="21600" h="21600">
                <a:moveTo>
                  <a:pt x="f7" y="f7"/>
                </a:moveTo>
                <a:cubicBezTo>
                  <a:pt x="f11" y="f7"/>
                  <a:pt x="f12" y="f20"/>
                  <a:pt x="f12" y="f21"/>
                </a:cubicBezTo>
                <a:lnTo>
                  <a:pt x="f12" y="f36"/>
                </a:lnTo>
                <a:cubicBezTo>
                  <a:pt x="f12" y="f37"/>
                  <a:pt x="f13" y="f22"/>
                  <a:pt x="f8" y="f22"/>
                </a:cubicBezTo>
                <a:cubicBezTo>
                  <a:pt x="f13" y="f22"/>
                  <a:pt x="f12" y="f38"/>
                  <a:pt x="f12" y="f39"/>
                </a:cubicBezTo>
                <a:lnTo>
                  <a:pt x="f12" y="f23"/>
                </a:lnTo>
                <a:cubicBezTo>
                  <a:pt x="f12" y="f40"/>
                  <a:pt x="f11" y="f8"/>
                  <a:pt x="f7" y="f8"/>
                </a:cubicBezTo>
              </a:path>
            </a:pathLst>
          </a:custGeom>
          <a:no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1" name="TextBox 20">
            <a:extLst>
              <a:ext uri="{FF2B5EF4-FFF2-40B4-BE49-F238E27FC236}">
                <a16:creationId xmlns:a16="http://schemas.microsoft.com/office/drawing/2014/main" id="{B160DEFA-61D9-45B9-BE49-F2FE76A9069D}"/>
              </a:ext>
            </a:extLst>
          </p:cNvPr>
          <p:cNvSpPr txBox="1"/>
          <p:nvPr/>
        </p:nvSpPr>
        <p:spPr>
          <a:xfrm>
            <a:off x="11370092" y="3224220"/>
            <a:ext cx="673691" cy="621793"/>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18"/>
                <a:ea typeface="Noto Sans CJK SC" pitchFamily="2"/>
                <a:cs typeface="Lohit Devanagari" pitchFamily="2"/>
              </a:rPr>
              <a:t>test suite</a:t>
            </a:r>
          </a:p>
        </p:txBody>
      </p:sp>
      <p:cxnSp>
        <p:nvCxnSpPr>
          <p:cNvPr id="22" name="Straight Arrow Connector 21">
            <a:extLst>
              <a:ext uri="{FF2B5EF4-FFF2-40B4-BE49-F238E27FC236}">
                <a16:creationId xmlns:a16="http://schemas.microsoft.com/office/drawing/2014/main" id="{B8DB5BE4-F43C-4C4D-8D42-DC580DBA6991}"/>
              </a:ext>
            </a:extLst>
          </p:cNvPr>
          <p:cNvCxnSpPr/>
          <p:nvPr/>
        </p:nvCxnSpPr>
        <p:spPr>
          <a:xfrm flipV="1">
            <a:off x="7058408" y="2205402"/>
            <a:ext cx="15480" cy="2570761"/>
          </a:xfrm>
          <a:prstGeom prst="straightConnector1">
            <a:avLst/>
          </a:prstGeom>
          <a:noFill/>
          <a:ln w="54720">
            <a:solidFill>
              <a:srgbClr val="000000"/>
            </a:solidFill>
            <a:prstDash val="solid"/>
            <a:tailEnd type="arrow"/>
          </a:ln>
        </p:spPr>
      </p:cxnSp>
      <p:sp>
        <p:nvSpPr>
          <p:cNvPr id="23" name="TextBox 22">
            <a:extLst>
              <a:ext uri="{FF2B5EF4-FFF2-40B4-BE49-F238E27FC236}">
                <a16:creationId xmlns:a16="http://schemas.microsoft.com/office/drawing/2014/main" id="{E8362409-8195-4CF7-94A2-DFE67C2FC26E}"/>
              </a:ext>
            </a:extLst>
          </p:cNvPr>
          <p:cNvSpPr txBox="1"/>
          <p:nvPr/>
        </p:nvSpPr>
        <p:spPr>
          <a:xfrm>
            <a:off x="6113768" y="1438962"/>
            <a:ext cx="1920239" cy="85824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18"/>
                <a:ea typeface="Noto Sans CJK SC" pitchFamily="2"/>
                <a:cs typeface="Lohit Devanagari" pitchFamily="2"/>
              </a:rPr>
              <a:t>Code coverage,</a:t>
            </a:r>
          </a:p>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18"/>
                <a:ea typeface="Noto Sans CJK SC" pitchFamily="2"/>
                <a:cs typeface="Lohit Devanagari" pitchFamily="2"/>
              </a:rPr>
              <a:t>Complexity</a:t>
            </a:r>
          </a:p>
        </p:txBody>
      </p:sp>
    </p:spTree>
    <p:extLst>
      <p:ext uri="{BB962C8B-B14F-4D97-AF65-F5344CB8AC3E}">
        <p14:creationId xmlns:p14="http://schemas.microsoft.com/office/powerpoint/2010/main" val="2889353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53CE173-8BFE-42E8-97A3-594798BCDA29}"/>
              </a:ext>
            </a:extLst>
          </p:cNvPr>
          <p:cNvSpPr>
            <a:spLocks noGrp="1"/>
          </p:cNvSpPr>
          <p:nvPr>
            <p:ph type="title"/>
          </p:nvPr>
        </p:nvSpPr>
        <p:spPr/>
        <p:txBody>
          <a:bodyPr/>
          <a:lstStyle/>
          <a:p>
            <a:r>
              <a:rPr lang="en-US" dirty="0"/>
              <a:t>(Some) Challenges of Testing Complex Software Systems</a:t>
            </a:r>
          </a:p>
        </p:txBody>
      </p:sp>
      <p:sp>
        <p:nvSpPr>
          <p:cNvPr id="8" name="Content Placeholder 7">
            <a:extLst>
              <a:ext uri="{FF2B5EF4-FFF2-40B4-BE49-F238E27FC236}">
                <a16:creationId xmlns:a16="http://schemas.microsoft.com/office/drawing/2014/main" id="{1D1857EC-BC6B-41D3-83BE-F84A8F92BA83}"/>
              </a:ext>
            </a:extLst>
          </p:cNvPr>
          <p:cNvSpPr>
            <a:spLocks noGrp="1"/>
          </p:cNvSpPr>
          <p:nvPr>
            <p:ph idx="1"/>
          </p:nvPr>
        </p:nvSpPr>
        <p:spPr>
          <a:xfrm>
            <a:off x="365760" y="1264398"/>
            <a:ext cx="11369809" cy="4047778"/>
          </a:xfrm>
        </p:spPr>
        <p:txBody>
          <a:bodyPr/>
          <a:lstStyle/>
          <a:p>
            <a:r>
              <a:rPr lang="en-US" dirty="0"/>
              <a:t>Designing tests</a:t>
            </a:r>
          </a:p>
          <a:p>
            <a:pPr lvl="1">
              <a:spcBef>
                <a:spcPts val="200"/>
              </a:spcBef>
            </a:pPr>
            <a:r>
              <a:rPr lang="en-US" dirty="0"/>
              <a:t>Complex software tends to have an extensive network of interdependencies</a:t>
            </a:r>
          </a:p>
          <a:p>
            <a:pPr lvl="1">
              <a:spcBef>
                <a:spcPts val="200"/>
              </a:spcBef>
            </a:pPr>
            <a:r>
              <a:rPr lang="en-US" dirty="0"/>
              <a:t>For complex scientific software it may be hard to construct a priori tests for some cases</a:t>
            </a:r>
          </a:p>
          <a:p>
            <a:r>
              <a:rPr lang="en-US" dirty="0"/>
              <a:t>Implementing tests</a:t>
            </a:r>
          </a:p>
          <a:p>
            <a:pPr lvl="1">
              <a:spcBef>
                <a:spcPts val="200"/>
              </a:spcBef>
            </a:pPr>
            <a:r>
              <a:rPr lang="en-US" dirty="0"/>
              <a:t>Introducing testing into legacy code (legacy == untested)</a:t>
            </a:r>
          </a:p>
          <a:p>
            <a:pPr lvl="1">
              <a:spcBef>
                <a:spcPts val="200"/>
              </a:spcBef>
            </a:pPr>
            <a:r>
              <a:rPr lang="en-US" dirty="0"/>
              <a:t>Understanding and progressively improving code coverage</a:t>
            </a:r>
          </a:p>
          <a:p>
            <a:r>
              <a:rPr lang="en-US" dirty="0"/>
              <a:t>Automating tests</a:t>
            </a:r>
          </a:p>
          <a:p>
            <a:pPr lvl="1">
              <a:spcBef>
                <a:spcPts val="200"/>
              </a:spcBef>
            </a:pPr>
            <a:r>
              <a:rPr lang="en-US" dirty="0"/>
              <a:t>Just get started – easy to get lost in all of the options</a:t>
            </a:r>
          </a:p>
          <a:p>
            <a:pPr lvl="1">
              <a:spcBef>
                <a:spcPts val="200"/>
              </a:spcBef>
            </a:pPr>
            <a:r>
              <a:rPr lang="en-US" dirty="0"/>
              <a:t>You have to </a:t>
            </a:r>
            <a:r>
              <a:rPr lang="en-US" i="1" dirty="0"/>
              <a:t>have</a:t>
            </a:r>
            <a:r>
              <a:rPr lang="en-US" dirty="0"/>
              <a:t> tests to be able to automate them!</a:t>
            </a:r>
          </a:p>
          <a:p>
            <a:r>
              <a:rPr lang="en-US" dirty="0"/>
              <a:t>What to run where, and when?</a:t>
            </a:r>
          </a:p>
          <a:p>
            <a:pPr lvl="1">
              <a:spcBef>
                <a:spcPts val="200"/>
              </a:spcBef>
            </a:pPr>
            <a:r>
              <a:rPr lang="en-US" dirty="0"/>
              <a:t>Consider what resources are required, and what the tests are used for</a:t>
            </a:r>
          </a:p>
          <a:p>
            <a:pPr marL="0" indent="0">
              <a:spcBef>
                <a:spcPts val="2800"/>
              </a:spcBef>
              <a:buNone/>
            </a:pPr>
            <a:r>
              <a:rPr lang="en-US" i="1" dirty="0">
                <a:solidFill>
                  <a:schemeClr val="tx2"/>
                </a:solidFill>
              </a:rPr>
              <a:t>Testing is a very large subject.  This is what we have time for today</a:t>
            </a:r>
          </a:p>
        </p:txBody>
      </p:sp>
    </p:spTree>
    <p:extLst>
      <p:ext uri="{BB962C8B-B14F-4D97-AF65-F5344CB8AC3E}">
        <p14:creationId xmlns:p14="http://schemas.microsoft.com/office/powerpoint/2010/main" val="862241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7793B6FD-77CE-4671-8B2B-B34FC1FA5A19}"/>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spTree>
    <p:extLst>
      <p:ext uri="{BB962C8B-B14F-4D97-AF65-F5344CB8AC3E}">
        <p14:creationId xmlns:p14="http://schemas.microsoft.com/office/powerpoint/2010/main" val="393254665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www.w3.org/XML/1998/namespace"/>
    <ds:schemaRef ds:uri="http://schemas.microsoft.com/office/2006/documentManagement/types"/>
    <ds:schemaRef ds:uri="http://purl.org/dc/elements/1.1/"/>
    <ds:schemaRef ds:uri="http://purl.org/dc/terms/"/>
    <ds:schemaRef ds:uri="http://schemas.openxmlformats.org/package/2006/metadata/core-properties"/>
    <ds:schemaRef ds:uri="http://schemas.microsoft.com/office/2006/metadata/properties"/>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2502</TotalTime>
  <Words>1166</Words>
  <Application>Microsoft Office PowerPoint</Application>
  <PresentationFormat>Custom</PresentationFormat>
  <Paragraphs>142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Liberation Sans</vt:lpstr>
      <vt:lpstr>Presentations (Wide Screen)</vt:lpstr>
      <vt:lpstr>Motivation and Overview</vt:lpstr>
      <vt:lpstr>License, Citation and Acknowledgements</vt:lpstr>
      <vt:lpstr>PowerPoint Presentation</vt:lpstr>
      <vt:lpstr>High-Consequence Software-Related Scientific Failures</vt:lpstr>
      <vt:lpstr>Challenges Developing Scientific Applications Today</vt:lpstr>
      <vt:lpstr>Best Practices for Scientific Software Development</vt:lpstr>
      <vt:lpstr>General Categories of Testing</vt:lpstr>
      <vt:lpstr>(Some) Challenges of Testing Complex Software Systems</vt:lpstr>
      <vt:lpstr>Continual, Incremental Software Process Improvement</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512</cp:revision>
  <cp:lastPrinted>2017-11-02T18:35:01Z</cp:lastPrinted>
  <dcterms:created xsi:type="dcterms:W3CDTF">2018-11-06T17:28:56Z</dcterms:created>
  <dcterms:modified xsi:type="dcterms:W3CDTF">2021-04-10T19:36:32Z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