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4"/>
  </p:notesMasterIdLst>
  <p:handoutMasterIdLst>
    <p:handoutMasterId r:id="rId15"/>
  </p:handoutMasterIdLst>
  <p:sldIdLst>
    <p:sldId id="318" r:id="rId5"/>
    <p:sldId id="1849" r:id="rId6"/>
    <p:sldId id="1848" r:id="rId7"/>
    <p:sldId id="1844" r:id="rId8"/>
    <p:sldId id="1830" r:id="rId9"/>
    <p:sldId id="1846" r:id="rId10"/>
    <p:sldId id="1845" r:id="rId11"/>
    <p:sldId id="1847" r:id="rId12"/>
    <p:sldId id="1850" r:id="rId13"/>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86" autoAdjust="0"/>
    <p:restoredTop sz="96571" autoAdjust="0"/>
  </p:normalViewPr>
  <p:slideViewPr>
    <p:cSldViewPr snapToGrid="0" showGuides="1">
      <p:cViewPr varScale="1">
        <p:scale>
          <a:sx n="121" d="100"/>
          <a:sy n="121" d="100"/>
        </p:scale>
        <p:origin x="418" y="91"/>
      </p:cViewPr>
      <p:guideLst>
        <p:guide orient="horz" pos="888"/>
        <p:guide pos="3839"/>
      </p:guideLst>
    </p:cSldViewPr>
  </p:slideViewPr>
  <p:notesTextViewPr>
    <p:cViewPr>
      <p:scale>
        <a:sx n="1" d="1"/>
        <a:sy n="1" d="1"/>
      </p:scale>
      <p:origin x="0" y="0"/>
    </p:cViewPr>
  </p:notesTextViewPr>
  <p:sorterViewPr>
    <p:cViewPr varScale="1">
      <p:scale>
        <a:sx n="1" d="1"/>
        <a:sy n="1" d="1"/>
      </p:scale>
      <p:origin x="0" y="-6368"/>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4/10/2021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4/10/2021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i.org/10.6084/m9.figshare.14376956"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bssw.io/psip" TargetMode="External"/><Relationship Id="rId1" Type="http://schemas.openxmlformats.org/officeDocument/2006/relationships/slideLayout" Target="../slideLayouts/slideLayout2.xml"/><Relationship Id="rId4" Type="http://schemas.openxmlformats.org/officeDocument/2006/relationships/hyperlink" Target="ttps://bssw.io/"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ideas-productivity.org/" TargetMode="External"/><Relationship Id="rId7" Type="http://schemas.openxmlformats.org/officeDocument/2006/relationships/hyperlink" Target="https://bssw.io/items.rss"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2.xml"/><Relationship Id="rId6" Type="http://schemas.openxmlformats.org/officeDocument/2006/relationships/hyperlink" Target="https://bssw.io/pages/receive-our-email-digest" TargetMode="External"/><Relationship Id="rId5" Type="http://schemas.openxmlformats.org/officeDocument/2006/relationships/hyperlink" Target="https://bssw.io/" TargetMode="External"/><Relationship Id="rId4" Type="http://schemas.openxmlformats.org/officeDocument/2006/relationships/hyperlink" Target="http://eepurl.com/cQCyJ5"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hova.com/portal/webapp/ecpan_202104/Agenda/1510974" TargetMode="External"/><Relationship Id="rId7" Type="http://schemas.openxmlformats.org/officeDocument/2006/relationships/hyperlink" Target="https://whova.com/portal/webapp/ecpan_202104/Agenda/1511140" TargetMode="External"/><Relationship Id="rId2" Type="http://schemas.openxmlformats.org/officeDocument/2006/relationships/hyperlink" Target="https://gather.town/app/BsI9GMrv1vHdAzVQ/ecpam-start" TargetMode="External"/><Relationship Id="rId1" Type="http://schemas.openxmlformats.org/officeDocument/2006/relationships/slideLayout" Target="../slideLayouts/slideLayout2.xml"/><Relationship Id="rId6" Type="http://schemas.openxmlformats.org/officeDocument/2006/relationships/hyperlink" Target="https://whova.com/portal/webapp/ecpan_202104/Agenda/1511067" TargetMode="External"/><Relationship Id="rId5" Type="http://schemas.openxmlformats.org/officeDocument/2006/relationships/hyperlink" Target="https://whova.com/portal/webapp/ecpan_202104/Agenda/1511046" TargetMode="External"/><Relationship Id="rId4" Type="http://schemas.openxmlformats.org/officeDocument/2006/relationships/hyperlink" Target="https://whova.com/portal/webapp/ecpan_202104/Agenda/151103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Summary</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a:xfrm>
            <a:off x="3177632" y="1844224"/>
            <a:ext cx="8292317" cy="2855300"/>
          </a:xfrm>
        </p:spPr>
        <p:txBody>
          <a:bodyPr/>
          <a:lstStyle/>
          <a:p>
            <a:endParaRPr lang="en-US" u="sng" dirty="0"/>
          </a:p>
          <a:p>
            <a:r>
              <a:rPr lang="en-US" u="sng" dirty="0"/>
              <a:t>James M. </a:t>
            </a:r>
            <a:r>
              <a:rPr lang="en-US" u="sng" dirty="0" err="1"/>
              <a:t>Willenbring</a:t>
            </a:r>
            <a:br>
              <a:rPr lang="en-US" u="sng" dirty="0"/>
            </a:br>
            <a:r>
              <a:rPr lang="en-US" sz="2000" dirty="0"/>
              <a:t>Sandia National Laboratories</a:t>
            </a:r>
            <a:endParaRPr lang="en-US" u="sng" dirty="0"/>
          </a:p>
          <a:p>
            <a:r>
              <a:rPr lang="en-US" dirty="0"/>
              <a:t>David E. Bernholdt, David Rogers</a:t>
            </a:r>
            <a:br>
              <a:rPr lang="en-US" u="sng" dirty="0"/>
            </a:br>
            <a:r>
              <a:rPr lang="en-US" sz="2000" dirty="0"/>
              <a:t>Oak Ridge National Laboratory</a:t>
            </a:r>
          </a:p>
          <a:p>
            <a:r>
              <a:rPr lang="en-US" sz="2000" dirty="0"/>
              <a:t>Developing a Testing and Continuous Integration Strategy for your Team tutorial @ ECP Annual Meeting, April 2021</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8" name="Picture 7">
            <a:extLst>
              <a:ext uri="{FF2B5EF4-FFF2-40B4-BE49-F238E27FC236}">
                <a16:creationId xmlns:a16="http://schemas.microsoft.com/office/drawing/2014/main" id="{5E19A2B9-BE5E-4ECD-965E-E23196D86A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Patricia A. Grubel, and James M. </a:t>
            </a:r>
            <a:r>
              <a:rPr lang="en-US" sz="1600" b="1" dirty="0" err="1"/>
              <a:t>Willenbring</a:t>
            </a:r>
            <a:r>
              <a:rPr lang="en-US" sz="1600" b="1" dirty="0"/>
              <a:t>, Developing a Testing and Continuous Integration Strategy for your Team tutorial, in </a:t>
            </a:r>
            <a:r>
              <a:rPr lang="en-US" sz="1600" b="1" dirty="0" err="1"/>
              <a:t>Exascale</a:t>
            </a:r>
            <a:r>
              <a:rPr lang="en-US" sz="1600" b="1" dirty="0"/>
              <a:t> Computing Project Annual Meeting, online, 2021. DOI: </a:t>
            </a:r>
            <a:r>
              <a:rPr lang="en-US" sz="1600" b="1" dirty="0">
                <a:hlinkClick r:id="rId4"/>
              </a:rPr>
              <a:t>10.6084/m9.figshare.14376956</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David E. Bernholdt, Anshu Dubey, Rinku K. Gupta, Mike Heroux,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508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4E470-AE6F-8A40-8A24-95746CEF4F9B}"/>
              </a:ext>
            </a:extLst>
          </p:cNvPr>
          <p:cNvSpPr>
            <a:spLocks noGrp="1"/>
          </p:cNvSpPr>
          <p:nvPr>
            <p:ph type="title"/>
          </p:nvPr>
        </p:nvSpPr>
        <p:spPr/>
        <p:txBody>
          <a:bodyPr/>
          <a:lstStyle/>
          <a:p>
            <a:r>
              <a:rPr lang="en-US" dirty="0"/>
              <a:t>Testing Matters (Maybe even more than you think)</a:t>
            </a:r>
          </a:p>
        </p:txBody>
      </p:sp>
      <p:pic>
        <p:nvPicPr>
          <p:cNvPr id="5" name="Content Placeholder 4">
            <a:extLst>
              <a:ext uri="{FF2B5EF4-FFF2-40B4-BE49-F238E27FC236}">
                <a16:creationId xmlns:a16="http://schemas.microsoft.com/office/drawing/2014/main" id="{6385ACAB-F526-774F-AEA8-9F61A1A519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592" y="868680"/>
            <a:ext cx="9792086" cy="4048125"/>
          </a:xfrm>
        </p:spPr>
      </p:pic>
      <p:sp>
        <p:nvSpPr>
          <p:cNvPr id="7" name="TextBox 6">
            <a:extLst>
              <a:ext uri="{FF2B5EF4-FFF2-40B4-BE49-F238E27FC236}">
                <a16:creationId xmlns:a16="http://schemas.microsoft.com/office/drawing/2014/main" id="{9A25C1AD-ABD7-0C40-9846-EFEDD7FBC35B}"/>
              </a:ext>
            </a:extLst>
          </p:cNvPr>
          <p:cNvSpPr txBox="1"/>
          <p:nvPr/>
        </p:nvSpPr>
        <p:spPr>
          <a:xfrm>
            <a:off x="685800" y="5022082"/>
            <a:ext cx="9556878" cy="1015663"/>
          </a:xfrm>
          <a:prstGeom prst="rect">
            <a:avLst/>
          </a:prstGeom>
          <a:noFill/>
        </p:spPr>
        <p:txBody>
          <a:bodyPr wrap="square" lIns="118872" tIns="91440" rIns="118872" bIns="91440" rtlCol="0" anchor="ctr" anchorCtr="0">
            <a:spAutoFit/>
          </a:bodyPr>
          <a:lstStyle/>
          <a:p>
            <a:pPr marL="285750" indent="-285750" algn="l">
              <a:lnSpc>
                <a:spcPct val="90000"/>
              </a:lnSpc>
              <a:buFont typeface="Arial" panose="020B0604020202020204" pitchFamily="34" charset="0"/>
              <a:buChar char="•"/>
            </a:pPr>
            <a:r>
              <a:rPr lang="en-US" sz="2000" dirty="0"/>
              <a:t>Individual project test suites are the basis for many layers of testing</a:t>
            </a:r>
          </a:p>
          <a:p>
            <a:pPr marL="742950" lvl="1" indent="-285750">
              <a:lnSpc>
                <a:spcPct val="90000"/>
              </a:lnSpc>
              <a:buFont typeface="Arial" panose="020B0604020202020204" pitchFamily="34" charset="0"/>
              <a:buChar char="•"/>
            </a:pPr>
            <a:r>
              <a:rPr lang="en-US" sz="2000" dirty="0"/>
              <a:t>Well constructed tests add to confidence in and stability of code</a:t>
            </a:r>
          </a:p>
          <a:p>
            <a:pPr marL="742950" lvl="1" indent="-285750">
              <a:lnSpc>
                <a:spcPct val="90000"/>
              </a:lnSpc>
              <a:buFont typeface="Arial" panose="020B0604020202020204" pitchFamily="34" charset="0"/>
              <a:buChar char="•"/>
            </a:pPr>
            <a:r>
              <a:rPr lang="en-US" sz="2000" dirty="0"/>
              <a:t>Fragile or insufficient test suites lead to errors and frustration</a:t>
            </a:r>
          </a:p>
        </p:txBody>
      </p:sp>
    </p:spTree>
    <p:extLst>
      <p:ext uri="{BB962C8B-B14F-4D97-AF65-F5344CB8AC3E}">
        <p14:creationId xmlns:p14="http://schemas.microsoft.com/office/powerpoint/2010/main" val="2791670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3257-4000-436D-A7C3-75FA1E751AA5}"/>
              </a:ext>
            </a:extLst>
          </p:cNvPr>
          <p:cNvSpPr>
            <a:spLocks noGrp="1"/>
          </p:cNvSpPr>
          <p:nvPr>
            <p:ph type="title"/>
          </p:nvPr>
        </p:nvSpPr>
        <p:spPr/>
        <p:txBody>
          <a:bodyPr/>
          <a:lstStyle/>
          <a:p>
            <a:r>
              <a:rPr lang="en-US" dirty="0"/>
              <a:t>We Covered Software Engineering Topics Focused on Testing…</a:t>
            </a:r>
          </a:p>
        </p:txBody>
      </p:sp>
      <p:sp>
        <p:nvSpPr>
          <p:cNvPr id="3" name="Content Placeholder 2">
            <a:extLst>
              <a:ext uri="{FF2B5EF4-FFF2-40B4-BE49-F238E27FC236}">
                <a16:creationId xmlns:a16="http://schemas.microsoft.com/office/drawing/2014/main" id="{83604F36-B0F4-4052-B41C-CEB4982754BF}"/>
              </a:ext>
            </a:extLst>
          </p:cNvPr>
          <p:cNvSpPr>
            <a:spLocks noGrp="1"/>
          </p:cNvSpPr>
          <p:nvPr>
            <p:ph idx="1"/>
          </p:nvPr>
        </p:nvSpPr>
        <p:spPr/>
        <p:txBody>
          <a:bodyPr/>
          <a:lstStyle/>
          <a:p>
            <a:r>
              <a:rPr lang="en-US" dirty="0"/>
              <a:t>Testing strategies for complex software systems</a:t>
            </a:r>
          </a:p>
          <a:p>
            <a:r>
              <a:rPr lang="en-US" dirty="0"/>
              <a:t>Continuous integration testing</a:t>
            </a:r>
          </a:p>
        </p:txBody>
      </p:sp>
    </p:spTree>
    <p:extLst>
      <p:ext uri="{BB962C8B-B14F-4D97-AF65-F5344CB8AC3E}">
        <p14:creationId xmlns:p14="http://schemas.microsoft.com/office/powerpoint/2010/main" val="4009266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And there are Many More Topics We Didn’t Have Time For</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sz="half" idx="2"/>
          </p:nvPr>
        </p:nvSpPr>
        <p:spPr>
          <a:xfrm>
            <a:off x="457200" y="1217891"/>
            <a:ext cx="5588582" cy="3373229"/>
          </a:xfrm>
          <a:ln>
            <a:noFill/>
          </a:ln>
        </p:spPr>
        <p:txBody>
          <a:bodyPr/>
          <a:lstStyle/>
          <a:p>
            <a:pPr>
              <a:spcBef>
                <a:spcPts val="800"/>
              </a:spcBef>
            </a:pPr>
            <a:r>
              <a:rPr lang="en-US" dirty="0"/>
              <a:t>Documentation</a:t>
            </a:r>
          </a:p>
          <a:p>
            <a:pPr>
              <a:spcBef>
                <a:spcPts val="800"/>
              </a:spcBef>
            </a:pPr>
            <a:r>
              <a:rPr lang="en-US" dirty="0"/>
              <a:t>Licensing</a:t>
            </a:r>
          </a:p>
          <a:p>
            <a:pPr>
              <a:spcBef>
                <a:spcPts val="800"/>
              </a:spcBef>
            </a:pPr>
            <a:r>
              <a:rPr lang="en-US" dirty="0"/>
              <a:t>Packaging and distribution</a:t>
            </a:r>
          </a:p>
          <a:p>
            <a:pPr>
              <a:spcBef>
                <a:spcPts val="800"/>
              </a:spcBef>
            </a:pPr>
            <a:r>
              <a:rPr lang="en-US" dirty="0"/>
              <a:t>Issue tracking</a:t>
            </a:r>
          </a:p>
          <a:p>
            <a:pPr>
              <a:spcBef>
                <a:spcPts val="800"/>
              </a:spcBef>
            </a:pPr>
            <a:r>
              <a:rPr lang="en-US" dirty="0"/>
              <a:t>Configuration and build</a:t>
            </a:r>
          </a:p>
          <a:p>
            <a:pPr>
              <a:spcBef>
                <a:spcPts val="800"/>
              </a:spcBef>
            </a:pPr>
            <a:r>
              <a:rPr lang="en-US" dirty="0"/>
              <a:t>Debugging strategies</a:t>
            </a:r>
          </a:p>
          <a:p>
            <a:pPr>
              <a:spcBef>
                <a:spcPts val="800"/>
              </a:spcBef>
            </a:pPr>
            <a:r>
              <a:rPr lang="en-US" dirty="0"/>
              <a:t>Building and sustaining communities around software</a:t>
            </a:r>
          </a:p>
          <a:p>
            <a:pPr>
              <a:spcBef>
                <a:spcPts val="800"/>
              </a:spcBef>
            </a:pPr>
            <a:r>
              <a:rPr lang="en-US" dirty="0"/>
              <a:t>Software publication and citation</a:t>
            </a:r>
          </a:p>
          <a:p>
            <a:pPr>
              <a:spcBef>
                <a:spcPts val="800"/>
              </a:spcBef>
            </a:pPr>
            <a:r>
              <a:rPr lang="en-US" dirty="0"/>
              <a:t>Requirements gathering</a:t>
            </a:r>
          </a:p>
          <a:p>
            <a:pPr>
              <a:spcBef>
                <a:spcPts val="800"/>
              </a:spcBef>
            </a:pPr>
            <a:r>
              <a:rPr lang="en-US" dirty="0"/>
              <a:t>Understanding and debugging floating-point math</a:t>
            </a:r>
          </a:p>
          <a:p>
            <a:pPr>
              <a:spcBef>
                <a:spcPts val="800"/>
              </a:spcBef>
            </a:pPr>
            <a:r>
              <a:rPr lang="en-US" dirty="0"/>
              <a:t>Performance and performance portability</a:t>
            </a:r>
          </a:p>
          <a:p>
            <a:r>
              <a:rPr lang="en-US" dirty="0"/>
              <a:t>Project management</a:t>
            </a:r>
          </a:p>
        </p:txBody>
      </p:sp>
      <p:sp>
        <p:nvSpPr>
          <p:cNvPr id="7" name="Content Placeholder 6">
            <a:extLst>
              <a:ext uri="{FF2B5EF4-FFF2-40B4-BE49-F238E27FC236}">
                <a16:creationId xmlns:a16="http://schemas.microsoft.com/office/drawing/2014/main" id="{F1C4C0C8-A19F-42A3-BF4E-B009E8F99501}"/>
              </a:ext>
            </a:extLst>
          </p:cNvPr>
          <p:cNvSpPr>
            <a:spLocks noGrp="1"/>
          </p:cNvSpPr>
          <p:nvPr>
            <p:ph sz="quarter" idx="4"/>
          </p:nvPr>
        </p:nvSpPr>
        <p:spPr>
          <a:xfrm>
            <a:off x="6218914" y="1217891"/>
            <a:ext cx="5531934" cy="3373229"/>
          </a:xfrm>
          <a:ln>
            <a:noFill/>
          </a:ln>
        </p:spPr>
        <p:txBody>
          <a:bodyPr/>
          <a:lstStyle/>
          <a:p>
            <a:r>
              <a:rPr lang="en-US" dirty="0"/>
              <a:t>Collaboration around software development</a:t>
            </a:r>
          </a:p>
          <a:p>
            <a:r>
              <a:rPr lang="en-US" dirty="0"/>
              <a:t>Designing software for flexibility and extensibility</a:t>
            </a:r>
          </a:p>
          <a:p>
            <a:r>
              <a:rPr lang="en-US" dirty="0"/>
              <a:t>Systematic refactoring of large, complex software systems</a:t>
            </a:r>
          </a:p>
          <a:p>
            <a:r>
              <a:rPr lang="en-US" dirty="0"/>
              <a:t>Reproducibility</a:t>
            </a:r>
            <a:endParaRPr lang="en-US" b="1" dirty="0">
              <a:solidFill>
                <a:schemeClr val="tx2"/>
              </a:solidFill>
            </a:endParaRPr>
          </a:p>
          <a:p>
            <a:pPr>
              <a:spcBef>
                <a:spcPts val="2400"/>
              </a:spcBef>
            </a:pPr>
            <a:r>
              <a:rPr lang="en-US" b="1" dirty="0">
                <a:solidFill>
                  <a:schemeClr val="tx2"/>
                </a:solidFill>
              </a:rPr>
              <a:t>Also important topics, but…</a:t>
            </a:r>
          </a:p>
          <a:p>
            <a:pPr>
              <a:spcBef>
                <a:spcPts val="800"/>
              </a:spcBef>
            </a:pPr>
            <a:r>
              <a:rPr lang="en-US" dirty="0">
                <a:solidFill>
                  <a:schemeClr val="tx2"/>
                </a:solidFill>
              </a:rPr>
              <a:t>Less distinction between research software and other software</a:t>
            </a:r>
          </a:p>
          <a:p>
            <a:pPr>
              <a:spcBef>
                <a:spcPts val="800"/>
              </a:spcBef>
            </a:pPr>
            <a:r>
              <a:rPr lang="en-US" dirty="0">
                <a:solidFill>
                  <a:schemeClr val="tx2"/>
                </a:solidFill>
              </a:rPr>
              <a:t>More informational resources available</a:t>
            </a:r>
          </a:p>
          <a:p>
            <a:pPr>
              <a:spcBef>
                <a:spcPts val="800"/>
              </a:spcBef>
            </a:pPr>
            <a:r>
              <a:rPr lang="en-US" dirty="0">
                <a:solidFill>
                  <a:schemeClr val="tx2"/>
                </a:solidFill>
              </a:rPr>
              <a:t>Next-level concerns for starting researchers</a:t>
            </a:r>
          </a:p>
          <a:p>
            <a:pPr>
              <a:spcBef>
                <a:spcPts val="800"/>
              </a:spcBef>
            </a:pPr>
            <a:r>
              <a:rPr lang="en-US" dirty="0">
                <a:solidFill>
                  <a:schemeClr val="tx2"/>
                </a:solidFill>
              </a:rPr>
              <a:t>Very limited time!</a:t>
            </a:r>
          </a:p>
          <a:p>
            <a:endParaRPr lang="en-US" dirty="0"/>
          </a:p>
        </p:txBody>
      </p:sp>
    </p:spTree>
    <p:extLst>
      <p:ext uri="{BB962C8B-B14F-4D97-AF65-F5344CB8AC3E}">
        <p14:creationId xmlns:p14="http://schemas.microsoft.com/office/powerpoint/2010/main" val="4072028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But you’re a researcher.  </a:t>
            </a:r>
            <a:br>
              <a:rPr lang="en-US" sz="4400" dirty="0"/>
            </a:br>
            <a:r>
              <a:rPr lang="en-US" sz="4400" dirty="0"/>
              <a:t>You can’t afford to spend </a:t>
            </a:r>
            <a:br>
              <a:rPr lang="en-US" sz="4400" dirty="0"/>
            </a:br>
            <a:r>
              <a:rPr lang="en-US" sz="4400" dirty="0"/>
              <a:t>“all” of your time on </a:t>
            </a:r>
            <a:br>
              <a:rPr lang="en-US" sz="4400" dirty="0"/>
            </a:br>
            <a:r>
              <a:rPr lang="en-US" sz="4400" dirty="0"/>
              <a:t>software engineering.</a:t>
            </a:r>
          </a:p>
        </p:txBody>
      </p:sp>
    </p:spTree>
    <p:extLst>
      <p:ext uri="{BB962C8B-B14F-4D97-AF65-F5344CB8AC3E}">
        <p14:creationId xmlns:p14="http://schemas.microsoft.com/office/powerpoint/2010/main" val="648753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A Final Recommendation: </a:t>
            </a:r>
            <a:br>
              <a:rPr lang="en-US" dirty="0"/>
            </a:br>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20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2000" dirty="0"/>
              <a:t>Identify your team’s “pain points” in your software development processes</a:t>
            </a:r>
          </a:p>
          <a:p>
            <a:pPr marL="457200" indent="-457200">
              <a:buFont typeface="+mj-lt"/>
              <a:buAutoNum type="arabicPeriod"/>
            </a:pPr>
            <a:r>
              <a:rPr lang="en-US" sz="2000" dirty="0"/>
              <a:t>Set a goal for something to improve</a:t>
            </a:r>
          </a:p>
          <a:p>
            <a:pPr lvl="1">
              <a:spcBef>
                <a:spcPts val="200"/>
              </a:spcBef>
            </a:pPr>
            <a:r>
              <a:rPr lang="en-US" sz="1800" dirty="0"/>
              <a:t>Target processes and behaviors, not just tasks</a:t>
            </a:r>
          </a:p>
          <a:p>
            <a:pPr lvl="1">
              <a:spcBef>
                <a:spcPts val="200"/>
              </a:spcBef>
            </a:pPr>
            <a:r>
              <a:rPr lang="en-US" sz="1800" dirty="0"/>
              <a:t>Pick something that you can address in a few months that will give you a noticeable benefit</a:t>
            </a:r>
          </a:p>
          <a:p>
            <a:pPr marL="457200" indent="-457200">
              <a:buFont typeface="+mj-lt"/>
              <a:buAutoNum type="arabicPeriod"/>
            </a:pPr>
            <a:r>
              <a:rPr lang="en-US" sz="2000" dirty="0"/>
              <a:t>Agree on a plan to address it, identify </a:t>
            </a:r>
            <a:br>
              <a:rPr lang="en-US" sz="2000" dirty="0"/>
            </a:br>
            <a:r>
              <a:rPr lang="en-US" sz="2000" dirty="0"/>
              <a:t>markers of progress and what is “done”</a:t>
            </a:r>
          </a:p>
          <a:p>
            <a:pPr lvl="1">
              <a:spcBef>
                <a:spcPts val="200"/>
              </a:spcBef>
            </a:pPr>
            <a:r>
              <a:rPr lang="en-US" sz="1800" dirty="0"/>
              <a:t>Write them down</a:t>
            </a:r>
          </a:p>
          <a:p>
            <a:pPr marL="457200" indent="-457200">
              <a:buFont typeface="+mj-lt"/>
              <a:buAutoNum type="arabicPeriod"/>
            </a:pPr>
            <a:r>
              <a:rPr lang="en-US" sz="2000" dirty="0"/>
              <a:t>Work your plan, track your progress</a:t>
            </a:r>
          </a:p>
          <a:p>
            <a:pPr marL="457200" indent="-457200">
              <a:buFont typeface="+mj-lt"/>
              <a:buAutoNum type="arabicPeriod"/>
            </a:pPr>
            <a:r>
              <a:rPr lang="en-US" sz="2000" dirty="0"/>
              <a:t>When you are done, celebrate…</a:t>
            </a:r>
          </a:p>
          <a:p>
            <a:pPr marL="0" indent="0">
              <a:buNone/>
            </a:pPr>
            <a:r>
              <a:rPr lang="en-US" sz="20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B31AEBA1-8DD1-46C2-BA97-AA7026B03181}"/>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2"/>
            </a:endParaRPr>
          </a:p>
          <a:p>
            <a:pPr algn="ctr">
              <a:lnSpc>
                <a:spcPct val="90000"/>
              </a:lnSpc>
            </a:pPr>
            <a:r>
              <a:rPr lang="en-US" dirty="0">
                <a:hlinkClick r:id="rId2"/>
              </a:rPr>
              <a:t>https://bssw.io/psip</a:t>
            </a:r>
            <a:endParaRPr lang="en-US" dirty="0"/>
          </a:p>
        </p:txBody>
      </p:sp>
      <p:grpSp>
        <p:nvGrpSpPr>
          <p:cNvPr id="23" name="Group 22">
            <a:extLst>
              <a:ext uri="{FF2B5EF4-FFF2-40B4-BE49-F238E27FC236}">
                <a16:creationId xmlns:a16="http://schemas.microsoft.com/office/drawing/2014/main" id="{C2A18DBF-07D0-4AF3-9160-E8A13EA6B37D}"/>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D8DB96E3-D93C-41AE-9BA8-E29F8517EFF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1" name="TextBox 20">
              <a:extLst>
                <a:ext uri="{FF2B5EF4-FFF2-40B4-BE49-F238E27FC236}">
                  <a16:creationId xmlns:a16="http://schemas.microsoft.com/office/drawing/2014/main" id="{43FF5050-EEEF-45C2-8C43-6B7BE81EBAD3}"/>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4"/>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2AB27-2045-4E87-80E0-2094CC0A96FC}"/>
              </a:ext>
            </a:extLst>
          </p:cNvPr>
          <p:cNvSpPr>
            <a:spLocks noGrp="1"/>
          </p:cNvSpPr>
          <p:nvPr>
            <p:ph type="title"/>
          </p:nvPr>
        </p:nvSpPr>
        <p:spPr/>
        <p:txBody>
          <a:bodyPr/>
          <a:lstStyle/>
          <a:p>
            <a:r>
              <a:rPr lang="en-US" dirty="0"/>
              <a:t>Thanks, and Keep in Touch!</a:t>
            </a:r>
          </a:p>
        </p:txBody>
      </p:sp>
      <p:sp>
        <p:nvSpPr>
          <p:cNvPr id="3" name="Content Placeholder 2">
            <a:extLst>
              <a:ext uri="{FF2B5EF4-FFF2-40B4-BE49-F238E27FC236}">
                <a16:creationId xmlns:a16="http://schemas.microsoft.com/office/drawing/2014/main" id="{AC6C6B44-DE73-4358-8255-E33A67DEB1E5}"/>
              </a:ext>
            </a:extLst>
          </p:cNvPr>
          <p:cNvSpPr>
            <a:spLocks noGrp="1"/>
          </p:cNvSpPr>
          <p:nvPr>
            <p:ph idx="1"/>
          </p:nvPr>
        </p:nvSpPr>
        <p:spPr>
          <a:xfrm>
            <a:off x="365760" y="1277008"/>
            <a:ext cx="11369809" cy="4047778"/>
          </a:xfrm>
        </p:spPr>
        <p:txBody>
          <a:bodyPr/>
          <a:lstStyle/>
          <a:p>
            <a:pPr>
              <a:spcBef>
                <a:spcPts val="2400"/>
              </a:spcBef>
            </a:pPr>
            <a:r>
              <a:rPr lang="en-US" dirty="0"/>
              <a:t>Email comments and questions to </a:t>
            </a:r>
            <a:r>
              <a:rPr lang="en-US" dirty="0">
                <a:hlinkClick r:id="rId2"/>
              </a:rPr>
              <a:t>bssw-tutorial@lists.mcs.anl.gov</a:t>
            </a:r>
            <a:endParaRPr lang="en-US" dirty="0"/>
          </a:p>
          <a:p>
            <a:pPr>
              <a:spcBef>
                <a:spcPts val="2400"/>
              </a:spcBef>
            </a:pPr>
            <a:r>
              <a:rPr lang="en-US" dirty="0"/>
              <a:t>Follow us:</a:t>
            </a:r>
          </a:p>
          <a:p>
            <a:pPr lvl="1"/>
            <a:r>
              <a:rPr lang="en-US" dirty="0"/>
              <a:t>IDEAS Productivity project</a:t>
            </a:r>
          </a:p>
          <a:p>
            <a:pPr lvl="2"/>
            <a:r>
              <a:rPr lang="en-US" dirty="0"/>
              <a:t>Website: </a:t>
            </a:r>
            <a:r>
              <a:rPr lang="en-US" dirty="0">
                <a:hlinkClick r:id="rId3"/>
              </a:rPr>
              <a:t>https://ideas-productivity.org/</a:t>
            </a:r>
            <a:endParaRPr lang="en-US" dirty="0"/>
          </a:p>
          <a:p>
            <a:pPr lvl="2"/>
            <a:r>
              <a:rPr lang="en-US" dirty="0"/>
              <a:t>Announcement list: </a:t>
            </a:r>
            <a:r>
              <a:rPr lang="en-US" dirty="0">
                <a:hlinkClick r:id="rId4"/>
              </a:rPr>
              <a:t>http://eepurl.com/cQCyJ5</a:t>
            </a:r>
            <a:endParaRPr lang="en-US" dirty="0"/>
          </a:p>
          <a:p>
            <a:pPr lvl="1"/>
            <a:r>
              <a:rPr lang="en-US" dirty="0"/>
              <a:t>Better Scientific Software </a:t>
            </a:r>
          </a:p>
          <a:p>
            <a:pPr lvl="2"/>
            <a:r>
              <a:rPr lang="en-US" dirty="0"/>
              <a:t>Resources: </a:t>
            </a:r>
            <a:r>
              <a:rPr lang="en-US" dirty="0">
                <a:hlinkClick r:id="rId5"/>
              </a:rPr>
              <a:t>https://bssw.io/</a:t>
            </a:r>
            <a:endParaRPr lang="en-US" dirty="0"/>
          </a:p>
          <a:p>
            <a:pPr lvl="2"/>
            <a:r>
              <a:rPr lang="en-US" dirty="0"/>
              <a:t>Monthly digest: </a:t>
            </a:r>
            <a:r>
              <a:rPr lang="en-US" dirty="0">
                <a:hlinkClick r:id="rId6"/>
              </a:rPr>
              <a:t>https://bssw.io/pages/receive-our-email-digest</a:t>
            </a:r>
            <a:endParaRPr lang="en-US" dirty="0"/>
          </a:p>
          <a:p>
            <a:pPr lvl="2"/>
            <a:r>
              <a:rPr lang="en-US" dirty="0"/>
              <a:t>RSS feed: </a:t>
            </a:r>
            <a:r>
              <a:rPr lang="en-US" dirty="0">
                <a:hlinkClick r:id="rId7"/>
              </a:rPr>
              <a:t>https://bssw.io/items.rss</a:t>
            </a:r>
            <a:endParaRPr lang="en-US" dirty="0"/>
          </a:p>
        </p:txBody>
      </p:sp>
      <p:pic>
        <p:nvPicPr>
          <p:cNvPr id="5" name="Picture 4" descr="Screen Shot 2017-01-21 at 6.45.35 PM.png">
            <a:extLst>
              <a:ext uri="{FF2B5EF4-FFF2-40B4-BE49-F238E27FC236}">
                <a16:creationId xmlns:a16="http://schemas.microsoft.com/office/drawing/2014/main" id="{D6757F12-8A37-41BF-B072-336C1D4BDEB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81522" y="5128364"/>
            <a:ext cx="2109916" cy="905256"/>
          </a:xfrm>
          <a:prstGeom prst="rect">
            <a:avLst/>
          </a:prstGeom>
        </p:spPr>
      </p:pic>
    </p:spTree>
    <p:extLst>
      <p:ext uri="{BB962C8B-B14F-4D97-AF65-F5344CB8AC3E}">
        <p14:creationId xmlns:p14="http://schemas.microsoft.com/office/powerpoint/2010/main" val="254769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89E71-DAAD-4B37-8A3F-F9D8B18600D6}"/>
              </a:ext>
            </a:extLst>
          </p:cNvPr>
          <p:cNvSpPr>
            <a:spLocks noGrp="1"/>
          </p:cNvSpPr>
          <p:nvPr>
            <p:ph type="title"/>
          </p:nvPr>
        </p:nvSpPr>
        <p:spPr/>
        <p:txBody>
          <a:bodyPr/>
          <a:lstStyle/>
          <a:p>
            <a:r>
              <a:rPr lang="en-US" dirty="0"/>
              <a:t>Related Events at the ECP Annual Meeting</a:t>
            </a:r>
          </a:p>
        </p:txBody>
      </p:sp>
      <p:sp>
        <p:nvSpPr>
          <p:cNvPr id="3" name="Content Placeholder 2">
            <a:extLst>
              <a:ext uri="{FF2B5EF4-FFF2-40B4-BE49-F238E27FC236}">
                <a16:creationId xmlns:a16="http://schemas.microsoft.com/office/drawing/2014/main" id="{6EE8DB4F-2AC1-418F-BC55-6E171FB6E66D}"/>
              </a:ext>
            </a:extLst>
          </p:cNvPr>
          <p:cNvSpPr>
            <a:spLocks noGrp="1"/>
          </p:cNvSpPr>
          <p:nvPr>
            <p:ph idx="1"/>
          </p:nvPr>
        </p:nvSpPr>
        <p:spPr>
          <a:xfrm>
            <a:off x="365760" y="1163503"/>
            <a:ext cx="11369809" cy="4047778"/>
          </a:xfrm>
        </p:spPr>
        <p:txBody>
          <a:bodyPr/>
          <a:lstStyle/>
          <a:p>
            <a:r>
              <a:rPr lang="en-US" sz="2000" b="0" i="0" dirty="0">
                <a:solidFill>
                  <a:srgbClr val="333333"/>
                </a:solidFill>
                <a:effectLst/>
                <a:latin typeface="Helvetica Neue"/>
              </a:rPr>
              <a:t>IDEAS Desk – informal conversations about developer productivity and software sustainability</a:t>
            </a:r>
          </a:p>
          <a:p>
            <a:pPr lvl="1">
              <a:spcBef>
                <a:spcPts val="200"/>
              </a:spcBef>
            </a:pPr>
            <a:r>
              <a:rPr lang="en-US" sz="1800" dirty="0">
                <a:solidFill>
                  <a:srgbClr val="333333"/>
                </a:solidFill>
                <a:latin typeface="Helvetica Neue"/>
              </a:rPr>
              <a:t>Room ??? In the </a:t>
            </a:r>
            <a:r>
              <a:rPr lang="en-US" sz="1800" dirty="0" err="1">
                <a:solidFill>
                  <a:srgbClr val="333333"/>
                </a:solidFill>
                <a:latin typeface="Helvetica Neue"/>
                <a:hlinkClick r:id="rId2"/>
              </a:rPr>
              <a:t>Gather.Town</a:t>
            </a:r>
            <a:r>
              <a:rPr lang="en-US" sz="1800" dirty="0">
                <a:solidFill>
                  <a:srgbClr val="333333"/>
                </a:solidFill>
                <a:latin typeface="Helvetica Neue"/>
              </a:rPr>
              <a:t> Side Meetings area</a:t>
            </a:r>
            <a:endParaRPr lang="en-US" sz="1800" b="0" i="0" dirty="0">
              <a:solidFill>
                <a:srgbClr val="333333"/>
              </a:solidFill>
              <a:effectLst/>
              <a:latin typeface="Helvetica Neue"/>
            </a:endParaRPr>
          </a:p>
          <a:p>
            <a:pPr lvl="1">
              <a:spcBef>
                <a:spcPts val="200"/>
              </a:spcBef>
            </a:pPr>
            <a:r>
              <a:rPr lang="en-US" sz="1800" dirty="0">
                <a:solidFill>
                  <a:srgbClr val="333333"/>
                </a:solidFill>
                <a:latin typeface="Helvetica Neue"/>
              </a:rPr>
              <a:t>12:30pm-4:00pm Tuesday through Friday</a:t>
            </a:r>
            <a:endParaRPr lang="en-US" sz="1800" b="0" i="0" dirty="0">
              <a:solidFill>
                <a:srgbClr val="333333"/>
              </a:solidFill>
              <a:effectLst/>
              <a:latin typeface="Helvetica Neue"/>
              <a:hlinkClick r:id="rId3"/>
            </a:endParaRPr>
          </a:p>
          <a:p>
            <a:r>
              <a:rPr lang="en-US" sz="2000" b="0" i="0" dirty="0">
                <a:solidFill>
                  <a:srgbClr val="333333"/>
                </a:solidFill>
                <a:effectLst/>
                <a:latin typeface="Helvetica Neue"/>
                <a:hlinkClick r:id="rId3"/>
              </a:rPr>
              <a:t>Validation, Verification and Performance Suites, Proxy Apps, and Continuous Integration for </a:t>
            </a:r>
            <a:r>
              <a:rPr lang="en-US" sz="2000" b="0" i="0" dirty="0" err="1">
                <a:solidFill>
                  <a:srgbClr val="333333"/>
                </a:solidFill>
                <a:effectLst/>
                <a:latin typeface="Helvetica Neue"/>
                <a:hlinkClick r:id="rId3"/>
              </a:rPr>
              <a:t>Exascale</a:t>
            </a:r>
            <a:r>
              <a:rPr lang="en-US" sz="2000" b="0" i="0" dirty="0">
                <a:solidFill>
                  <a:srgbClr val="333333"/>
                </a:solidFill>
                <a:effectLst/>
                <a:latin typeface="Helvetica Neue"/>
                <a:hlinkClick r:id="rId3"/>
              </a:rPr>
              <a:t> Supercomputers</a:t>
            </a:r>
            <a:endParaRPr lang="en-US" sz="2000" b="0" i="0" dirty="0">
              <a:solidFill>
                <a:srgbClr val="333333"/>
              </a:solidFill>
              <a:effectLst/>
              <a:latin typeface="Helvetica Neue"/>
            </a:endParaRPr>
          </a:p>
          <a:p>
            <a:pPr lvl="1">
              <a:spcBef>
                <a:spcPts val="200"/>
              </a:spcBef>
            </a:pPr>
            <a:r>
              <a:rPr lang="en-US" sz="1800" dirty="0">
                <a:solidFill>
                  <a:srgbClr val="333333"/>
                </a:solidFill>
                <a:latin typeface="Helvetica Neue"/>
              </a:rPr>
              <a:t>10:00am-11:30am Wednesday </a:t>
            </a:r>
          </a:p>
          <a:p>
            <a:r>
              <a:rPr lang="en-US" sz="2000" b="0" i="0" dirty="0">
                <a:solidFill>
                  <a:srgbClr val="333333"/>
                </a:solidFill>
                <a:effectLst/>
                <a:latin typeface="Helvetica Neue"/>
                <a:hlinkClick r:id="rId4"/>
              </a:rPr>
              <a:t>Advancing Scientific Productivity through Better Scientific Software</a:t>
            </a:r>
            <a:endParaRPr lang="en-US" sz="2000" b="0" i="0" dirty="0">
              <a:solidFill>
                <a:srgbClr val="333333"/>
              </a:solidFill>
              <a:effectLst/>
              <a:latin typeface="Helvetica Neue"/>
            </a:endParaRPr>
          </a:p>
          <a:p>
            <a:pPr lvl="1">
              <a:spcBef>
                <a:spcPts val="200"/>
              </a:spcBef>
            </a:pPr>
            <a:r>
              <a:rPr lang="en-US" sz="1800" dirty="0">
                <a:solidFill>
                  <a:srgbClr val="333333"/>
                </a:solidFill>
                <a:latin typeface="Helvetica Neue"/>
              </a:rPr>
              <a:t>11:30am-12:30am Wednesday</a:t>
            </a:r>
          </a:p>
          <a:p>
            <a:r>
              <a:rPr lang="en-US" sz="2000" b="0" i="0" dirty="0">
                <a:solidFill>
                  <a:srgbClr val="333333"/>
                </a:solidFill>
                <a:effectLst/>
                <a:latin typeface="Helvetica Neue"/>
                <a:hlinkClick r:id="rId5"/>
              </a:rPr>
              <a:t>Hands-on with Progress Tracking Cards: A Lightweight Method for Improving Your Software Practices</a:t>
            </a:r>
            <a:endParaRPr lang="en-US" sz="2000" b="0" i="0" dirty="0">
              <a:solidFill>
                <a:srgbClr val="333333"/>
              </a:solidFill>
              <a:effectLst/>
              <a:latin typeface="Helvetica Neue"/>
            </a:endParaRPr>
          </a:p>
          <a:p>
            <a:pPr lvl="1">
              <a:spcBef>
                <a:spcPts val="200"/>
              </a:spcBef>
            </a:pPr>
            <a:r>
              <a:rPr lang="en-US" sz="1800" dirty="0">
                <a:solidFill>
                  <a:srgbClr val="333333"/>
                </a:solidFill>
                <a:latin typeface="Helvetica Neue"/>
              </a:rPr>
              <a:t>1:00pm-3:30pm Wednesday</a:t>
            </a:r>
          </a:p>
          <a:p>
            <a:r>
              <a:rPr lang="en-US" sz="2000" b="0" i="0" dirty="0">
                <a:solidFill>
                  <a:srgbClr val="333333"/>
                </a:solidFill>
                <a:effectLst/>
                <a:latin typeface="Helvetica Neue"/>
                <a:hlinkClick r:id="rId6"/>
              </a:rPr>
              <a:t>Benefiting from ECP CI</a:t>
            </a:r>
            <a:endParaRPr lang="en-US" sz="2000" b="0" i="0" dirty="0">
              <a:solidFill>
                <a:srgbClr val="333333"/>
              </a:solidFill>
              <a:effectLst/>
              <a:latin typeface="Helvetica Neue"/>
            </a:endParaRPr>
          </a:p>
          <a:p>
            <a:pPr lvl="1">
              <a:spcBef>
                <a:spcPts val="200"/>
              </a:spcBef>
            </a:pPr>
            <a:r>
              <a:rPr lang="en-US" sz="1800" dirty="0">
                <a:solidFill>
                  <a:srgbClr val="333333"/>
                </a:solidFill>
                <a:latin typeface="Helvetica Neue"/>
              </a:rPr>
              <a:t>2:30pm-3:30pm Wednesday</a:t>
            </a:r>
          </a:p>
          <a:p>
            <a:r>
              <a:rPr lang="en-US" sz="2000" b="0" i="0" dirty="0">
                <a:solidFill>
                  <a:srgbClr val="333333"/>
                </a:solidFill>
                <a:effectLst/>
                <a:latin typeface="Helvetica Neue"/>
                <a:hlinkClick r:id="rId7"/>
              </a:rPr>
              <a:t>ECP CI Startup Tutorial</a:t>
            </a:r>
            <a:endParaRPr lang="en-US" sz="2000" b="0" i="0" dirty="0">
              <a:solidFill>
                <a:srgbClr val="333333"/>
              </a:solidFill>
              <a:effectLst/>
              <a:latin typeface="Helvetica Neue"/>
            </a:endParaRPr>
          </a:p>
          <a:p>
            <a:pPr lvl="1">
              <a:spcBef>
                <a:spcPts val="200"/>
              </a:spcBef>
            </a:pPr>
            <a:r>
              <a:rPr lang="en-US" sz="1800" dirty="0">
                <a:solidFill>
                  <a:srgbClr val="333333"/>
                </a:solidFill>
                <a:latin typeface="Helvetica Neue"/>
              </a:rPr>
              <a:t>2:30pm-6:00pm Friday</a:t>
            </a:r>
            <a:endParaRPr lang="en-US" sz="1800" dirty="0"/>
          </a:p>
        </p:txBody>
      </p:sp>
    </p:spTree>
    <p:extLst>
      <p:ext uri="{BB962C8B-B14F-4D97-AF65-F5344CB8AC3E}">
        <p14:creationId xmlns:p14="http://schemas.microsoft.com/office/powerpoint/2010/main" val="12085437"/>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8189</TotalTime>
  <Words>981</Words>
  <Application>Microsoft Office PowerPoint</Application>
  <PresentationFormat>Custom</PresentationFormat>
  <Paragraphs>94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Black</vt:lpstr>
      <vt:lpstr>Calibri</vt:lpstr>
      <vt:lpstr>Helvetica Neue</vt:lpstr>
      <vt:lpstr>Presentations (Wide Screen)</vt:lpstr>
      <vt:lpstr>Summary</vt:lpstr>
      <vt:lpstr>License, Citation and Acknowledgements</vt:lpstr>
      <vt:lpstr>Testing Matters (Maybe even more than you think)</vt:lpstr>
      <vt:lpstr>We Covered Software Engineering Topics Focused on Testing…</vt:lpstr>
      <vt:lpstr>And there are Many More Topics We Didn’t Have Time For</vt:lpstr>
      <vt:lpstr>PowerPoint Presentation</vt:lpstr>
      <vt:lpstr>A Final Recommendation:  Continual, Incremental Software Process Improvement</vt:lpstr>
      <vt:lpstr>Thanks, and Keep in Touch!</vt:lpstr>
      <vt:lpstr>Related Events at the ECP Annual Meeting</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937</cp:revision>
  <cp:lastPrinted>2017-11-02T18:35:01Z</cp:lastPrinted>
  <dcterms:created xsi:type="dcterms:W3CDTF">2018-11-06T17:28:56Z</dcterms:created>
  <dcterms:modified xsi:type="dcterms:W3CDTF">2021-04-10T19:45:12Z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