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6"/>
  </p:notesMasterIdLst>
  <p:handoutMasterIdLst>
    <p:handoutMasterId r:id="rId17"/>
  </p:handoutMasterIdLst>
  <p:sldIdLst>
    <p:sldId id="617" r:id="rId5"/>
    <p:sldId id="618" r:id="rId6"/>
    <p:sldId id="308" r:id="rId7"/>
    <p:sldId id="327" r:id="rId8"/>
    <p:sldId id="324" r:id="rId9"/>
    <p:sldId id="329" r:id="rId10"/>
    <p:sldId id="619" r:id="rId11"/>
    <p:sldId id="620" r:id="rId12"/>
    <p:sldId id="314" r:id="rId13"/>
    <p:sldId id="622" r:id="rId14"/>
    <p:sldId id="616" r:id="rId1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93" autoAdjust="0"/>
    <p:restoredTop sz="96571" autoAdjust="0"/>
  </p:normalViewPr>
  <p:slideViewPr>
    <p:cSldViewPr snapToGrid="0" showGuides="1">
      <p:cViewPr varScale="1">
        <p:scale>
          <a:sx n="79" d="100"/>
          <a:sy n="79" d="100"/>
        </p:scale>
        <p:origin x="1186" y="8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11/14/2021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11/14/2021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bssw-tutorial.github.io/" TargetMode="External"/><Relationship Id="rId2" Type="http://schemas.openxmlformats.org/officeDocument/2006/relationships/hyperlink" Target="mailto:bssw-tutorial@lists.mcs.anl.gov"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doi.org/10.6084/m9.figshare.16556628"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g"/><Relationship Id="rId7" Type="http://schemas.openxmlformats.org/officeDocument/2006/relationships/image" Target="../media/image12.jpg"/><Relationship Id="rId2" Type="http://schemas.openxmlformats.org/officeDocument/2006/relationships/hyperlink" Target="http://ideas-productivity.org/" TargetMode="External"/><Relationship Id="rId1" Type="http://schemas.openxmlformats.org/officeDocument/2006/relationships/slideLayout" Target="../slideLayouts/slideLayout3.xml"/><Relationship Id="rId6" Type="http://schemas.openxmlformats.org/officeDocument/2006/relationships/image" Target="../media/image11.jpg"/><Relationship Id="rId5" Type="http://schemas.openxmlformats.org/officeDocument/2006/relationships/image" Target="../media/image10.jpe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hyperlink" Target="https://doi.org/10.2172/1606662" TargetMode="External"/><Relationship Id="rId2" Type="http://schemas.openxmlformats.org/officeDocument/2006/relationships/hyperlink" Target="https://bssw.io/"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bssw.io/"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bssw.io/pages/receive-our-email-digest" TargetMode="External"/><Relationship Id="rId2" Type="http://schemas.openxmlformats.org/officeDocument/2006/relationships/hyperlink" Target="http://eepurl.com/cQCyJ5" TargetMode="Externa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hyperlink" Target="https://bssw.io/items.rs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bssw.io/items/inclusive-naming-initiative" TargetMode="External"/><Relationship Id="rId2" Type="http://schemas.openxmlformats.org/officeDocument/2006/relationships/hyperlink" Target="https://inclusivenaming.org/"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9A474-1242-4CF8-A514-92BEA597446B}"/>
              </a:ext>
            </a:extLst>
          </p:cNvPr>
          <p:cNvSpPr>
            <a:spLocks noGrp="1"/>
          </p:cNvSpPr>
          <p:nvPr>
            <p:ph type="ctrTitle"/>
          </p:nvPr>
        </p:nvSpPr>
        <p:spPr>
          <a:xfrm>
            <a:off x="3177633" y="503144"/>
            <a:ext cx="7057341" cy="1030930"/>
          </a:xfrm>
        </p:spPr>
        <p:txBody>
          <a:bodyPr/>
          <a:lstStyle/>
          <a:p>
            <a:pPr>
              <a:spcBef>
                <a:spcPts val="3200"/>
              </a:spcBef>
            </a:pPr>
            <a:r>
              <a:rPr lang="en-US" dirty="0"/>
              <a:t>Better Scientific Software tutorial</a:t>
            </a:r>
          </a:p>
        </p:txBody>
      </p:sp>
      <p:sp>
        <p:nvSpPr>
          <p:cNvPr id="3" name="Subtitle 2">
            <a:extLst>
              <a:ext uri="{FF2B5EF4-FFF2-40B4-BE49-F238E27FC236}">
                <a16:creationId xmlns:a16="http://schemas.microsoft.com/office/drawing/2014/main" id="{115D6CAC-8B77-472D-91BE-E47FFB7E8C7A}"/>
              </a:ext>
            </a:extLst>
          </p:cNvPr>
          <p:cNvSpPr>
            <a:spLocks noGrp="1"/>
          </p:cNvSpPr>
          <p:nvPr>
            <p:ph type="subTitle" idx="1"/>
          </p:nvPr>
        </p:nvSpPr>
        <p:spPr>
          <a:xfrm>
            <a:off x="3177632" y="1959498"/>
            <a:ext cx="5329441" cy="2855300"/>
          </a:xfrm>
        </p:spPr>
        <p:txBody>
          <a:bodyPr/>
          <a:lstStyle/>
          <a:p>
            <a:r>
              <a:rPr lang="en-US" dirty="0"/>
              <a:t>David E. Bernholdt, Anshu Dubey, Patricia A. Grubel, Rinku K. Gupta, and Gregory R. Watson</a:t>
            </a:r>
          </a:p>
          <a:p>
            <a:r>
              <a:rPr lang="en-US" dirty="0"/>
              <a:t>with help from David M. Rogers</a:t>
            </a:r>
          </a:p>
          <a:p>
            <a:r>
              <a:rPr lang="en-US" dirty="0"/>
              <a:t>SC21</a:t>
            </a:r>
          </a:p>
          <a:p>
            <a:endParaRPr lang="en-US" dirty="0"/>
          </a:p>
        </p:txBody>
      </p:sp>
      <p:sp>
        <p:nvSpPr>
          <p:cNvPr id="4" name="Rectangle 3">
            <a:extLst>
              <a:ext uri="{FF2B5EF4-FFF2-40B4-BE49-F238E27FC236}">
                <a16:creationId xmlns:a16="http://schemas.microsoft.com/office/drawing/2014/main" id="{303F357E-9CB8-4044-927D-CD647508B2FA}"/>
              </a:ext>
            </a:extLst>
          </p:cNvPr>
          <p:cNvSpPr/>
          <p:nvPr/>
        </p:nvSpPr>
        <p:spPr>
          <a:xfrm>
            <a:off x="3177632" y="4156432"/>
            <a:ext cx="4944219" cy="1569660"/>
          </a:xfrm>
          <a:prstGeom prst="rect">
            <a:avLst/>
          </a:prstGeom>
          <a:solidFill>
            <a:srgbClr val="FFFF00"/>
          </a:solidFill>
          <a:ln w="28575">
            <a:solidFill>
              <a:schemeClr val="tx1"/>
            </a:solidFill>
          </a:ln>
        </p:spPr>
        <p:txBody>
          <a:bodyPr wrap="square">
            <a:spAutoFit/>
          </a:bodyPr>
          <a:lstStyle/>
          <a:p>
            <a:r>
              <a:rPr lang="en-US" sz="2400" dirty="0"/>
              <a:t>Final slides, hands-on activities, last-minute updates, etc. at: </a:t>
            </a:r>
            <a:br>
              <a:rPr lang="en-US" sz="2400" dirty="0"/>
            </a:br>
            <a:r>
              <a:rPr lang="en-US" sz="2400" b="1" dirty="0">
                <a:hlinkClick r:id="rId2"/>
              </a:rPr>
              <a:t>https://bssw-tutorial.github.io/</a:t>
            </a:r>
            <a:endParaRPr lang="en-US" sz="2400" b="1" dirty="0"/>
          </a:p>
          <a:p>
            <a:r>
              <a:rPr lang="en-US" sz="2400" dirty="0"/>
              <a:t>and click the link for today’s tutorial</a:t>
            </a:r>
            <a:endParaRPr lang="en-US" sz="2800" dirty="0"/>
          </a:p>
        </p:txBody>
      </p:sp>
    </p:spTree>
    <p:extLst>
      <p:ext uri="{BB962C8B-B14F-4D97-AF65-F5344CB8AC3E}">
        <p14:creationId xmlns:p14="http://schemas.microsoft.com/office/powerpoint/2010/main" val="2146778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7752C-4E2B-4E58-8726-8BAC8610FAC7}"/>
              </a:ext>
            </a:extLst>
          </p:cNvPr>
          <p:cNvSpPr>
            <a:spLocks noGrp="1"/>
          </p:cNvSpPr>
          <p:nvPr>
            <p:ph type="title"/>
          </p:nvPr>
        </p:nvSpPr>
        <p:spPr/>
        <p:txBody>
          <a:bodyPr/>
          <a:lstStyle/>
          <a:p>
            <a:r>
              <a:rPr lang="en-US" dirty="0"/>
              <a:t>Explaining Slide 2</a:t>
            </a:r>
          </a:p>
        </p:txBody>
      </p:sp>
      <p:sp>
        <p:nvSpPr>
          <p:cNvPr id="3" name="Content Placeholder 2">
            <a:extLst>
              <a:ext uri="{FF2B5EF4-FFF2-40B4-BE49-F238E27FC236}">
                <a16:creationId xmlns:a16="http://schemas.microsoft.com/office/drawing/2014/main" id="{9A010E9D-1983-429B-A89D-EBF4829E152F}"/>
              </a:ext>
            </a:extLst>
          </p:cNvPr>
          <p:cNvSpPr>
            <a:spLocks noGrp="1"/>
          </p:cNvSpPr>
          <p:nvPr>
            <p:ph idx="1"/>
          </p:nvPr>
        </p:nvSpPr>
        <p:spPr>
          <a:xfrm>
            <a:off x="365760" y="1049985"/>
            <a:ext cx="11369809" cy="4047778"/>
          </a:xfrm>
        </p:spPr>
        <p:txBody>
          <a:bodyPr/>
          <a:lstStyle/>
          <a:p>
            <a:r>
              <a:rPr lang="en-US" dirty="0"/>
              <a:t>Slide 2 in all of our presentations contains the license, citation, and acknowledgements for the tutorial</a:t>
            </a:r>
          </a:p>
          <a:p>
            <a:r>
              <a:rPr lang="en-US" dirty="0"/>
              <a:t>(Software) best practice to make your license and preferred citation(s) easily finable</a:t>
            </a:r>
          </a:p>
          <a:p>
            <a:r>
              <a:rPr lang="en-US" dirty="0"/>
              <a:t>Sponsor acknowledgements rarely hurt!</a:t>
            </a:r>
          </a:p>
        </p:txBody>
      </p:sp>
      <p:pic>
        <p:nvPicPr>
          <p:cNvPr id="5" name="Picture 4" descr="Text, letter&#10;&#10;Description automatically generated">
            <a:extLst>
              <a:ext uri="{FF2B5EF4-FFF2-40B4-BE49-F238E27FC236}">
                <a16:creationId xmlns:a16="http://schemas.microsoft.com/office/drawing/2014/main" id="{22D90CE1-3CF5-4211-AEA5-0280F6866ED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99267" y="3166700"/>
            <a:ext cx="4990290" cy="2807038"/>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504672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7CFF0-36AC-4BF3-96D2-C6F302144850}"/>
              </a:ext>
            </a:extLst>
          </p:cNvPr>
          <p:cNvSpPr>
            <a:spLocks noGrp="1"/>
          </p:cNvSpPr>
          <p:nvPr>
            <p:ph type="title"/>
          </p:nvPr>
        </p:nvSpPr>
        <p:spPr/>
        <p:txBody>
          <a:bodyPr/>
          <a:lstStyle/>
          <a:p>
            <a:r>
              <a:rPr lang="en-US" dirty="0"/>
              <a:t>We Want to Interact with You!</a:t>
            </a:r>
          </a:p>
        </p:txBody>
      </p:sp>
      <p:sp>
        <p:nvSpPr>
          <p:cNvPr id="3" name="Content Placeholder 2">
            <a:extLst>
              <a:ext uri="{FF2B5EF4-FFF2-40B4-BE49-F238E27FC236}">
                <a16:creationId xmlns:a16="http://schemas.microsoft.com/office/drawing/2014/main" id="{AEFD04A9-5547-4AC6-89F3-E6EEC039A00D}"/>
              </a:ext>
            </a:extLst>
          </p:cNvPr>
          <p:cNvSpPr>
            <a:spLocks noGrp="1"/>
          </p:cNvSpPr>
          <p:nvPr>
            <p:ph idx="1"/>
          </p:nvPr>
        </p:nvSpPr>
        <p:spPr>
          <a:xfrm>
            <a:off x="365760" y="919230"/>
            <a:ext cx="11369809" cy="4047778"/>
          </a:xfrm>
        </p:spPr>
        <p:txBody>
          <a:bodyPr/>
          <a:lstStyle/>
          <a:p>
            <a:pPr>
              <a:spcBef>
                <a:spcPts val="1800"/>
              </a:spcBef>
            </a:pPr>
            <a:r>
              <a:rPr lang="en-US" dirty="0"/>
              <a:t>We find these tutorials most interesting and informative (for everyone) if you ask questions and share experiences!</a:t>
            </a:r>
          </a:p>
          <a:p>
            <a:pPr lvl="1">
              <a:spcBef>
                <a:spcPts val="400"/>
              </a:spcBef>
            </a:pPr>
            <a:r>
              <a:rPr lang="en-US" dirty="0"/>
              <a:t>We learn too!</a:t>
            </a:r>
          </a:p>
          <a:p>
            <a:pPr>
              <a:spcBef>
                <a:spcPts val="1200"/>
              </a:spcBef>
            </a:pPr>
            <a:r>
              <a:rPr lang="en-US" dirty="0"/>
              <a:t>Please use Zoom chat to ask questions at any time</a:t>
            </a:r>
          </a:p>
          <a:p>
            <a:pPr>
              <a:spcBef>
                <a:spcPts val="1200"/>
              </a:spcBef>
            </a:pPr>
            <a:r>
              <a:rPr lang="en-US" dirty="0"/>
              <a:t>We will hang around in Zoom during breaks and lunch for </a:t>
            </a:r>
            <a:r>
              <a:rPr lang="en-US" u="sng" dirty="0"/>
              <a:t>live</a:t>
            </a:r>
            <a:r>
              <a:rPr lang="en-US" dirty="0"/>
              <a:t> Q&amp;A/discussions with anyone interested</a:t>
            </a:r>
          </a:p>
          <a:p>
            <a:pPr lvl="1">
              <a:spcBef>
                <a:spcPts val="400"/>
              </a:spcBef>
            </a:pPr>
            <a:r>
              <a:rPr lang="en-US" dirty="0"/>
              <a:t>Also during the hands-on session</a:t>
            </a:r>
          </a:p>
          <a:p>
            <a:pPr>
              <a:spcBef>
                <a:spcPts val="1200"/>
              </a:spcBef>
            </a:pPr>
            <a:r>
              <a:rPr lang="en-US" dirty="0"/>
              <a:t>If you work on the hands-on activities, we’ll be glad to provide feedback</a:t>
            </a:r>
          </a:p>
          <a:p>
            <a:pPr lvl="1">
              <a:spcBef>
                <a:spcPts val="400"/>
              </a:spcBef>
            </a:pPr>
            <a:r>
              <a:rPr lang="en-US" dirty="0"/>
              <a:t>Submit a pull request and we’ll take a look</a:t>
            </a:r>
          </a:p>
          <a:p>
            <a:pPr>
              <a:spcBef>
                <a:spcPts val="1200"/>
              </a:spcBef>
            </a:pPr>
            <a:r>
              <a:rPr lang="en-US" dirty="0"/>
              <a:t>After the tutorial email us at </a:t>
            </a:r>
            <a:r>
              <a:rPr lang="en-US" dirty="0">
                <a:hlinkClick r:id="rId2"/>
              </a:rPr>
              <a:t>bssw-tutorial@lists.mcs.anl.gov</a:t>
            </a:r>
            <a:endParaRPr lang="en-US" dirty="0"/>
          </a:p>
          <a:p>
            <a:pPr lvl="1">
              <a:spcBef>
                <a:spcPts val="400"/>
              </a:spcBef>
            </a:pPr>
            <a:r>
              <a:rPr lang="en-US" dirty="0"/>
              <a:t>With questions or feedback</a:t>
            </a:r>
          </a:p>
          <a:p>
            <a:pPr lvl="1"/>
            <a:r>
              <a:rPr lang="en-US" dirty="0"/>
              <a:t>The list moderator will allow your messages to be posted</a:t>
            </a:r>
          </a:p>
          <a:p>
            <a:r>
              <a:rPr lang="en-US" dirty="0"/>
              <a:t>Refer to </a:t>
            </a:r>
            <a:r>
              <a:rPr lang="en-US" dirty="0">
                <a:hlinkClick r:id="rId3"/>
              </a:rPr>
              <a:t>bssw-tutorial.github.io</a:t>
            </a:r>
            <a:r>
              <a:rPr lang="en-US" dirty="0"/>
              <a:t> page for all tutorial materials</a:t>
            </a:r>
          </a:p>
        </p:txBody>
      </p:sp>
    </p:spTree>
    <p:extLst>
      <p:ext uri="{BB962C8B-B14F-4D97-AF65-F5344CB8AC3E}">
        <p14:creationId xmlns:p14="http://schemas.microsoft.com/office/powerpoint/2010/main" val="3695382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 Commons Attribution 4.0 International License </a:t>
            </a:r>
            <a:r>
              <a:rPr lang="en-US" sz="1600" dirty="0"/>
              <a:t>(CC BY 4.0).</a:t>
            </a:r>
          </a:p>
          <a:p>
            <a:pPr>
              <a:spcBef>
                <a:spcPts val="400"/>
              </a:spcBef>
            </a:pPr>
            <a:r>
              <a:rPr lang="en-US" sz="1600" b="1" dirty="0"/>
              <a:t>The requested citation the overall tutorial is: David E. Bernholdt, Anshu Dubey, Patricia A. Grubel, Rinku K. Gupta, and Gregory R. Watson, Better Scientific Software tutorial, in the International Conference for High-Performance Computing, Networking, Storage, and Analysis (SC21), St. Louis, MO, USA and online, 2021. DOI: </a:t>
            </a:r>
            <a:r>
              <a:rPr lang="en-US" sz="1600" b="1" dirty="0">
                <a:hlinkClick r:id="rId3"/>
              </a:rPr>
              <a:t>10.6084/m9.figshare.16556628</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4129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F9CC39-F70C-4872-8BAF-FDB4FE40BE11}"/>
              </a:ext>
            </a:extLst>
          </p:cNvPr>
          <p:cNvSpPr>
            <a:spLocks noGrp="1"/>
          </p:cNvSpPr>
          <p:nvPr>
            <p:ph idx="1"/>
          </p:nvPr>
        </p:nvSpPr>
        <p:spPr>
          <a:xfrm>
            <a:off x="365760" y="1280696"/>
            <a:ext cx="11369809" cy="4047778"/>
          </a:xfrm>
        </p:spPr>
        <p:txBody>
          <a:bodyPr/>
          <a:lstStyle/>
          <a:p>
            <a:pPr>
              <a:spcBef>
                <a:spcPts val="1000"/>
              </a:spcBef>
            </a:pPr>
            <a:r>
              <a:rPr lang="en-US" dirty="0"/>
              <a:t>David Bernholdt, ORNL</a:t>
            </a:r>
          </a:p>
          <a:p>
            <a:pPr>
              <a:spcBef>
                <a:spcPts val="1000"/>
              </a:spcBef>
            </a:pPr>
            <a:r>
              <a:rPr lang="en-US" dirty="0"/>
              <a:t>Anshu Dubey, ANL</a:t>
            </a:r>
          </a:p>
          <a:p>
            <a:pPr>
              <a:spcBef>
                <a:spcPts val="1000"/>
              </a:spcBef>
            </a:pPr>
            <a:r>
              <a:rPr lang="en-US" dirty="0"/>
              <a:t>Patricia Grubel, LANL</a:t>
            </a:r>
          </a:p>
          <a:p>
            <a:pPr>
              <a:spcBef>
                <a:spcPts val="1000"/>
              </a:spcBef>
            </a:pPr>
            <a:r>
              <a:rPr lang="en-US" dirty="0"/>
              <a:t>Rinku Gupta, ANL</a:t>
            </a:r>
          </a:p>
          <a:p>
            <a:pPr>
              <a:spcBef>
                <a:spcPts val="1000"/>
              </a:spcBef>
            </a:pPr>
            <a:r>
              <a:rPr lang="en-US" dirty="0"/>
              <a:t>Greg Watson, ORNL</a:t>
            </a:r>
          </a:p>
          <a:p>
            <a:pPr>
              <a:spcBef>
                <a:spcPts val="1000"/>
              </a:spcBef>
            </a:pPr>
            <a:r>
              <a:rPr lang="en-US" dirty="0"/>
              <a:t>David Rogers, ORNL (helper)</a:t>
            </a:r>
          </a:p>
          <a:p>
            <a:pPr>
              <a:spcBef>
                <a:spcPts val="3200"/>
              </a:spcBef>
            </a:pPr>
            <a:r>
              <a:rPr lang="en-US" dirty="0"/>
              <a:t>Member of the IDEAS Productivity Project: </a:t>
            </a:r>
            <a:r>
              <a:rPr lang="en-US" dirty="0">
                <a:hlinkClick r:id="rId2"/>
              </a:rPr>
              <a:t>http://ideas-productivity.org</a:t>
            </a:r>
            <a:endParaRPr lang="en-US" dirty="0"/>
          </a:p>
        </p:txBody>
      </p:sp>
      <p:sp>
        <p:nvSpPr>
          <p:cNvPr id="2" name="Title 1">
            <a:extLst>
              <a:ext uri="{FF2B5EF4-FFF2-40B4-BE49-F238E27FC236}">
                <a16:creationId xmlns:a16="http://schemas.microsoft.com/office/drawing/2014/main" id="{D7779183-6189-461C-B4D7-638E6AB5CA5F}"/>
              </a:ext>
            </a:extLst>
          </p:cNvPr>
          <p:cNvSpPr>
            <a:spLocks noGrp="1"/>
          </p:cNvSpPr>
          <p:nvPr>
            <p:ph type="title"/>
          </p:nvPr>
        </p:nvSpPr>
        <p:spPr/>
        <p:txBody>
          <a:bodyPr/>
          <a:lstStyle/>
          <a:p>
            <a:r>
              <a:rPr lang="en-US" dirty="0"/>
              <a:t>About Us</a:t>
            </a:r>
          </a:p>
        </p:txBody>
      </p:sp>
      <p:grpSp>
        <p:nvGrpSpPr>
          <p:cNvPr id="29" name="Group 28">
            <a:extLst>
              <a:ext uri="{FF2B5EF4-FFF2-40B4-BE49-F238E27FC236}">
                <a16:creationId xmlns:a16="http://schemas.microsoft.com/office/drawing/2014/main" id="{AEA9B660-4676-44D8-A2B3-DB4056FB58AF}"/>
              </a:ext>
            </a:extLst>
          </p:cNvPr>
          <p:cNvGrpSpPr/>
          <p:nvPr/>
        </p:nvGrpSpPr>
        <p:grpSpPr>
          <a:xfrm>
            <a:off x="8411923" y="1272139"/>
            <a:ext cx="1009507" cy="1851663"/>
            <a:chOff x="9969639" y="348151"/>
            <a:chExt cx="1009507" cy="1851663"/>
          </a:xfrm>
        </p:grpSpPr>
        <p:pic>
          <p:nvPicPr>
            <p:cNvPr id="30" name="Picture 29">
              <a:extLst>
                <a:ext uri="{FF2B5EF4-FFF2-40B4-BE49-F238E27FC236}">
                  <a16:creationId xmlns:a16="http://schemas.microsoft.com/office/drawing/2014/main" id="{F75C7EBE-5CAD-4934-BD6F-F088C111E39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07683" y="348151"/>
              <a:ext cx="933420" cy="1207008"/>
            </a:xfrm>
            <a:prstGeom prst="rect">
              <a:avLst/>
            </a:prstGeom>
          </p:spPr>
        </p:pic>
        <p:sp>
          <p:nvSpPr>
            <p:cNvPr id="31" name="TextBox 30">
              <a:extLst>
                <a:ext uri="{FF2B5EF4-FFF2-40B4-BE49-F238E27FC236}">
                  <a16:creationId xmlns:a16="http://schemas.microsoft.com/office/drawing/2014/main" id="{2EE8A150-86D2-4EE0-9C2A-5FCD3E0CD887}"/>
                </a:ext>
              </a:extLst>
            </p:cNvPr>
            <p:cNvSpPr txBox="1"/>
            <p:nvPr/>
          </p:nvSpPr>
          <p:spPr>
            <a:xfrm>
              <a:off x="9969639" y="1516550"/>
              <a:ext cx="1009507" cy="683264"/>
            </a:xfrm>
            <a:prstGeom prst="rect">
              <a:avLst/>
            </a:prstGeom>
            <a:noFill/>
          </p:spPr>
          <p:txBody>
            <a:bodyPr wrap="none" lIns="118872" tIns="91440" rIns="118872" bIns="91440" rtlCol="0" anchor="ctr" anchorCtr="0">
              <a:spAutoFit/>
            </a:bodyPr>
            <a:lstStyle/>
            <a:p>
              <a:pPr algn="ctr">
                <a:lnSpc>
                  <a:spcPct val="90000"/>
                </a:lnSpc>
              </a:pPr>
              <a:r>
                <a:rPr lang="en-US" dirty="0"/>
                <a:t>Rinku</a:t>
              </a:r>
            </a:p>
            <a:p>
              <a:pPr algn="ctr">
                <a:lnSpc>
                  <a:spcPct val="90000"/>
                </a:lnSpc>
              </a:pPr>
              <a:r>
                <a:rPr lang="en-US" i="1" dirty="0"/>
                <a:t>she/her</a:t>
              </a:r>
            </a:p>
          </p:txBody>
        </p:sp>
      </p:grpSp>
      <p:grpSp>
        <p:nvGrpSpPr>
          <p:cNvPr id="38" name="Group 37">
            <a:extLst>
              <a:ext uri="{FF2B5EF4-FFF2-40B4-BE49-F238E27FC236}">
                <a16:creationId xmlns:a16="http://schemas.microsoft.com/office/drawing/2014/main" id="{96A37841-302F-439F-AD4A-BC6CBFC45875}"/>
              </a:ext>
            </a:extLst>
          </p:cNvPr>
          <p:cNvGrpSpPr/>
          <p:nvPr/>
        </p:nvGrpSpPr>
        <p:grpSpPr>
          <a:xfrm>
            <a:off x="6176267" y="1272139"/>
            <a:ext cx="954107" cy="1805497"/>
            <a:chOff x="6614147" y="1346049"/>
            <a:chExt cx="954107" cy="1805497"/>
          </a:xfrm>
        </p:grpSpPr>
        <p:sp>
          <p:nvSpPr>
            <p:cNvPr id="39" name="TextBox 38">
              <a:extLst>
                <a:ext uri="{FF2B5EF4-FFF2-40B4-BE49-F238E27FC236}">
                  <a16:creationId xmlns:a16="http://schemas.microsoft.com/office/drawing/2014/main" id="{91F59643-0E31-44F1-933A-708480356A41}"/>
                </a:ext>
              </a:extLst>
            </p:cNvPr>
            <p:cNvSpPr txBox="1"/>
            <p:nvPr/>
          </p:nvSpPr>
          <p:spPr>
            <a:xfrm>
              <a:off x="6614147" y="2560615"/>
              <a:ext cx="954107" cy="590931"/>
            </a:xfrm>
            <a:prstGeom prst="rect">
              <a:avLst/>
            </a:prstGeom>
            <a:noFill/>
          </p:spPr>
          <p:txBody>
            <a:bodyPr wrap="none" rtlCol="0">
              <a:spAutoFit/>
            </a:bodyPr>
            <a:lstStyle/>
            <a:p>
              <a:pPr algn="ctr">
                <a:lnSpc>
                  <a:spcPct val="90000"/>
                </a:lnSpc>
              </a:pPr>
              <a:r>
                <a:rPr lang="en-US" dirty="0"/>
                <a:t>Anshu</a:t>
              </a:r>
            </a:p>
            <a:p>
              <a:pPr algn="ctr">
                <a:lnSpc>
                  <a:spcPct val="90000"/>
                </a:lnSpc>
              </a:pPr>
              <a:r>
                <a:rPr lang="en-US" i="1" dirty="0"/>
                <a:t>she/her</a:t>
              </a:r>
            </a:p>
          </p:txBody>
        </p:sp>
        <p:pic>
          <p:nvPicPr>
            <p:cNvPr id="40" name="Picture 39" descr="A person smiling for the camera&#10;&#10;Description automatically generated with low confidence">
              <a:extLst>
                <a:ext uri="{FF2B5EF4-FFF2-40B4-BE49-F238E27FC236}">
                  <a16:creationId xmlns:a16="http://schemas.microsoft.com/office/drawing/2014/main" id="{2C075EF2-F4FE-439A-833F-BF0C5FE074B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32063" y="1346049"/>
              <a:ext cx="918273" cy="1207008"/>
            </a:xfrm>
            <a:prstGeom prst="rect">
              <a:avLst/>
            </a:prstGeom>
          </p:spPr>
        </p:pic>
      </p:grpSp>
      <p:grpSp>
        <p:nvGrpSpPr>
          <p:cNvPr id="16" name="Group 15">
            <a:extLst>
              <a:ext uri="{FF2B5EF4-FFF2-40B4-BE49-F238E27FC236}">
                <a16:creationId xmlns:a16="http://schemas.microsoft.com/office/drawing/2014/main" id="{8C07134C-7A25-436A-AB24-A1977D460825}"/>
              </a:ext>
            </a:extLst>
          </p:cNvPr>
          <p:cNvGrpSpPr/>
          <p:nvPr/>
        </p:nvGrpSpPr>
        <p:grpSpPr>
          <a:xfrm>
            <a:off x="7266395" y="1272139"/>
            <a:ext cx="1009507" cy="1851663"/>
            <a:chOff x="8066531" y="1374891"/>
            <a:chExt cx="1009507" cy="1851663"/>
          </a:xfrm>
        </p:grpSpPr>
        <p:pic>
          <p:nvPicPr>
            <p:cNvPr id="17" name="Picture 16">
              <a:extLst>
                <a:ext uri="{FF2B5EF4-FFF2-40B4-BE49-F238E27FC236}">
                  <a16:creationId xmlns:a16="http://schemas.microsoft.com/office/drawing/2014/main" id="{012B26D9-B6CB-4AD3-B584-CC648A130C99}"/>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4859" r="10127"/>
            <a:stretch/>
          </p:blipFill>
          <p:spPr>
            <a:xfrm>
              <a:off x="8088482" y="1374891"/>
              <a:ext cx="965606" cy="1207008"/>
            </a:xfrm>
            <a:prstGeom prst="rect">
              <a:avLst/>
            </a:prstGeom>
          </p:spPr>
        </p:pic>
        <p:sp>
          <p:nvSpPr>
            <p:cNvPr id="18" name="TextBox 17">
              <a:extLst>
                <a:ext uri="{FF2B5EF4-FFF2-40B4-BE49-F238E27FC236}">
                  <a16:creationId xmlns:a16="http://schemas.microsoft.com/office/drawing/2014/main" id="{DCFE3231-5366-424B-823E-44823ED415DC}"/>
                </a:ext>
              </a:extLst>
            </p:cNvPr>
            <p:cNvSpPr txBox="1"/>
            <p:nvPr/>
          </p:nvSpPr>
          <p:spPr>
            <a:xfrm>
              <a:off x="8066531" y="2543290"/>
              <a:ext cx="1009507" cy="683264"/>
            </a:xfrm>
            <a:prstGeom prst="rect">
              <a:avLst/>
            </a:prstGeom>
            <a:noFill/>
          </p:spPr>
          <p:txBody>
            <a:bodyPr wrap="none" lIns="118872" tIns="91440" rIns="118872" bIns="91440" rtlCol="0" anchor="ctr" anchorCtr="0">
              <a:spAutoFit/>
            </a:bodyPr>
            <a:lstStyle/>
            <a:p>
              <a:pPr algn="l">
                <a:lnSpc>
                  <a:spcPct val="90000"/>
                </a:lnSpc>
              </a:pPr>
              <a:r>
                <a:rPr lang="en-US" dirty="0"/>
                <a:t>Patricia</a:t>
              </a:r>
            </a:p>
            <a:p>
              <a:pPr algn="l">
                <a:lnSpc>
                  <a:spcPct val="90000"/>
                </a:lnSpc>
              </a:pPr>
              <a:r>
                <a:rPr lang="en-US" i="1" dirty="0"/>
                <a:t>she/her</a:t>
              </a:r>
            </a:p>
          </p:txBody>
        </p:sp>
      </p:grpSp>
      <p:grpSp>
        <p:nvGrpSpPr>
          <p:cNvPr id="19" name="Group 18">
            <a:extLst>
              <a:ext uri="{FF2B5EF4-FFF2-40B4-BE49-F238E27FC236}">
                <a16:creationId xmlns:a16="http://schemas.microsoft.com/office/drawing/2014/main" id="{9CD3C3BF-3A3C-42DB-B6FA-DDA665880523}"/>
              </a:ext>
            </a:extLst>
          </p:cNvPr>
          <p:cNvGrpSpPr/>
          <p:nvPr/>
        </p:nvGrpSpPr>
        <p:grpSpPr>
          <a:xfrm>
            <a:off x="9557451" y="1272139"/>
            <a:ext cx="1038027" cy="1804941"/>
            <a:chOff x="9222950" y="1485878"/>
            <a:chExt cx="1038027" cy="1804941"/>
          </a:xfrm>
        </p:grpSpPr>
        <p:pic>
          <p:nvPicPr>
            <p:cNvPr id="20" name="Picture 19" descr="A person wearing a hat&#10;&#10;Description automatically generated with medium confidence">
              <a:extLst>
                <a:ext uri="{FF2B5EF4-FFF2-40B4-BE49-F238E27FC236}">
                  <a16:creationId xmlns:a16="http://schemas.microsoft.com/office/drawing/2014/main" id="{CF220246-2105-44DD-A18C-204D499E2147}"/>
                </a:ext>
              </a:extLst>
            </p:cNvPr>
            <p:cNvPicPr>
              <a:picLocks noChangeAspect="1"/>
            </p:cNvPicPr>
            <p:nvPr/>
          </p:nvPicPr>
          <p:blipFill rotWithShape="1">
            <a:blip r:embed="rId6">
              <a:extLst>
                <a:ext uri="{28A0092B-C50C-407E-A947-70E740481C1C}">
                  <a14:useLocalDpi xmlns:a14="http://schemas.microsoft.com/office/drawing/2010/main" val="0"/>
                </a:ext>
              </a:extLst>
            </a:blip>
            <a:srcRect l="7000" t="-1515" r="7000" b="1515"/>
            <a:stretch/>
          </p:blipFill>
          <p:spPr>
            <a:xfrm>
              <a:off x="9222950" y="1485878"/>
              <a:ext cx="1038027" cy="1207008"/>
            </a:xfrm>
            <a:prstGeom prst="rect">
              <a:avLst/>
            </a:prstGeom>
          </p:spPr>
        </p:pic>
        <p:sp>
          <p:nvSpPr>
            <p:cNvPr id="21" name="TextBox 20">
              <a:extLst>
                <a:ext uri="{FF2B5EF4-FFF2-40B4-BE49-F238E27FC236}">
                  <a16:creationId xmlns:a16="http://schemas.microsoft.com/office/drawing/2014/main" id="{0A1DB90E-40BD-4D7B-B068-736741C11920}"/>
                </a:ext>
              </a:extLst>
            </p:cNvPr>
            <p:cNvSpPr txBox="1"/>
            <p:nvPr/>
          </p:nvSpPr>
          <p:spPr>
            <a:xfrm>
              <a:off x="9303381" y="2699888"/>
              <a:ext cx="877164" cy="590931"/>
            </a:xfrm>
            <a:prstGeom prst="rect">
              <a:avLst/>
            </a:prstGeom>
            <a:noFill/>
          </p:spPr>
          <p:txBody>
            <a:bodyPr wrap="none" rtlCol="0">
              <a:spAutoFit/>
            </a:bodyPr>
            <a:lstStyle/>
            <a:p>
              <a:pPr algn="ctr">
                <a:lnSpc>
                  <a:spcPct val="90000"/>
                </a:lnSpc>
              </a:pPr>
              <a:r>
                <a:rPr lang="en-US" dirty="0"/>
                <a:t>Greg</a:t>
              </a:r>
            </a:p>
            <a:p>
              <a:pPr algn="ctr">
                <a:lnSpc>
                  <a:spcPct val="90000"/>
                </a:lnSpc>
              </a:pPr>
              <a:r>
                <a:rPr lang="en-US" i="1" dirty="0"/>
                <a:t>he/him</a:t>
              </a:r>
            </a:p>
          </p:txBody>
        </p:sp>
      </p:grpSp>
      <p:grpSp>
        <p:nvGrpSpPr>
          <p:cNvPr id="25" name="Group 24">
            <a:extLst>
              <a:ext uri="{FF2B5EF4-FFF2-40B4-BE49-F238E27FC236}">
                <a16:creationId xmlns:a16="http://schemas.microsoft.com/office/drawing/2014/main" id="{FD2361BF-58F3-4573-9CE4-721C246BFE7C}"/>
              </a:ext>
            </a:extLst>
          </p:cNvPr>
          <p:cNvGrpSpPr/>
          <p:nvPr/>
        </p:nvGrpSpPr>
        <p:grpSpPr>
          <a:xfrm>
            <a:off x="10731498" y="1272139"/>
            <a:ext cx="1005403" cy="1805497"/>
            <a:chOff x="10526802" y="1346049"/>
            <a:chExt cx="1005403" cy="1805497"/>
          </a:xfrm>
        </p:grpSpPr>
        <p:pic>
          <p:nvPicPr>
            <p:cNvPr id="26" name="Picture 25" descr="A person wearing glasses&#10;&#10;Description automatically generated with medium confidence">
              <a:extLst>
                <a:ext uri="{FF2B5EF4-FFF2-40B4-BE49-F238E27FC236}">
                  <a16:creationId xmlns:a16="http://schemas.microsoft.com/office/drawing/2014/main" id="{0290A57B-E35C-4248-B037-1FE71E333FC2}"/>
                </a:ext>
              </a:extLst>
            </p:cNvPr>
            <p:cNvPicPr>
              <a:picLocks noChangeAspect="1"/>
            </p:cNvPicPr>
            <p:nvPr/>
          </p:nvPicPr>
          <p:blipFill rotWithShape="1">
            <a:blip r:embed="rId7">
              <a:extLst>
                <a:ext uri="{28A0092B-C50C-407E-A947-70E740481C1C}">
                  <a14:useLocalDpi xmlns:a14="http://schemas.microsoft.com/office/drawing/2010/main" val="0"/>
                </a:ext>
              </a:extLst>
            </a:blip>
            <a:srcRect l="12970" r="9695"/>
            <a:stretch/>
          </p:blipFill>
          <p:spPr>
            <a:xfrm>
              <a:off x="10562794" y="1346049"/>
              <a:ext cx="933420" cy="1207008"/>
            </a:xfrm>
            <a:prstGeom prst="rect">
              <a:avLst/>
            </a:prstGeom>
          </p:spPr>
        </p:pic>
        <p:sp>
          <p:nvSpPr>
            <p:cNvPr id="27" name="TextBox 26">
              <a:extLst>
                <a:ext uri="{FF2B5EF4-FFF2-40B4-BE49-F238E27FC236}">
                  <a16:creationId xmlns:a16="http://schemas.microsoft.com/office/drawing/2014/main" id="{85C0C0CD-2B3D-4C6F-8251-6E60BB082C39}"/>
                </a:ext>
              </a:extLst>
            </p:cNvPr>
            <p:cNvSpPr txBox="1"/>
            <p:nvPr/>
          </p:nvSpPr>
          <p:spPr>
            <a:xfrm>
              <a:off x="10526802" y="2560615"/>
              <a:ext cx="1005403" cy="590931"/>
            </a:xfrm>
            <a:prstGeom prst="rect">
              <a:avLst/>
            </a:prstGeom>
            <a:noFill/>
          </p:spPr>
          <p:txBody>
            <a:bodyPr wrap="none" rtlCol="0">
              <a:spAutoFit/>
            </a:bodyPr>
            <a:lstStyle/>
            <a:p>
              <a:pPr algn="ctr">
                <a:lnSpc>
                  <a:spcPct val="90000"/>
                </a:lnSpc>
              </a:pPr>
              <a:r>
                <a:rPr lang="en-US" dirty="0"/>
                <a:t>David R</a:t>
              </a:r>
            </a:p>
            <a:p>
              <a:pPr algn="ctr">
                <a:lnSpc>
                  <a:spcPct val="90000"/>
                </a:lnSpc>
              </a:pPr>
              <a:r>
                <a:rPr lang="en-US" i="1" dirty="0"/>
                <a:t>he/him</a:t>
              </a:r>
            </a:p>
          </p:txBody>
        </p:sp>
      </p:grpSp>
      <p:grpSp>
        <p:nvGrpSpPr>
          <p:cNvPr id="34" name="Group 33">
            <a:extLst>
              <a:ext uri="{FF2B5EF4-FFF2-40B4-BE49-F238E27FC236}">
                <a16:creationId xmlns:a16="http://schemas.microsoft.com/office/drawing/2014/main" id="{359F422B-AF99-4858-B201-47AE77456C4A}"/>
              </a:ext>
            </a:extLst>
          </p:cNvPr>
          <p:cNvGrpSpPr/>
          <p:nvPr/>
        </p:nvGrpSpPr>
        <p:grpSpPr>
          <a:xfrm>
            <a:off x="5002219" y="1272139"/>
            <a:ext cx="1038027" cy="1796940"/>
            <a:chOff x="2690082" y="4212393"/>
            <a:chExt cx="1038027" cy="1796940"/>
          </a:xfrm>
        </p:grpSpPr>
        <p:pic>
          <p:nvPicPr>
            <p:cNvPr id="35" name="Picture 34" descr="A person wearing glasses&#10;&#10;Description automatically generated with low confidence">
              <a:extLst>
                <a:ext uri="{FF2B5EF4-FFF2-40B4-BE49-F238E27FC236}">
                  <a16:creationId xmlns:a16="http://schemas.microsoft.com/office/drawing/2014/main" id="{D809B8C1-AFB2-4B94-B717-7027630549BD}"/>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8053" t="854" r="5947" b="-854"/>
            <a:stretch/>
          </p:blipFill>
          <p:spPr>
            <a:xfrm>
              <a:off x="2690082" y="4212393"/>
              <a:ext cx="1038027" cy="1207008"/>
            </a:xfrm>
            <a:prstGeom prst="rect">
              <a:avLst/>
            </a:prstGeom>
          </p:spPr>
        </p:pic>
        <p:sp>
          <p:nvSpPr>
            <p:cNvPr id="36" name="TextBox 35">
              <a:extLst>
                <a:ext uri="{FF2B5EF4-FFF2-40B4-BE49-F238E27FC236}">
                  <a16:creationId xmlns:a16="http://schemas.microsoft.com/office/drawing/2014/main" id="{1237A6AA-6D17-4974-9231-D4E17B28F74A}"/>
                </a:ext>
              </a:extLst>
            </p:cNvPr>
            <p:cNvSpPr txBox="1"/>
            <p:nvPr/>
          </p:nvSpPr>
          <p:spPr>
            <a:xfrm>
              <a:off x="2712806" y="5418402"/>
              <a:ext cx="992579" cy="590931"/>
            </a:xfrm>
            <a:prstGeom prst="rect">
              <a:avLst/>
            </a:prstGeom>
            <a:noFill/>
          </p:spPr>
          <p:txBody>
            <a:bodyPr wrap="none" rtlCol="0">
              <a:spAutoFit/>
            </a:bodyPr>
            <a:lstStyle/>
            <a:p>
              <a:pPr algn="ctr">
                <a:lnSpc>
                  <a:spcPct val="90000"/>
                </a:lnSpc>
              </a:pPr>
              <a:r>
                <a:rPr lang="en-US" dirty="0"/>
                <a:t>David B</a:t>
              </a:r>
            </a:p>
            <a:p>
              <a:pPr algn="ctr">
                <a:lnSpc>
                  <a:spcPct val="90000"/>
                </a:lnSpc>
              </a:pPr>
              <a:r>
                <a:rPr lang="en-US" i="1" dirty="0"/>
                <a:t>he/him</a:t>
              </a:r>
            </a:p>
          </p:txBody>
        </p:sp>
      </p:grpSp>
    </p:spTree>
    <p:extLst>
      <p:ext uri="{BB962C8B-B14F-4D97-AF65-F5344CB8AC3E}">
        <p14:creationId xmlns:p14="http://schemas.microsoft.com/office/powerpoint/2010/main" val="397159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1C927-A5F5-4219-9D1F-E4783D63981C}"/>
              </a:ext>
            </a:extLst>
          </p:cNvPr>
          <p:cNvSpPr>
            <a:spLocks noGrp="1"/>
          </p:cNvSpPr>
          <p:nvPr>
            <p:ph type="title"/>
          </p:nvPr>
        </p:nvSpPr>
        <p:spPr>
          <a:xfrm>
            <a:off x="365759" y="411480"/>
            <a:ext cx="11439459" cy="914400"/>
          </a:xfrm>
        </p:spPr>
        <p:txBody>
          <a:bodyPr/>
          <a:lstStyle/>
          <a:p>
            <a:r>
              <a:rPr lang="en-US" dirty="0"/>
              <a:t>The IDEAS-ECP team works with the ECP community, and beyond, to improve developer productivity and software sustainability as key aspects of increasing overall scientific productivity</a:t>
            </a:r>
          </a:p>
        </p:txBody>
      </p:sp>
      <p:grpSp>
        <p:nvGrpSpPr>
          <p:cNvPr id="4" name="Google Shape;57;p9">
            <a:extLst>
              <a:ext uri="{FF2B5EF4-FFF2-40B4-BE49-F238E27FC236}">
                <a16:creationId xmlns:a16="http://schemas.microsoft.com/office/drawing/2014/main" id="{6A897040-C4A6-4C52-B631-9761F7020CC4}"/>
              </a:ext>
            </a:extLst>
          </p:cNvPr>
          <p:cNvGrpSpPr/>
          <p:nvPr/>
        </p:nvGrpSpPr>
        <p:grpSpPr>
          <a:xfrm>
            <a:off x="546678" y="1820375"/>
            <a:ext cx="11687727" cy="4447977"/>
            <a:chOff x="1841432" y="2034774"/>
            <a:chExt cx="9035635" cy="3438676"/>
          </a:xfrm>
        </p:grpSpPr>
        <p:grpSp>
          <p:nvGrpSpPr>
            <p:cNvPr id="5" name="Google Shape;58;p9">
              <a:extLst>
                <a:ext uri="{FF2B5EF4-FFF2-40B4-BE49-F238E27FC236}">
                  <a16:creationId xmlns:a16="http://schemas.microsoft.com/office/drawing/2014/main" id="{CCA80A9C-C8C1-4B5A-9AB3-13E6B4582831}"/>
                </a:ext>
              </a:extLst>
            </p:cNvPr>
            <p:cNvGrpSpPr/>
            <p:nvPr/>
          </p:nvGrpSpPr>
          <p:grpSpPr>
            <a:xfrm>
              <a:off x="1841432" y="2034774"/>
              <a:ext cx="9035635" cy="3438676"/>
              <a:chOff x="350089" y="1704823"/>
              <a:chExt cx="9035635" cy="3438676"/>
            </a:xfrm>
          </p:grpSpPr>
          <p:sp>
            <p:nvSpPr>
              <p:cNvPr id="15" name="Google Shape;59;p9">
                <a:extLst>
                  <a:ext uri="{FF2B5EF4-FFF2-40B4-BE49-F238E27FC236}">
                    <a16:creationId xmlns:a16="http://schemas.microsoft.com/office/drawing/2014/main" id="{E3CE3542-F229-4858-ADBE-FE4659D2D367}"/>
                  </a:ext>
                </a:extLst>
              </p:cNvPr>
              <p:cNvSpPr/>
              <p:nvPr/>
            </p:nvSpPr>
            <p:spPr>
              <a:xfrm>
                <a:off x="3592800" y="3391840"/>
                <a:ext cx="680399" cy="822591"/>
              </a:xfrm>
              <a:custGeom>
                <a:avLst/>
                <a:gdLst/>
                <a:ahLst/>
                <a:cxnLst/>
                <a:rect l="l" t="t" r="r" b="b"/>
                <a:pathLst>
                  <a:path w="120000" h="120000" extrusionOk="0">
                    <a:moveTo>
                      <a:pt x="0" y="0"/>
                    </a:moveTo>
                    <a:cubicBezTo>
                      <a:pt x="120000" y="0"/>
                      <a:pt x="120000" y="0"/>
                      <a:pt x="120000" y="0"/>
                    </a:cubicBezTo>
                    <a:cubicBezTo>
                      <a:pt x="120000" y="120000"/>
                      <a:pt x="120000" y="120000"/>
                      <a:pt x="120000" y="120000"/>
                    </a:cubicBezTo>
                    <a:cubicBezTo>
                      <a:pt x="53189" y="120000"/>
                      <a:pt x="53189" y="120000"/>
                      <a:pt x="53189" y="120000"/>
                    </a:cubicBezTo>
                    <a:cubicBezTo>
                      <a:pt x="44432" y="120000"/>
                      <a:pt x="37621" y="114476"/>
                      <a:pt x="37621" y="107698"/>
                    </a:cubicBezTo>
                    <a:cubicBezTo>
                      <a:pt x="37621" y="85104"/>
                      <a:pt x="37621" y="85104"/>
                      <a:pt x="37621" y="85104"/>
                    </a:cubicBezTo>
                    <a:cubicBezTo>
                      <a:pt x="37621" y="54225"/>
                      <a:pt x="24000" y="24351"/>
                      <a:pt x="0" y="0"/>
                    </a:cubicBezTo>
                    <a:close/>
                  </a:path>
                </a:pathLst>
              </a:custGeom>
              <a:gradFill>
                <a:gsLst>
                  <a:gs pos="0">
                    <a:srgbClr val="F5D0D0"/>
                  </a:gs>
                  <a:gs pos="100000">
                    <a:srgbClr val="D96868"/>
                  </a:gs>
                </a:gsLst>
                <a:path path="circle">
                  <a:fillToRect l="50000" t="50000" r="50000" b="50000"/>
                </a:path>
                <a:tileRect/>
              </a:gradFill>
              <a:ln>
                <a:noFill/>
              </a:ln>
              <a:effectLst>
                <a:outerShdw blurRad="57785" dist="33020" dir="3180000" algn="ctr">
                  <a:srgbClr val="000000">
                    <a:alpha val="29411"/>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6" name="Google Shape;60;p9">
                <a:extLst>
                  <a:ext uri="{FF2B5EF4-FFF2-40B4-BE49-F238E27FC236}">
                    <a16:creationId xmlns:a16="http://schemas.microsoft.com/office/drawing/2014/main" id="{65BF9471-F37C-4266-B1A2-254E140DE8B0}"/>
                  </a:ext>
                </a:extLst>
              </p:cNvPr>
              <p:cNvSpPr/>
              <p:nvPr/>
            </p:nvSpPr>
            <p:spPr>
              <a:xfrm>
                <a:off x="3209455" y="1807379"/>
                <a:ext cx="1063800" cy="729600"/>
              </a:xfrm>
              <a:custGeom>
                <a:avLst/>
                <a:gdLst/>
                <a:ahLst/>
                <a:cxnLst/>
                <a:rect l="l" t="t" r="r" b="b"/>
                <a:pathLst>
                  <a:path w="120000" h="120000" extrusionOk="0">
                    <a:moveTo>
                      <a:pt x="120000" y="0"/>
                    </a:moveTo>
                    <a:cubicBezTo>
                      <a:pt x="120000" y="120000"/>
                      <a:pt x="120000" y="120000"/>
                      <a:pt x="120000" y="120000"/>
                    </a:cubicBezTo>
                    <a:cubicBezTo>
                      <a:pt x="0" y="120000"/>
                      <a:pt x="0" y="120000"/>
                      <a:pt x="0" y="120000"/>
                    </a:cubicBezTo>
                    <a:cubicBezTo>
                      <a:pt x="13056" y="53750"/>
                      <a:pt x="61761" y="3250"/>
                      <a:pt x="120000" y="0"/>
                    </a:cubicBezTo>
                    <a:close/>
                  </a:path>
                </a:pathLst>
              </a:custGeom>
              <a:gradFill>
                <a:gsLst>
                  <a:gs pos="0">
                    <a:srgbClr val="FFF6DB"/>
                  </a:gs>
                  <a:gs pos="100000">
                    <a:srgbClr val="FAD25C"/>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7" name="Google Shape;61;p9">
                <a:extLst>
                  <a:ext uri="{FF2B5EF4-FFF2-40B4-BE49-F238E27FC236}">
                    <a16:creationId xmlns:a16="http://schemas.microsoft.com/office/drawing/2014/main" id="{B075FB73-AD5D-4E9C-B58A-C3EE7639D93B}"/>
                  </a:ext>
                </a:extLst>
              </p:cNvPr>
              <p:cNvSpPr/>
              <p:nvPr/>
            </p:nvSpPr>
            <p:spPr>
              <a:xfrm>
                <a:off x="3201504" y="2527575"/>
                <a:ext cx="1071695" cy="807900"/>
              </a:xfrm>
              <a:custGeom>
                <a:avLst/>
                <a:gdLst/>
                <a:ahLst/>
                <a:cxnLst/>
                <a:rect l="l" t="t" r="r" b="b"/>
                <a:pathLst>
                  <a:path w="120000" h="120000" extrusionOk="0">
                    <a:moveTo>
                      <a:pt x="120000" y="0"/>
                    </a:moveTo>
                    <a:cubicBezTo>
                      <a:pt x="120000" y="120000"/>
                      <a:pt x="120000" y="120000"/>
                      <a:pt x="120000" y="120000"/>
                    </a:cubicBezTo>
                    <a:cubicBezTo>
                      <a:pt x="36040" y="120000"/>
                      <a:pt x="36040" y="120000"/>
                      <a:pt x="36040" y="120000"/>
                    </a:cubicBezTo>
                    <a:cubicBezTo>
                      <a:pt x="36040" y="120000"/>
                      <a:pt x="36040" y="120000"/>
                      <a:pt x="36040" y="120000"/>
                    </a:cubicBezTo>
                    <a:cubicBezTo>
                      <a:pt x="14295" y="94809"/>
                      <a:pt x="805" y="60458"/>
                      <a:pt x="201" y="22671"/>
                    </a:cubicBezTo>
                    <a:cubicBezTo>
                      <a:pt x="0" y="15114"/>
                      <a:pt x="604" y="7328"/>
                      <a:pt x="1409" y="0"/>
                    </a:cubicBezTo>
                    <a:lnTo>
                      <a:pt x="120000" y="0"/>
                    </a:lnTo>
                    <a:close/>
                  </a:path>
                </a:pathLst>
              </a:custGeom>
              <a:gradFill>
                <a:gsLst>
                  <a:gs pos="0">
                    <a:srgbClr val="FFF6DB"/>
                  </a:gs>
                  <a:gs pos="100000">
                    <a:srgbClr val="FAD25C"/>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8" name="Google Shape;62;p9">
                <a:extLst>
                  <a:ext uri="{FF2B5EF4-FFF2-40B4-BE49-F238E27FC236}">
                    <a16:creationId xmlns:a16="http://schemas.microsoft.com/office/drawing/2014/main" id="{F62FEA18-C8AB-466F-BC92-A1E77A93DBC7}"/>
                  </a:ext>
                </a:extLst>
              </p:cNvPr>
              <p:cNvSpPr/>
              <p:nvPr/>
            </p:nvSpPr>
            <p:spPr>
              <a:xfrm>
                <a:off x="4340752" y="3391840"/>
                <a:ext cx="711623" cy="822891"/>
              </a:xfrm>
              <a:custGeom>
                <a:avLst/>
                <a:gdLst/>
                <a:ahLst/>
                <a:cxnLst/>
                <a:rect l="l" t="t" r="r" b="b"/>
                <a:pathLst>
                  <a:path w="120000" h="120000" extrusionOk="0">
                    <a:moveTo>
                      <a:pt x="0" y="0"/>
                    </a:moveTo>
                    <a:cubicBezTo>
                      <a:pt x="119999" y="0"/>
                      <a:pt x="119999" y="0"/>
                      <a:pt x="119999" y="0"/>
                    </a:cubicBezTo>
                    <a:cubicBezTo>
                      <a:pt x="95741" y="24602"/>
                      <a:pt x="82156" y="54728"/>
                      <a:pt x="82156" y="86108"/>
                    </a:cubicBezTo>
                    <a:cubicBezTo>
                      <a:pt x="82156" y="107698"/>
                      <a:pt x="82156" y="107698"/>
                      <a:pt x="82156" y="107698"/>
                    </a:cubicBezTo>
                    <a:cubicBezTo>
                      <a:pt x="82156" y="114476"/>
                      <a:pt x="75363" y="120000"/>
                      <a:pt x="66630" y="120000"/>
                    </a:cubicBezTo>
                    <a:cubicBezTo>
                      <a:pt x="0" y="120000"/>
                      <a:pt x="0" y="120000"/>
                      <a:pt x="0" y="120000"/>
                    </a:cubicBezTo>
                    <a:lnTo>
                      <a:pt x="0" y="0"/>
                    </a:lnTo>
                    <a:close/>
                  </a:path>
                </a:pathLst>
              </a:custGeom>
              <a:gradFill>
                <a:gsLst>
                  <a:gs pos="0">
                    <a:srgbClr val="DFE9FB"/>
                  </a:gs>
                  <a:gs pos="100000">
                    <a:srgbClr val="6E9BE7"/>
                  </a:gs>
                </a:gsLst>
                <a:path path="circle">
                  <a:fillToRect l="50000" t="50000" r="50000" b="50000"/>
                </a:path>
                <a:tileRect/>
              </a:gradFill>
              <a:ln>
                <a:noFill/>
              </a:ln>
              <a:effectLst>
                <a:outerShdw blurRad="57785" dist="33020" dir="3180000" algn="ctr">
                  <a:srgbClr val="000000">
                    <a:alpha val="29411"/>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9" name="Google Shape;63;p9">
                <a:extLst>
                  <a:ext uri="{FF2B5EF4-FFF2-40B4-BE49-F238E27FC236}">
                    <a16:creationId xmlns:a16="http://schemas.microsoft.com/office/drawing/2014/main" id="{C548DFF7-632D-4E27-9D01-E18C8DD0B391}"/>
                  </a:ext>
                </a:extLst>
              </p:cNvPr>
              <p:cNvSpPr/>
              <p:nvPr/>
            </p:nvSpPr>
            <p:spPr>
              <a:xfrm>
                <a:off x="3804897" y="4268134"/>
                <a:ext cx="1035600" cy="129300"/>
              </a:xfrm>
              <a:custGeom>
                <a:avLst/>
                <a:gdLst/>
                <a:ahLst/>
                <a:cxnLst/>
                <a:rect l="l" t="t" r="r" b="b"/>
                <a:pathLst>
                  <a:path w="120000" h="120000" extrusionOk="0">
                    <a:moveTo>
                      <a:pt x="9148" y="120000"/>
                    </a:moveTo>
                    <a:cubicBezTo>
                      <a:pt x="110851" y="120000"/>
                      <a:pt x="110851" y="120000"/>
                      <a:pt x="110851" y="120000"/>
                    </a:cubicBezTo>
                    <a:cubicBezTo>
                      <a:pt x="115957" y="120000"/>
                      <a:pt x="120000" y="93176"/>
                      <a:pt x="120000" y="59294"/>
                    </a:cubicBezTo>
                    <a:cubicBezTo>
                      <a:pt x="120000" y="26823"/>
                      <a:pt x="115957" y="0"/>
                      <a:pt x="110851" y="0"/>
                    </a:cubicBezTo>
                    <a:cubicBezTo>
                      <a:pt x="9148" y="0"/>
                      <a:pt x="9148" y="0"/>
                      <a:pt x="9148" y="0"/>
                    </a:cubicBezTo>
                    <a:cubicBezTo>
                      <a:pt x="4042" y="0"/>
                      <a:pt x="0" y="26823"/>
                      <a:pt x="0" y="59294"/>
                    </a:cubicBezTo>
                    <a:cubicBezTo>
                      <a:pt x="0" y="93176"/>
                      <a:pt x="4042" y="120000"/>
                      <a:pt x="9148" y="120000"/>
                    </a:cubicBezTo>
                    <a:close/>
                  </a:path>
                </a:pathLst>
              </a:custGeom>
              <a:gradFill>
                <a:gsLst>
                  <a:gs pos="0">
                    <a:srgbClr val="1077D2"/>
                  </a:gs>
                  <a:gs pos="100000">
                    <a:srgbClr val="093153"/>
                  </a:gs>
                </a:gsLst>
                <a:path path="circle">
                  <a:fillToRect l="50000" t="50000" r="50000" b="50000"/>
                </a:path>
                <a:tileRect/>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20" name="Google Shape;64;p9">
                <a:extLst>
                  <a:ext uri="{FF2B5EF4-FFF2-40B4-BE49-F238E27FC236}">
                    <a16:creationId xmlns:a16="http://schemas.microsoft.com/office/drawing/2014/main" id="{EC602690-6693-4160-8A19-586B228ED72C}"/>
                  </a:ext>
                </a:extLst>
              </p:cNvPr>
              <p:cNvSpPr/>
              <p:nvPr/>
            </p:nvSpPr>
            <p:spPr>
              <a:xfrm>
                <a:off x="3804897" y="4441625"/>
                <a:ext cx="1035600" cy="128400"/>
              </a:xfrm>
              <a:custGeom>
                <a:avLst/>
                <a:gdLst/>
                <a:ahLst/>
                <a:cxnLst/>
                <a:rect l="l" t="t" r="r" b="b"/>
                <a:pathLst>
                  <a:path w="120000" h="120000" extrusionOk="0">
                    <a:moveTo>
                      <a:pt x="110851" y="0"/>
                    </a:moveTo>
                    <a:cubicBezTo>
                      <a:pt x="9148" y="0"/>
                      <a:pt x="9148" y="0"/>
                      <a:pt x="9148" y="0"/>
                    </a:cubicBezTo>
                    <a:cubicBezTo>
                      <a:pt x="4042" y="0"/>
                      <a:pt x="0" y="26823"/>
                      <a:pt x="0" y="60705"/>
                    </a:cubicBezTo>
                    <a:cubicBezTo>
                      <a:pt x="0" y="93176"/>
                      <a:pt x="4042" y="120000"/>
                      <a:pt x="9148" y="120000"/>
                    </a:cubicBezTo>
                    <a:cubicBezTo>
                      <a:pt x="110851" y="120000"/>
                      <a:pt x="110851" y="120000"/>
                      <a:pt x="110851" y="120000"/>
                    </a:cubicBezTo>
                    <a:cubicBezTo>
                      <a:pt x="115957" y="120000"/>
                      <a:pt x="120000" y="93176"/>
                      <a:pt x="120000" y="60705"/>
                    </a:cubicBezTo>
                    <a:cubicBezTo>
                      <a:pt x="120000" y="26823"/>
                      <a:pt x="115957" y="0"/>
                      <a:pt x="110851" y="0"/>
                    </a:cubicBezTo>
                    <a:close/>
                  </a:path>
                </a:pathLst>
              </a:custGeom>
              <a:gradFill>
                <a:gsLst>
                  <a:gs pos="0">
                    <a:srgbClr val="1077D2"/>
                  </a:gs>
                  <a:gs pos="100000">
                    <a:srgbClr val="093153"/>
                  </a:gs>
                </a:gsLst>
                <a:path path="circle">
                  <a:fillToRect l="100000" t="100000"/>
                </a:path>
                <a:tileRect r="-100000" b="-100000"/>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1" name="Google Shape;65;p9">
                <a:extLst>
                  <a:ext uri="{FF2B5EF4-FFF2-40B4-BE49-F238E27FC236}">
                    <a16:creationId xmlns:a16="http://schemas.microsoft.com/office/drawing/2014/main" id="{FBCCD07D-A5F6-48F9-AC1C-4DA772ABDD5F}"/>
                  </a:ext>
                </a:extLst>
              </p:cNvPr>
              <p:cNvSpPr/>
              <p:nvPr/>
            </p:nvSpPr>
            <p:spPr>
              <a:xfrm>
                <a:off x="3938730" y="4614178"/>
                <a:ext cx="750900" cy="129300"/>
              </a:xfrm>
              <a:custGeom>
                <a:avLst/>
                <a:gdLst/>
                <a:ahLst/>
                <a:cxnLst/>
                <a:rect l="l" t="t" r="r" b="b"/>
                <a:pathLst>
                  <a:path w="120000" h="120000" extrusionOk="0">
                    <a:moveTo>
                      <a:pt x="107677" y="0"/>
                    </a:moveTo>
                    <a:cubicBezTo>
                      <a:pt x="12322" y="0"/>
                      <a:pt x="12322" y="0"/>
                      <a:pt x="12322" y="0"/>
                    </a:cubicBezTo>
                    <a:cubicBezTo>
                      <a:pt x="5574" y="0"/>
                      <a:pt x="0" y="26823"/>
                      <a:pt x="0" y="60705"/>
                    </a:cubicBezTo>
                    <a:cubicBezTo>
                      <a:pt x="0" y="93176"/>
                      <a:pt x="5574" y="120000"/>
                      <a:pt x="12322" y="120000"/>
                    </a:cubicBezTo>
                    <a:cubicBezTo>
                      <a:pt x="107677" y="120000"/>
                      <a:pt x="107677" y="120000"/>
                      <a:pt x="107677" y="120000"/>
                    </a:cubicBezTo>
                    <a:cubicBezTo>
                      <a:pt x="114425" y="120000"/>
                      <a:pt x="120000" y="93176"/>
                      <a:pt x="120000" y="60705"/>
                    </a:cubicBezTo>
                    <a:cubicBezTo>
                      <a:pt x="120000" y="26823"/>
                      <a:pt x="114425" y="0"/>
                      <a:pt x="107677" y="0"/>
                    </a:cubicBezTo>
                    <a:close/>
                  </a:path>
                </a:pathLst>
              </a:custGeom>
              <a:gradFill>
                <a:gsLst>
                  <a:gs pos="0">
                    <a:srgbClr val="1077D2"/>
                  </a:gs>
                  <a:gs pos="100000">
                    <a:srgbClr val="093153"/>
                  </a:gs>
                </a:gsLst>
                <a:path path="circle">
                  <a:fillToRect l="100000" t="100000"/>
                </a:path>
                <a:tileRect r="-100000" b="-100000"/>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2" name="Google Shape;66;p9">
                <a:extLst>
                  <a:ext uri="{FF2B5EF4-FFF2-40B4-BE49-F238E27FC236}">
                    <a16:creationId xmlns:a16="http://schemas.microsoft.com/office/drawing/2014/main" id="{1B38CD61-5233-4711-AC79-46EC42003331}"/>
                  </a:ext>
                </a:extLst>
              </p:cNvPr>
              <p:cNvSpPr/>
              <p:nvPr/>
            </p:nvSpPr>
            <p:spPr>
              <a:xfrm>
                <a:off x="4403098" y="3699124"/>
                <a:ext cx="368700" cy="293400"/>
              </a:xfrm>
              <a:custGeom>
                <a:avLst/>
                <a:gdLst/>
                <a:ahLst/>
                <a:cxnLst/>
                <a:rect l="l" t="t" r="r" b="b"/>
                <a:pathLst>
                  <a:path w="120000" h="120000" extrusionOk="0">
                    <a:moveTo>
                      <a:pt x="102439" y="59999"/>
                    </a:moveTo>
                    <a:cubicBezTo>
                      <a:pt x="102439" y="26938"/>
                      <a:pt x="86341" y="0"/>
                      <a:pt x="66585" y="0"/>
                    </a:cubicBezTo>
                    <a:cubicBezTo>
                      <a:pt x="47560" y="0"/>
                      <a:pt x="32926" y="23265"/>
                      <a:pt x="30731" y="53877"/>
                    </a:cubicBezTo>
                    <a:cubicBezTo>
                      <a:pt x="27804" y="51428"/>
                      <a:pt x="24146" y="50204"/>
                      <a:pt x="21219" y="50204"/>
                    </a:cubicBezTo>
                    <a:cubicBezTo>
                      <a:pt x="9512" y="50204"/>
                      <a:pt x="0" y="64897"/>
                      <a:pt x="0" y="84489"/>
                    </a:cubicBezTo>
                    <a:cubicBezTo>
                      <a:pt x="0" y="104081"/>
                      <a:pt x="9512" y="119999"/>
                      <a:pt x="21219" y="119999"/>
                    </a:cubicBezTo>
                    <a:cubicBezTo>
                      <a:pt x="102439" y="119999"/>
                      <a:pt x="102439" y="119999"/>
                      <a:pt x="102439" y="119999"/>
                    </a:cubicBezTo>
                    <a:cubicBezTo>
                      <a:pt x="111951" y="119999"/>
                      <a:pt x="120000" y="106530"/>
                      <a:pt x="120000" y="90612"/>
                    </a:cubicBezTo>
                    <a:cubicBezTo>
                      <a:pt x="120000" y="73469"/>
                      <a:pt x="111951" y="59999"/>
                      <a:pt x="102439" y="59999"/>
                    </a:cubicBezTo>
                    <a:close/>
                  </a:path>
                </a:pathLst>
              </a:custGeom>
              <a:solidFill>
                <a:srgbClr val="3D85C6"/>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nvGrpSpPr>
              <p:cNvPr id="23" name="Google Shape;67;p9">
                <a:extLst>
                  <a:ext uri="{FF2B5EF4-FFF2-40B4-BE49-F238E27FC236}">
                    <a16:creationId xmlns:a16="http://schemas.microsoft.com/office/drawing/2014/main" id="{05C9FFE1-A517-43F1-916D-70D580F75208}"/>
                  </a:ext>
                </a:extLst>
              </p:cNvPr>
              <p:cNvGrpSpPr/>
              <p:nvPr/>
            </p:nvGrpSpPr>
            <p:grpSpPr>
              <a:xfrm>
                <a:off x="3920363" y="3644695"/>
                <a:ext cx="263451" cy="430974"/>
                <a:chOff x="5362575" y="4343401"/>
                <a:chExt cx="388800" cy="496800"/>
              </a:xfrm>
            </p:grpSpPr>
            <p:sp>
              <p:nvSpPr>
                <p:cNvPr id="38" name="Google Shape;68;p9">
                  <a:extLst>
                    <a:ext uri="{FF2B5EF4-FFF2-40B4-BE49-F238E27FC236}">
                      <a16:creationId xmlns:a16="http://schemas.microsoft.com/office/drawing/2014/main" id="{BCEB518F-A633-4091-ADD7-83C73D88E528}"/>
                    </a:ext>
                  </a:extLst>
                </p:cNvPr>
                <p:cNvSpPr/>
                <p:nvPr/>
              </p:nvSpPr>
              <p:spPr>
                <a:xfrm>
                  <a:off x="5362575" y="4343401"/>
                  <a:ext cx="388800" cy="496800"/>
                </a:xfrm>
                <a:custGeom>
                  <a:avLst/>
                  <a:gdLst/>
                  <a:ahLst/>
                  <a:cxnLst/>
                  <a:rect l="l" t="t" r="r" b="b"/>
                  <a:pathLst>
                    <a:path w="120000" h="120000" extrusionOk="0">
                      <a:moveTo>
                        <a:pt x="100927" y="0"/>
                      </a:moveTo>
                      <a:cubicBezTo>
                        <a:pt x="19072" y="0"/>
                        <a:pt x="19072" y="0"/>
                        <a:pt x="19072" y="0"/>
                      </a:cubicBezTo>
                      <a:cubicBezTo>
                        <a:pt x="8741" y="0"/>
                        <a:pt x="0" y="6839"/>
                        <a:pt x="0" y="14922"/>
                      </a:cubicBezTo>
                      <a:cubicBezTo>
                        <a:pt x="0" y="105077"/>
                        <a:pt x="0" y="105077"/>
                        <a:pt x="0" y="105077"/>
                      </a:cubicBezTo>
                      <a:cubicBezTo>
                        <a:pt x="0" y="113160"/>
                        <a:pt x="8741" y="120000"/>
                        <a:pt x="19072" y="120000"/>
                      </a:cubicBezTo>
                      <a:cubicBezTo>
                        <a:pt x="100927" y="120000"/>
                        <a:pt x="100927" y="120000"/>
                        <a:pt x="100927" y="120000"/>
                      </a:cubicBezTo>
                      <a:cubicBezTo>
                        <a:pt x="111258" y="120000"/>
                        <a:pt x="120000" y="113160"/>
                        <a:pt x="120000" y="105077"/>
                      </a:cubicBezTo>
                      <a:cubicBezTo>
                        <a:pt x="120000" y="14922"/>
                        <a:pt x="120000" y="14922"/>
                        <a:pt x="120000" y="14922"/>
                      </a:cubicBezTo>
                      <a:cubicBezTo>
                        <a:pt x="120000" y="6839"/>
                        <a:pt x="111258" y="0"/>
                        <a:pt x="100927" y="0"/>
                      </a:cubicBezTo>
                      <a:close/>
                      <a:moveTo>
                        <a:pt x="105695" y="105077"/>
                      </a:moveTo>
                      <a:cubicBezTo>
                        <a:pt x="105695" y="106943"/>
                        <a:pt x="104105" y="108808"/>
                        <a:pt x="100927" y="108808"/>
                      </a:cubicBezTo>
                      <a:cubicBezTo>
                        <a:pt x="19072" y="108808"/>
                        <a:pt x="19072" y="108808"/>
                        <a:pt x="19072" y="108808"/>
                      </a:cubicBezTo>
                      <a:cubicBezTo>
                        <a:pt x="15894" y="108808"/>
                        <a:pt x="14304" y="106943"/>
                        <a:pt x="14304" y="105077"/>
                      </a:cubicBezTo>
                      <a:cubicBezTo>
                        <a:pt x="14304" y="14922"/>
                        <a:pt x="14304" y="14922"/>
                        <a:pt x="14304" y="14922"/>
                      </a:cubicBezTo>
                      <a:cubicBezTo>
                        <a:pt x="14304" y="13056"/>
                        <a:pt x="15894" y="11191"/>
                        <a:pt x="19072" y="11191"/>
                      </a:cubicBezTo>
                      <a:cubicBezTo>
                        <a:pt x="100927" y="11191"/>
                        <a:pt x="100927" y="11191"/>
                        <a:pt x="100927" y="11191"/>
                      </a:cubicBezTo>
                      <a:cubicBezTo>
                        <a:pt x="104105" y="11191"/>
                        <a:pt x="105695" y="13056"/>
                        <a:pt x="105695" y="14922"/>
                      </a:cubicBezTo>
                      <a:lnTo>
                        <a:pt x="105695" y="105077"/>
                      </a:lnTo>
                      <a:close/>
                    </a:path>
                  </a:pathLst>
                </a:cu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39" name="Google Shape;69;p9">
                  <a:extLst>
                    <a:ext uri="{FF2B5EF4-FFF2-40B4-BE49-F238E27FC236}">
                      <a16:creationId xmlns:a16="http://schemas.microsoft.com/office/drawing/2014/main" id="{644F3EEA-7AB6-464F-AFDF-A25B00C8BF20}"/>
                    </a:ext>
                  </a:extLst>
                </p:cNvPr>
                <p:cNvSpPr/>
                <p:nvPr/>
              </p:nvSpPr>
              <p:spPr>
                <a:xfrm>
                  <a:off x="5449888" y="4441826"/>
                  <a:ext cx="157200" cy="459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40" name="Google Shape;70;p9">
                  <a:extLst>
                    <a:ext uri="{FF2B5EF4-FFF2-40B4-BE49-F238E27FC236}">
                      <a16:creationId xmlns:a16="http://schemas.microsoft.com/office/drawing/2014/main" id="{0D3EBBFB-C778-421D-A40C-DBCFBD425FFD}"/>
                    </a:ext>
                  </a:extLst>
                </p:cNvPr>
                <p:cNvSpPr/>
                <p:nvPr/>
              </p:nvSpPr>
              <p:spPr>
                <a:xfrm>
                  <a:off x="5449888" y="4525964"/>
                  <a:ext cx="214200" cy="477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41" name="Google Shape;71;p9">
                  <a:extLst>
                    <a:ext uri="{FF2B5EF4-FFF2-40B4-BE49-F238E27FC236}">
                      <a16:creationId xmlns:a16="http://schemas.microsoft.com/office/drawing/2014/main" id="{50480BDC-0026-4721-B4C0-5B9638B5694C}"/>
                    </a:ext>
                  </a:extLst>
                </p:cNvPr>
                <p:cNvSpPr/>
                <p:nvPr/>
              </p:nvSpPr>
              <p:spPr>
                <a:xfrm>
                  <a:off x="5449888" y="4601149"/>
                  <a:ext cx="214200" cy="459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sp>
            <p:nvSpPr>
              <p:cNvPr id="24" name="Google Shape;72;p9">
                <a:extLst>
                  <a:ext uri="{FF2B5EF4-FFF2-40B4-BE49-F238E27FC236}">
                    <a16:creationId xmlns:a16="http://schemas.microsoft.com/office/drawing/2014/main" id="{637155C4-5C2A-4A2A-83AC-3D4EA7002782}"/>
                  </a:ext>
                </a:extLst>
              </p:cNvPr>
              <p:cNvSpPr txBox="1"/>
              <p:nvPr/>
            </p:nvSpPr>
            <p:spPr>
              <a:xfrm>
                <a:off x="713326" y="1882673"/>
                <a:ext cx="2752993" cy="1735728"/>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400"/>
                  </a:spcBef>
                  <a:spcAft>
                    <a:spcPts val="0"/>
                  </a:spcAft>
                  <a:buNone/>
                </a:pPr>
                <a:r>
                  <a:rPr lang="en-US" sz="2000" b="1" i="0" u="none" strike="noStrike" cap="none">
                    <a:solidFill>
                      <a:schemeClr val="dk1"/>
                    </a:solidFill>
                    <a:latin typeface="Arial"/>
                    <a:ea typeface="Arial"/>
                    <a:cs typeface="Arial"/>
                    <a:sym typeface="Arial"/>
                  </a:rPr>
                  <a:t>Customize and curate methodologies</a:t>
                </a:r>
                <a:endParaRPr/>
              </a:p>
              <a:p>
                <a:pPr marL="236538" marR="0" lvl="0" indent="-223838" algn="l" rtl="0">
                  <a:lnSpc>
                    <a:spcPct val="90000"/>
                  </a:lnSpc>
                  <a:spcBef>
                    <a:spcPts val="40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Target scientific software        productivity and sustainability</a:t>
                </a:r>
                <a:endParaRPr sz="2400" b="0" i="0" u="none" strike="noStrike" cap="none">
                  <a:solidFill>
                    <a:schemeClr val="dk1"/>
                  </a:solidFill>
                  <a:latin typeface="Arial"/>
                  <a:ea typeface="Arial"/>
                  <a:cs typeface="Arial"/>
                  <a:sym typeface="Arial"/>
                </a:endParaRPr>
              </a:p>
              <a:p>
                <a:pPr marL="236538" marR="0" lvl="0" indent="-223838" algn="l" rtl="0">
                  <a:spcBef>
                    <a:spcPts val="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Use workflow for best practices    content development</a:t>
                </a:r>
                <a:endParaRPr sz="2000" b="1"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2400"/>
                  <a:buFont typeface="Arial"/>
                  <a:buNone/>
                </a:pPr>
                <a:endParaRPr sz="2400" b="1" i="0" u="none" strike="noStrike" cap="none">
                  <a:solidFill>
                    <a:schemeClr val="dk1"/>
                  </a:solidFill>
                  <a:latin typeface="Arial"/>
                  <a:ea typeface="Arial"/>
                  <a:cs typeface="Arial"/>
                  <a:sym typeface="Arial"/>
                </a:endParaRPr>
              </a:p>
            </p:txBody>
          </p:sp>
          <p:sp>
            <p:nvSpPr>
              <p:cNvPr id="25" name="Google Shape;73;p9">
                <a:extLst>
                  <a:ext uri="{FF2B5EF4-FFF2-40B4-BE49-F238E27FC236}">
                    <a16:creationId xmlns:a16="http://schemas.microsoft.com/office/drawing/2014/main" id="{DCE297F7-EEE8-48C2-B20D-FB06C4D2862F}"/>
                  </a:ext>
                </a:extLst>
              </p:cNvPr>
              <p:cNvSpPr txBox="1"/>
              <p:nvPr/>
            </p:nvSpPr>
            <p:spPr>
              <a:xfrm>
                <a:off x="623210" y="3517256"/>
                <a:ext cx="3415735" cy="1387681"/>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chemeClr val="dk1"/>
                  </a:buClr>
                  <a:buSzPts val="2000"/>
                  <a:buFont typeface="Arial"/>
                  <a:buNone/>
                </a:pPr>
                <a:r>
                  <a:rPr lang="en-US" sz="2000" b="1" i="0" u="none" strike="noStrike" cap="none" dirty="0">
                    <a:solidFill>
                      <a:schemeClr val="dk1"/>
                    </a:solidFill>
                    <a:latin typeface="Arial"/>
                    <a:ea typeface="Arial"/>
                    <a:cs typeface="Arial"/>
                    <a:sym typeface="Arial"/>
                  </a:rPr>
                  <a:t>Incrementally and iteratively     improve software practices</a:t>
                </a:r>
                <a:endParaRPr sz="2000" b="1" i="0" u="none" strike="noStrike" cap="none" dirty="0">
                  <a:solidFill>
                    <a:schemeClr val="dk1"/>
                  </a:solidFill>
                  <a:latin typeface="Arial"/>
                  <a:ea typeface="Arial"/>
                  <a:cs typeface="Arial"/>
                  <a:sym typeface="Arial"/>
                </a:endParaRPr>
              </a:p>
              <a:p>
                <a:pPr marL="287338" marR="0" lvl="0" indent="-219075"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Determine high-priority topics for improvement and track progress</a:t>
                </a:r>
                <a:endParaRPr dirty="0"/>
              </a:p>
              <a:p>
                <a:pPr marL="287338" marR="0" lvl="0" indent="-219075" algn="l" rtl="0">
                  <a:spcBef>
                    <a:spcPts val="0"/>
                  </a:spcBef>
                  <a:spcAft>
                    <a:spcPts val="0"/>
                  </a:spcAft>
                  <a:buClr>
                    <a:schemeClr val="dk1"/>
                  </a:buClr>
                  <a:buSzPts val="1400"/>
                  <a:buFont typeface="Arial"/>
                  <a:buChar char="●"/>
                </a:pPr>
                <a:r>
                  <a:rPr lang="en-US" sz="1600" b="0" i="1" u="none" strike="noStrike" cap="none" dirty="0">
                    <a:solidFill>
                      <a:schemeClr val="dk1"/>
                    </a:solidFill>
                    <a:latin typeface="Arial"/>
                    <a:ea typeface="Arial"/>
                    <a:cs typeface="Arial"/>
                    <a:sym typeface="Arial"/>
                  </a:rPr>
                  <a:t>Productivity and Sustainability  Improvement Planning (PSIP) </a:t>
                </a:r>
                <a:endParaRPr dirty="0"/>
              </a:p>
            </p:txBody>
          </p:sp>
          <p:sp>
            <p:nvSpPr>
              <p:cNvPr id="26" name="Google Shape;74;p9">
                <a:extLst>
                  <a:ext uri="{FF2B5EF4-FFF2-40B4-BE49-F238E27FC236}">
                    <a16:creationId xmlns:a16="http://schemas.microsoft.com/office/drawing/2014/main" id="{CA8DE215-A9DF-46FA-9F30-8787EA9CC2CC}"/>
                  </a:ext>
                </a:extLst>
              </p:cNvPr>
              <p:cNvSpPr txBox="1"/>
              <p:nvPr/>
            </p:nvSpPr>
            <p:spPr>
              <a:xfrm>
                <a:off x="5331632" y="1704823"/>
                <a:ext cx="3681959" cy="1756176"/>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40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      Establish software communities</a:t>
                </a:r>
                <a:endParaRPr sz="2000" b="1" i="0" u="none" strike="noStrike" cap="none">
                  <a:solidFill>
                    <a:schemeClr val="dk1"/>
                  </a:solidFill>
                  <a:latin typeface="Arial"/>
                  <a:ea typeface="Arial"/>
                  <a:cs typeface="Arial"/>
                  <a:sym typeface="Arial"/>
                </a:endParaRPr>
              </a:p>
              <a:p>
                <a:pPr marL="574675" marR="0" lvl="0" indent="-228600" algn="l" rtl="0">
                  <a:lnSpc>
                    <a:spcPct val="90000"/>
                  </a:lnSpc>
                  <a:spcBef>
                    <a:spcPts val="40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Determine community policies to improve software quality and compatibility</a:t>
                </a:r>
                <a:endParaRPr sz="2400" b="0" i="0" u="none" strike="noStrike" cap="none">
                  <a:solidFill>
                    <a:schemeClr val="dk1"/>
                  </a:solidFill>
                  <a:latin typeface="Arial"/>
                  <a:ea typeface="Arial"/>
                  <a:cs typeface="Arial"/>
                  <a:sym typeface="Arial"/>
                </a:endParaRPr>
              </a:p>
              <a:p>
                <a:pPr marL="574675" marR="0" lvl="0" indent="-228600" algn="l" rtl="0">
                  <a:lnSpc>
                    <a:spcPct val="100000"/>
                  </a:lnSpc>
                  <a:spcBef>
                    <a:spcPts val="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Create Software Development Kits (SDKs)   to facilitate the combined use of complementary libraries and tools</a:t>
                </a:r>
                <a:endParaRPr sz="2000" b="1" i="0" u="none" strike="noStrike" cap="none">
                  <a:solidFill>
                    <a:schemeClr val="dk1"/>
                  </a:solidFill>
                  <a:latin typeface="Arial"/>
                  <a:ea typeface="Arial"/>
                  <a:cs typeface="Arial"/>
                  <a:sym typeface="Arial"/>
                </a:endParaRPr>
              </a:p>
            </p:txBody>
          </p:sp>
          <p:sp>
            <p:nvSpPr>
              <p:cNvPr id="27" name="Google Shape;75;p9">
                <a:extLst>
                  <a:ext uri="{FF2B5EF4-FFF2-40B4-BE49-F238E27FC236}">
                    <a16:creationId xmlns:a16="http://schemas.microsoft.com/office/drawing/2014/main" id="{25DBFD41-AD77-4263-9A70-9ECBD15E0019}"/>
                  </a:ext>
                </a:extLst>
              </p:cNvPr>
              <p:cNvSpPr txBox="1"/>
              <p:nvPr/>
            </p:nvSpPr>
            <p:spPr>
              <a:xfrm>
                <a:off x="4980962" y="3485624"/>
                <a:ext cx="4404762" cy="1657875"/>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400"/>
                  </a:spcBef>
                  <a:spcAft>
                    <a:spcPts val="0"/>
                  </a:spcAft>
                  <a:buClr>
                    <a:schemeClr val="dk1"/>
                  </a:buClr>
                  <a:buSzPts val="2400"/>
                  <a:buFont typeface="Arial"/>
                  <a:buNone/>
                </a:pPr>
                <a:r>
                  <a:rPr lang="en-US" sz="2400" b="1" i="0" u="none" strike="noStrike" cap="none" dirty="0">
                    <a:solidFill>
                      <a:schemeClr val="dk1"/>
                    </a:solidFill>
                    <a:latin typeface="Arial"/>
                    <a:ea typeface="Arial"/>
                    <a:cs typeface="Arial"/>
                    <a:sym typeface="Arial"/>
                  </a:rPr>
                  <a:t>       </a:t>
                </a:r>
                <a:r>
                  <a:rPr lang="en-US" sz="2000" b="1" i="0" u="none" strike="noStrike" cap="none" dirty="0">
                    <a:solidFill>
                      <a:schemeClr val="dk1"/>
                    </a:solidFill>
                    <a:latin typeface="Arial"/>
                    <a:ea typeface="Arial"/>
                    <a:cs typeface="Arial"/>
                    <a:sym typeface="Arial"/>
                  </a:rPr>
                  <a:t>Engage in community outreach</a:t>
                </a:r>
                <a:endParaRPr sz="2000" b="1" i="0" u="none" strike="noStrike" cap="none" dirty="0">
                  <a:solidFill>
                    <a:schemeClr val="dk1"/>
                  </a:solidFill>
                  <a:latin typeface="Arial"/>
                  <a:ea typeface="Arial"/>
                  <a:cs typeface="Arial"/>
                  <a:sym typeface="Arial"/>
                </a:endParaRPr>
              </a:p>
              <a:p>
                <a:pPr marL="692150" marR="0" lvl="0" indent="-233362"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Broad community partnerships </a:t>
                </a:r>
                <a:endParaRPr dirty="0"/>
              </a:p>
              <a:p>
                <a:pPr marL="692150" marR="0" lvl="0" indent="-233362"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Collaboration with computing facilities</a:t>
                </a:r>
                <a:endParaRPr sz="1600" b="0" i="0" u="none" strike="noStrike" cap="none" dirty="0">
                  <a:solidFill>
                    <a:schemeClr val="dk1"/>
                  </a:solidFill>
                  <a:latin typeface="Arial"/>
                  <a:ea typeface="Arial"/>
                  <a:cs typeface="Arial"/>
                  <a:sym typeface="Arial"/>
                </a:endParaRPr>
              </a:p>
              <a:p>
                <a:pPr marL="692150" marR="0" lvl="0" indent="-233362" algn="l" rtl="0">
                  <a:lnSpc>
                    <a:spcPct val="100000"/>
                  </a:lnSpc>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Webinars, tutorials, events</a:t>
                </a:r>
                <a:endParaRPr dirty="0"/>
              </a:p>
              <a:p>
                <a:pPr marL="692150" marR="0" lvl="0" indent="-233362" algn="l" rtl="0">
                  <a:lnSpc>
                    <a:spcPct val="100000"/>
                  </a:lnSpc>
                  <a:spcBef>
                    <a:spcPts val="0"/>
                  </a:spcBef>
                  <a:spcAft>
                    <a:spcPts val="0"/>
                  </a:spcAft>
                  <a:buClr>
                    <a:schemeClr val="dk1"/>
                  </a:buClr>
                  <a:buSzPts val="1400"/>
                  <a:buFont typeface="Arial"/>
                  <a:buChar char="●"/>
                </a:pPr>
                <a:r>
                  <a:rPr lang="en-US" sz="1600" b="0" i="1" u="none" strike="noStrike" cap="none" dirty="0" err="1">
                    <a:solidFill>
                      <a:schemeClr val="dk1"/>
                    </a:solidFill>
                    <a:latin typeface="Arial"/>
                    <a:ea typeface="Arial"/>
                    <a:cs typeface="Arial"/>
                    <a:sym typeface="Arial"/>
                  </a:rPr>
                  <a:t>WhatIs</a:t>
                </a:r>
                <a:r>
                  <a:rPr lang="en-US" sz="1600" b="0" i="0" u="none" strike="noStrike" cap="none" dirty="0">
                    <a:solidFill>
                      <a:schemeClr val="dk1"/>
                    </a:solidFill>
                    <a:latin typeface="Arial"/>
                    <a:ea typeface="Arial"/>
                    <a:cs typeface="Arial"/>
                    <a:sym typeface="Arial"/>
                  </a:rPr>
                  <a:t> and </a:t>
                </a:r>
                <a:r>
                  <a:rPr lang="en-US" sz="1600" b="0" i="1" u="none" strike="noStrike" cap="none" dirty="0" err="1">
                    <a:solidFill>
                      <a:schemeClr val="dk1"/>
                    </a:solidFill>
                    <a:latin typeface="Arial"/>
                    <a:ea typeface="Arial"/>
                    <a:cs typeface="Arial"/>
                    <a:sym typeface="Arial"/>
                  </a:rPr>
                  <a:t>HowTo</a:t>
                </a:r>
                <a:r>
                  <a:rPr lang="en-US" sz="1600" b="0" i="1" u="none" strike="noStrike" cap="none" dirty="0">
                    <a:solidFill>
                      <a:schemeClr val="dk1"/>
                    </a:solidFill>
                    <a:latin typeface="Arial"/>
                    <a:ea typeface="Arial"/>
                    <a:cs typeface="Arial"/>
                    <a:sym typeface="Arial"/>
                  </a:rPr>
                  <a:t> </a:t>
                </a:r>
                <a:r>
                  <a:rPr lang="en-US" sz="1600" b="0" i="0" u="none" strike="noStrike" cap="none" dirty="0">
                    <a:solidFill>
                      <a:schemeClr val="dk1"/>
                    </a:solidFill>
                    <a:latin typeface="Arial"/>
                    <a:ea typeface="Arial"/>
                    <a:cs typeface="Arial"/>
                    <a:sym typeface="Arial"/>
                  </a:rPr>
                  <a:t>docs</a:t>
                </a:r>
                <a:endParaRPr dirty="0"/>
              </a:p>
              <a:p>
                <a:pPr marL="692150" marR="0" lvl="0" indent="-233362" algn="l" rtl="0">
                  <a:lnSpc>
                    <a:spcPct val="100000"/>
                  </a:lnSpc>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Better Scientific Software site (</a:t>
                </a:r>
                <a:r>
                  <a:rPr lang="en-US" sz="1600" b="0" i="0" u="sng" strike="noStrike" cap="none" dirty="0">
                    <a:solidFill>
                      <a:srgbClr val="A03123"/>
                    </a:solidFill>
                    <a:latin typeface="Arial"/>
                    <a:ea typeface="Arial"/>
                    <a:cs typeface="Arial"/>
                    <a:sym typeface="Arial"/>
                    <a:hlinkClick r:id="rId2"/>
                  </a:rPr>
                  <a:t>https://bssw.io</a:t>
                </a:r>
                <a:r>
                  <a:rPr lang="en-US" sz="1600" b="0" i="0" u="none" strike="noStrike" cap="none" dirty="0">
                    <a:solidFill>
                      <a:schemeClr val="dk1"/>
                    </a:solidFill>
                    <a:latin typeface="Arial"/>
                    <a:ea typeface="Arial"/>
                    <a:cs typeface="Arial"/>
                    <a:sym typeface="Arial"/>
                  </a:rPr>
                  <a:t>)</a:t>
                </a:r>
                <a:endParaRPr dirty="0"/>
              </a:p>
            </p:txBody>
          </p:sp>
          <p:sp>
            <p:nvSpPr>
              <p:cNvPr id="28" name="Google Shape;76;p9">
                <a:extLst>
                  <a:ext uri="{FF2B5EF4-FFF2-40B4-BE49-F238E27FC236}">
                    <a16:creationId xmlns:a16="http://schemas.microsoft.com/office/drawing/2014/main" id="{D7CAEDC5-F6CF-4E0C-A87C-8496F3F04CBB}"/>
                  </a:ext>
                </a:extLst>
              </p:cNvPr>
              <p:cNvSpPr/>
              <p:nvPr/>
            </p:nvSpPr>
            <p:spPr>
              <a:xfrm flipH="1">
                <a:off x="4344800" y="1807379"/>
                <a:ext cx="1063800" cy="729600"/>
              </a:xfrm>
              <a:custGeom>
                <a:avLst/>
                <a:gdLst/>
                <a:ahLst/>
                <a:cxnLst/>
                <a:rect l="l" t="t" r="r" b="b"/>
                <a:pathLst>
                  <a:path w="120000" h="120000" extrusionOk="0">
                    <a:moveTo>
                      <a:pt x="120000" y="0"/>
                    </a:moveTo>
                    <a:cubicBezTo>
                      <a:pt x="120000" y="120000"/>
                      <a:pt x="120000" y="120000"/>
                      <a:pt x="120000" y="120000"/>
                    </a:cubicBezTo>
                    <a:cubicBezTo>
                      <a:pt x="0" y="120000"/>
                      <a:pt x="0" y="120000"/>
                      <a:pt x="0" y="120000"/>
                    </a:cubicBezTo>
                    <a:cubicBezTo>
                      <a:pt x="13056" y="53750"/>
                      <a:pt x="61761" y="3250"/>
                      <a:pt x="120000" y="0"/>
                    </a:cubicBezTo>
                    <a:close/>
                  </a:path>
                </a:pathLst>
              </a:custGeom>
              <a:gradFill>
                <a:gsLst>
                  <a:gs pos="0">
                    <a:srgbClr val="DCECD5"/>
                  </a:gs>
                  <a:gs pos="100000">
                    <a:srgbClr val="93BC81"/>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9" name="Google Shape;77;p9">
                <a:extLst>
                  <a:ext uri="{FF2B5EF4-FFF2-40B4-BE49-F238E27FC236}">
                    <a16:creationId xmlns:a16="http://schemas.microsoft.com/office/drawing/2014/main" id="{8DA9F7D6-524D-460C-9EE9-77EC25DC40DC}"/>
                  </a:ext>
                </a:extLst>
              </p:cNvPr>
              <p:cNvSpPr/>
              <p:nvPr/>
            </p:nvSpPr>
            <p:spPr>
              <a:xfrm flipH="1">
                <a:off x="4344800" y="2531025"/>
                <a:ext cx="1071450" cy="793200"/>
              </a:xfrm>
              <a:custGeom>
                <a:avLst/>
                <a:gdLst/>
                <a:ahLst/>
                <a:cxnLst/>
                <a:rect l="l" t="t" r="r" b="b"/>
                <a:pathLst>
                  <a:path w="120000" h="120000" extrusionOk="0">
                    <a:moveTo>
                      <a:pt x="120000" y="0"/>
                    </a:moveTo>
                    <a:cubicBezTo>
                      <a:pt x="120000" y="120000"/>
                      <a:pt x="120000" y="120000"/>
                      <a:pt x="120000" y="120000"/>
                    </a:cubicBezTo>
                    <a:cubicBezTo>
                      <a:pt x="36040" y="120000"/>
                      <a:pt x="36040" y="120000"/>
                      <a:pt x="36040" y="120000"/>
                    </a:cubicBezTo>
                    <a:cubicBezTo>
                      <a:pt x="36040" y="120000"/>
                      <a:pt x="36040" y="120000"/>
                      <a:pt x="36040" y="120000"/>
                    </a:cubicBezTo>
                    <a:cubicBezTo>
                      <a:pt x="14295" y="94809"/>
                      <a:pt x="805" y="60458"/>
                      <a:pt x="201" y="22671"/>
                    </a:cubicBezTo>
                    <a:cubicBezTo>
                      <a:pt x="0" y="15114"/>
                      <a:pt x="604" y="7328"/>
                      <a:pt x="1409" y="0"/>
                    </a:cubicBezTo>
                    <a:lnTo>
                      <a:pt x="120000" y="0"/>
                    </a:lnTo>
                    <a:close/>
                  </a:path>
                </a:pathLst>
              </a:custGeom>
              <a:gradFill>
                <a:gsLst>
                  <a:gs pos="0">
                    <a:srgbClr val="DCECD5"/>
                  </a:gs>
                  <a:gs pos="100000">
                    <a:srgbClr val="93BC81"/>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cxnSp>
            <p:nvCxnSpPr>
              <p:cNvPr id="30" name="Google Shape;78;p9">
                <a:extLst>
                  <a:ext uri="{FF2B5EF4-FFF2-40B4-BE49-F238E27FC236}">
                    <a16:creationId xmlns:a16="http://schemas.microsoft.com/office/drawing/2014/main" id="{8D3B1520-64BC-4139-9B09-09AAFE1B1689}"/>
                  </a:ext>
                </a:extLst>
              </p:cNvPr>
              <p:cNvCxnSpPr/>
              <p:nvPr/>
            </p:nvCxnSpPr>
            <p:spPr>
              <a:xfrm>
                <a:off x="5383744" y="3412972"/>
                <a:ext cx="3419100" cy="1270"/>
              </a:xfrm>
              <a:prstGeom prst="straightConnector1">
                <a:avLst/>
              </a:prstGeom>
              <a:noFill/>
              <a:ln w="19050" cap="flat" cmpd="sng">
                <a:solidFill>
                  <a:schemeClr val="dk2"/>
                </a:solidFill>
                <a:prstDash val="solid"/>
                <a:round/>
                <a:headEnd type="none" w="sm" len="sm"/>
                <a:tailEnd type="none" w="sm" len="sm"/>
              </a:ln>
            </p:spPr>
          </p:cxnSp>
          <p:cxnSp>
            <p:nvCxnSpPr>
              <p:cNvPr id="31" name="Google Shape;79;p9">
                <a:extLst>
                  <a:ext uri="{FF2B5EF4-FFF2-40B4-BE49-F238E27FC236}">
                    <a16:creationId xmlns:a16="http://schemas.microsoft.com/office/drawing/2014/main" id="{720B098A-89CB-498B-A342-6048A12876BE}"/>
                  </a:ext>
                </a:extLst>
              </p:cNvPr>
              <p:cNvCxnSpPr/>
              <p:nvPr/>
            </p:nvCxnSpPr>
            <p:spPr>
              <a:xfrm>
                <a:off x="4723494" y="4887001"/>
                <a:ext cx="3930649" cy="0"/>
              </a:xfrm>
              <a:prstGeom prst="straightConnector1">
                <a:avLst/>
              </a:prstGeom>
              <a:noFill/>
              <a:ln w="19050" cap="flat" cmpd="sng">
                <a:solidFill>
                  <a:schemeClr val="dk2"/>
                </a:solidFill>
                <a:prstDash val="solid"/>
                <a:round/>
                <a:headEnd type="none" w="sm" len="sm"/>
                <a:tailEnd type="none" w="sm" len="sm"/>
              </a:ln>
            </p:spPr>
          </p:cxnSp>
          <p:cxnSp>
            <p:nvCxnSpPr>
              <p:cNvPr id="32" name="Google Shape;80;p9">
                <a:extLst>
                  <a:ext uri="{FF2B5EF4-FFF2-40B4-BE49-F238E27FC236}">
                    <a16:creationId xmlns:a16="http://schemas.microsoft.com/office/drawing/2014/main" id="{D75834CA-34FA-42CE-ABD5-DA0DC0938793}"/>
                  </a:ext>
                </a:extLst>
              </p:cNvPr>
              <p:cNvCxnSpPr/>
              <p:nvPr/>
            </p:nvCxnSpPr>
            <p:spPr>
              <a:xfrm>
                <a:off x="379633" y="3413607"/>
                <a:ext cx="2821871" cy="0"/>
              </a:xfrm>
              <a:prstGeom prst="straightConnector1">
                <a:avLst/>
              </a:prstGeom>
              <a:noFill/>
              <a:ln w="19050" cap="flat" cmpd="sng">
                <a:solidFill>
                  <a:schemeClr val="dk2"/>
                </a:solidFill>
                <a:prstDash val="solid"/>
                <a:round/>
                <a:headEnd type="none" w="sm" len="sm"/>
                <a:tailEnd type="none" w="sm" len="sm"/>
              </a:ln>
            </p:spPr>
          </p:cxnSp>
          <p:cxnSp>
            <p:nvCxnSpPr>
              <p:cNvPr id="33" name="Google Shape;81;p9">
                <a:extLst>
                  <a:ext uri="{FF2B5EF4-FFF2-40B4-BE49-F238E27FC236}">
                    <a16:creationId xmlns:a16="http://schemas.microsoft.com/office/drawing/2014/main" id="{E4895343-890B-40EA-90BB-A08B94660608}"/>
                  </a:ext>
                </a:extLst>
              </p:cNvPr>
              <p:cNvCxnSpPr/>
              <p:nvPr/>
            </p:nvCxnSpPr>
            <p:spPr>
              <a:xfrm>
                <a:off x="379633" y="4883864"/>
                <a:ext cx="3500404" cy="6275"/>
              </a:xfrm>
              <a:prstGeom prst="straightConnector1">
                <a:avLst/>
              </a:prstGeom>
              <a:noFill/>
              <a:ln w="19050" cap="flat" cmpd="sng">
                <a:solidFill>
                  <a:schemeClr val="dk2"/>
                </a:solidFill>
                <a:prstDash val="solid"/>
                <a:round/>
                <a:headEnd type="none" w="sm" len="sm"/>
                <a:tailEnd type="none" w="sm" len="sm"/>
              </a:ln>
            </p:spPr>
          </p:cxnSp>
          <p:sp>
            <p:nvSpPr>
              <p:cNvPr id="34" name="Google Shape;82;p9">
                <a:extLst>
                  <a:ext uri="{FF2B5EF4-FFF2-40B4-BE49-F238E27FC236}">
                    <a16:creationId xmlns:a16="http://schemas.microsoft.com/office/drawing/2014/main" id="{18611CA9-32ED-45DC-9609-38B8381D8D7D}"/>
                  </a:ext>
                </a:extLst>
              </p:cNvPr>
              <p:cNvSpPr/>
              <p:nvPr/>
            </p:nvSpPr>
            <p:spPr>
              <a:xfrm>
                <a:off x="397559" y="1986799"/>
                <a:ext cx="263400" cy="255000"/>
              </a:xfrm>
              <a:prstGeom prst="ellipse">
                <a:avLst/>
              </a:prstGeom>
              <a:gradFill>
                <a:gsLst>
                  <a:gs pos="0">
                    <a:srgbClr val="FFF6DB"/>
                  </a:gs>
                  <a:gs pos="100000">
                    <a:srgbClr val="FAD25C"/>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9525" marR="0" lvl="0" indent="0" algn="l"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1</a:t>
                </a:r>
                <a:endParaRPr sz="1600" b="1" i="0" u="none" strike="noStrike" cap="none">
                  <a:solidFill>
                    <a:schemeClr val="dk1"/>
                  </a:solidFill>
                  <a:latin typeface="Arial"/>
                  <a:ea typeface="Arial"/>
                  <a:cs typeface="Arial"/>
                  <a:sym typeface="Arial"/>
                </a:endParaRPr>
              </a:p>
            </p:txBody>
          </p:sp>
          <p:sp>
            <p:nvSpPr>
              <p:cNvPr id="35" name="Google Shape;83;p9">
                <a:extLst>
                  <a:ext uri="{FF2B5EF4-FFF2-40B4-BE49-F238E27FC236}">
                    <a16:creationId xmlns:a16="http://schemas.microsoft.com/office/drawing/2014/main" id="{2C24D25F-8447-4B42-8310-00C76F6EB773}"/>
                  </a:ext>
                </a:extLst>
              </p:cNvPr>
              <p:cNvSpPr/>
              <p:nvPr/>
            </p:nvSpPr>
            <p:spPr>
              <a:xfrm>
                <a:off x="350089" y="3600278"/>
                <a:ext cx="263400" cy="255000"/>
              </a:xfrm>
              <a:prstGeom prst="ellipse">
                <a:avLst/>
              </a:prstGeom>
              <a:gradFill>
                <a:gsLst>
                  <a:gs pos="0">
                    <a:srgbClr val="F5D0D0"/>
                  </a:gs>
                  <a:gs pos="100000">
                    <a:srgbClr val="D96868"/>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2</a:t>
                </a:r>
                <a:endParaRPr sz="1600" b="1" i="0" u="none" strike="noStrike" cap="none">
                  <a:solidFill>
                    <a:schemeClr val="dk1"/>
                  </a:solidFill>
                  <a:latin typeface="Arial"/>
                  <a:ea typeface="Arial"/>
                  <a:cs typeface="Arial"/>
                  <a:sym typeface="Arial"/>
                </a:endParaRPr>
              </a:p>
            </p:txBody>
          </p:sp>
          <p:sp>
            <p:nvSpPr>
              <p:cNvPr id="36" name="Google Shape;84;p9">
                <a:extLst>
                  <a:ext uri="{FF2B5EF4-FFF2-40B4-BE49-F238E27FC236}">
                    <a16:creationId xmlns:a16="http://schemas.microsoft.com/office/drawing/2014/main" id="{B1F891F8-F5F3-4A6F-818E-C81D0463E94E}"/>
                  </a:ext>
                </a:extLst>
              </p:cNvPr>
              <p:cNvSpPr/>
              <p:nvPr/>
            </p:nvSpPr>
            <p:spPr>
              <a:xfrm>
                <a:off x="5342743" y="1986799"/>
                <a:ext cx="263400" cy="255000"/>
              </a:xfrm>
              <a:prstGeom prst="ellipse">
                <a:avLst/>
              </a:prstGeom>
              <a:gradFill>
                <a:gsLst>
                  <a:gs pos="0">
                    <a:srgbClr val="DCECD5"/>
                  </a:gs>
                  <a:gs pos="100000">
                    <a:srgbClr val="93BC81"/>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3</a:t>
                </a:r>
                <a:endParaRPr sz="1600" b="1" i="0" u="none" strike="noStrike" cap="none">
                  <a:solidFill>
                    <a:schemeClr val="dk1"/>
                  </a:solidFill>
                  <a:latin typeface="Arial"/>
                  <a:ea typeface="Arial"/>
                  <a:cs typeface="Arial"/>
                  <a:sym typeface="Arial"/>
                </a:endParaRPr>
              </a:p>
            </p:txBody>
          </p:sp>
          <p:sp>
            <p:nvSpPr>
              <p:cNvPr id="37" name="Google Shape;85;p9">
                <a:extLst>
                  <a:ext uri="{FF2B5EF4-FFF2-40B4-BE49-F238E27FC236}">
                    <a16:creationId xmlns:a16="http://schemas.microsoft.com/office/drawing/2014/main" id="{5829F924-7306-49ED-926F-017D0F9F7F10}"/>
                  </a:ext>
                </a:extLst>
              </p:cNvPr>
              <p:cNvSpPr/>
              <p:nvPr/>
            </p:nvSpPr>
            <p:spPr>
              <a:xfrm>
                <a:off x="5030156" y="3613399"/>
                <a:ext cx="263400" cy="265869"/>
              </a:xfrm>
              <a:prstGeom prst="ellipse">
                <a:avLst/>
              </a:prstGeom>
              <a:gradFill>
                <a:gsLst>
                  <a:gs pos="0">
                    <a:srgbClr val="DFE9FB"/>
                  </a:gs>
                  <a:gs pos="100000">
                    <a:srgbClr val="6E9BE7"/>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rgbClr val="000000"/>
                  </a:buClr>
                  <a:buSzPts val="1100"/>
                  <a:buFont typeface="Arial"/>
                  <a:buNone/>
                </a:pPr>
                <a:r>
                  <a:rPr lang="en-US" sz="1600" b="1" i="0" u="none" strike="noStrike" cap="none">
                    <a:solidFill>
                      <a:schemeClr val="dk1"/>
                    </a:solidFill>
                    <a:latin typeface="Arial"/>
                    <a:ea typeface="Arial"/>
                    <a:cs typeface="Arial"/>
                    <a:sym typeface="Arial"/>
                  </a:rPr>
                  <a:t>4</a:t>
                </a:r>
                <a:endParaRPr sz="1600" b="1" i="0" u="none" strike="noStrike" cap="none">
                  <a:solidFill>
                    <a:schemeClr val="dk1"/>
                  </a:solidFill>
                  <a:latin typeface="Arial"/>
                  <a:ea typeface="Arial"/>
                  <a:cs typeface="Arial"/>
                  <a:sym typeface="Arial"/>
                </a:endParaRPr>
              </a:p>
            </p:txBody>
          </p:sp>
        </p:grpSp>
        <p:sp>
          <p:nvSpPr>
            <p:cNvPr id="6" name="Google Shape;86;p9">
              <a:extLst>
                <a:ext uri="{FF2B5EF4-FFF2-40B4-BE49-F238E27FC236}">
                  <a16:creationId xmlns:a16="http://schemas.microsoft.com/office/drawing/2014/main" id="{57BFD3E3-9154-4FF6-923B-7CCC479FDA28}"/>
                </a:ext>
              </a:extLst>
            </p:cNvPr>
            <p:cNvSpPr/>
            <p:nvPr/>
          </p:nvSpPr>
          <p:spPr>
            <a:xfrm>
              <a:off x="4940262" y="2485476"/>
              <a:ext cx="484500" cy="584700"/>
            </a:xfrm>
            <a:prstGeom prst="verticalScroll">
              <a:avLst>
                <a:gd name="adj" fmla="val 25000"/>
              </a:avLst>
            </a:prstGeom>
            <a:gradFill>
              <a:gsLst>
                <a:gs pos="0">
                  <a:srgbClr val="51AB2A"/>
                </a:gs>
                <a:gs pos="100000">
                  <a:srgbClr val="203E13"/>
                </a:gs>
              </a:gsLst>
              <a:lin ang="5400012" scaled="0"/>
            </a:gradFill>
            <a:ln w="19050" cap="flat" cmpd="sng">
              <a:solidFill>
                <a:srgbClr val="4C1130"/>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7" name="Google Shape;87;p9">
              <a:extLst>
                <a:ext uri="{FF2B5EF4-FFF2-40B4-BE49-F238E27FC236}">
                  <a16:creationId xmlns:a16="http://schemas.microsoft.com/office/drawing/2014/main" id="{B165E845-85BD-4214-B04E-E7F6D374BF47}"/>
                </a:ext>
              </a:extLst>
            </p:cNvPr>
            <p:cNvSpPr/>
            <p:nvPr/>
          </p:nvSpPr>
          <p:spPr>
            <a:xfrm>
              <a:off x="5092662" y="2714076"/>
              <a:ext cx="484500" cy="584700"/>
            </a:xfrm>
            <a:prstGeom prst="verticalScroll">
              <a:avLst>
                <a:gd name="adj" fmla="val 25000"/>
              </a:avLst>
            </a:prstGeom>
            <a:gradFill>
              <a:gsLst>
                <a:gs pos="0">
                  <a:srgbClr val="DB0000"/>
                </a:gs>
                <a:gs pos="100000">
                  <a:srgbClr val="540303"/>
                </a:gs>
              </a:gsLst>
              <a:lin ang="5400012" scaled="0"/>
            </a:gradFill>
            <a:ln w="19050" cap="flat" cmpd="sng">
              <a:solidFill>
                <a:srgbClr val="4C1130"/>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8" name="Google Shape;88;p9">
              <a:extLst>
                <a:ext uri="{FF2B5EF4-FFF2-40B4-BE49-F238E27FC236}">
                  <a16:creationId xmlns:a16="http://schemas.microsoft.com/office/drawing/2014/main" id="{CC9C3D10-C045-4E21-A1B4-5EFFA438CC5D}"/>
                </a:ext>
              </a:extLst>
            </p:cNvPr>
            <p:cNvSpPr/>
            <p:nvPr/>
          </p:nvSpPr>
          <p:spPr>
            <a:xfrm>
              <a:off x="5245062" y="2942676"/>
              <a:ext cx="484500" cy="584700"/>
            </a:xfrm>
            <a:prstGeom prst="verticalScroll">
              <a:avLst>
                <a:gd name="adj" fmla="val 25000"/>
              </a:avLst>
            </a:prstGeom>
            <a:gradFill>
              <a:gsLst>
                <a:gs pos="0">
                  <a:srgbClr val="DBD4EB"/>
                </a:gs>
                <a:gs pos="100000">
                  <a:srgbClr val="9180BB"/>
                </a:gs>
              </a:gsLst>
              <a:path path="circle">
                <a:fillToRect l="50000" t="50000" r="50000" b="50000"/>
              </a:path>
              <a:tileRect/>
            </a:gradFill>
            <a:ln w="19050" cap="flat" cmpd="sng">
              <a:solidFill>
                <a:srgbClr val="4C1130"/>
              </a:solidFill>
              <a:prstDash val="solid"/>
              <a:round/>
              <a:headEnd type="none" w="sm" len="sm"/>
              <a:tailEnd type="none" w="sm" len="sm"/>
            </a:ln>
            <a:effectLst>
              <a:outerShdw blurRad="57150" dist="47625"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9" name="Google Shape;89;p9">
              <a:extLst>
                <a:ext uri="{FF2B5EF4-FFF2-40B4-BE49-F238E27FC236}">
                  <a16:creationId xmlns:a16="http://schemas.microsoft.com/office/drawing/2014/main" id="{A9237D9A-44C6-4E6D-B56F-1B35E009A137}"/>
                </a:ext>
              </a:extLst>
            </p:cNvPr>
            <p:cNvSpPr/>
            <p:nvPr/>
          </p:nvSpPr>
          <p:spPr>
            <a:xfrm>
              <a:off x="6240237" y="2776558"/>
              <a:ext cx="178843" cy="232527"/>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0" name="Google Shape;90;p9">
              <a:extLst>
                <a:ext uri="{FF2B5EF4-FFF2-40B4-BE49-F238E27FC236}">
                  <a16:creationId xmlns:a16="http://schemas.microsoft.com/office/drawing/2014/main" id="{8FCB0F79-37D2-4D4D-9336-EFD563DF080B}"/>
                </a:ext>
              </a:extLst>
            </p:cNvPr>
            <p:cNvSpPr/>
            <p:nvPr/>
          </p:nvSpPr>
          <p:spPr>
            <a:xfrm>
              <a:off x="6186051" y="3023625"/>
              <a:ext cx="284815" cy="90922"/>
            </a:xfrm>
            <a:custGeom>
              <a:avLst/>
              <a:gdLst/>
              <a:ahLst/>
              <a:cxnLst/>
              <a:rect l="l" t="t" r="r" b="b"/>
              <a:pathLst>
                <a:path w="120000" h="120000" extrusionOk="0">
                  <a:moveTo>
                    <a:pt x="91510" y="0"/>
                  </a:moveTo>
                  <a:cubicBezTo>
                    <a:pt x="29352" y="0"/>
                    <a:pt x="29352" y="0"/>
                    <a:pt x="29352" y="0"/>
                  </a:cubicBezTo>
                  <a:cubicBezTo>
                    <a:pt x="12949" y="0"/>
                    <a:pt x="0" y="56470"/>
                    <a:pt x="0" y="120000"/>
                  </a:cubicBezTo>
                  <a:cubicBezTo>
                    <a:pt x="0" y="120000"/>
                    <a:pt x="0" y="120000"/>
                    <a:pt x="0" y="120000"/>
                  </a:cubicBezTo>
                  <a:cubicBezTo>
                    <a:pt x="120000" y="120000"/>
                    <a:pt x="120000" y="120000"/>
                    <a:pt x="120000" y="120000"/>
                  </a:cubicBezTo>
                  <a:cubicBezTo>
                    <a:pt x="120000" y="120000"/>
                    <a:pt x="120000" y="120000"/>
                    <a:pt x="120000" y="120000"/>
                  </a:cubicBezTo>
                  <a:cubicBezTo>
                    <a:pt x="120000" y="56470"/>
                    <a:pt x="107050" y="0"/>
                    <a:pt x="91510"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1" name="Google Shape;91;p9">
              <a:extLst>
                <a:ext uri="{FF2B5EF4-FFF2-40B4-BE49-F238E27FC236}">
                  <a16:creationId xmlns:a16="http://schemas.microsoft.com/office/drawing/2014/main" id="{FB830E14-17BA-4AEA-BC98-B2D06369C43A}"/>
                </a:ext>
              </a:extLst>
            </p:cNvPr>
            <p:cNvSpPr/>
            <p:nvPr/>
          </p:nvSpPr>
          <p:spPr>
            <a:xfrm>
              <a:off x="6519992" y="2891964"/>
              <a:ext cx="117165" cy="152663"/>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2" name="Google Shape;92;p9">
              <a:extLst>
                <a:ext uri="{FF2B5EF4-FFF2-40B4-BE49-F238E27FC236}">
                  <a16:creationId xmlns:a16="http://schemas.microsoft.com/office/drawing/2014/main" id="{5A1DA6FB-EE34-4F31-9D1B-972A7E85B7DE}"/>
                </a:ext>
              </a:extLst>
            </p:cNvPr>
            <p:cNvSpPr/>
            <p:nvPr/>
          </p:nvSpPr>
          <p:spPr>
            <a:xfrm>
              <a:off x="6484708" y="3056134"/>
              <a:ext cx="187654" cy="58669"/>
            </a:xfrm>
            <a:custGeom>
              <a:avLst/>
              <a:gdLst/>
              <a:ahLst/>
              <a:cxnLst/>
              <a:rect l="l" t="t" r="r" b="b"/>
              <a:pathLst>
                <a:path w="120000" h="120000" extrusionOk="0">
                  <a:moveTo>
                    <a:pt x="91304" y="0"/>
                  </a:moveTo>
                  <a:cubicBezTo>
                    <a:pt x="30000" y="0"/>
                    <a:pt x="30000" y="0"/>
                    <a:pt x="30000" y="0"/>
                  </a:cubicBezTo>
                  <a:cubicBezTo>
                    <a:pt x="13043" y="0"/>
                    <a:pt x="0" y="54545"/>
                    <a:pt x="0" y="120000"/>
                  </a:cubicBezTo>
                  <a:cubicBezTo>
                    <a:pt x="0" y="120000"/>
                    <a:pt x="0" y="120000"/>
                    <a:pt x="0" y="120000"/>
                  </a:cubicBezTo>
                  <a:cubicBezTo>
                    <a:pt x="120000" y="120000"/>
                    <a:pt x="120000" y="120000"/>
                    <a:pt x="120000" y="120000"/>
                  </a:cubicBezTo>
                  <a:cubicBezTo>
                    <a:pt x="120000" y="120000"/>
                    <a:pt x="120000" y="120000"/>
                    <a:pt x="120000" y="120000"/>
                  </a:cubicBezTo>
                  <a:cubicBezTo>
                    <a:pt x="120000" y="54545"/>
                    <a:pt x="106956" y="0"/>
                    <a:pt x="91304"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3" name="Google Shape;93;p9">
              <a:extLst>
                <a:ext uri="{FF2B5EF4-FFF2-40B4-BE49-F238E27FC236}">
                  <a16:creationId xmlns:a16="http://schemas.microsoft.com/office/drawing/2014/main" id="{4D516059-9F4F-4819-A598-90746DC3BF2E}"/>
                </a:ext>
              </a:extLst>
            </p:cNvPr>
            <p:cNvSpPr/>
            <p:nvPr/>
          </p:nvSpPr>
          <p:spPr>
            <a:xfrm>
              <a:off x="6020970" y="2891964"/>
              <a:ext cx="118356" cy="152663"/>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4" name="Google Shape;94;p9">
              <a:extLst>
                <a:ext uri="{FF2B5EF4-FFF2-40B4-BE49-F238E27FC236}">
                  <a16:creationId xmlns:a16="http://schemas.microsoft.com/office/drawing/2014/main" id="{56FB8A0F-FDD6-46F2-9C39-5EF247EF824F}"/>
                </a:ext>
              </a:extLst>
            </p:cNvPr>
            <p:cNvSpPr/>
            <p:nvPr/>
          </p:nvSpPr>
          <p:spPr>
            <a:xfrm>
              <a:off x="5986946" y="3056134"/>
              <a:ext cx="185273" cy="58669"/>
            </a:xfrm>
            <a:custGeom>
              <a:avLst/>
              <a:gdLst/>
              <a:ahLst/>
              <a:cxnLst/>
              <a:rect l="l" t="t" r="r" b="b"/>
              <a:pathLst>
                <a:path w="120000" h="120000" extrusionOk="0">
                  <a:moveTo>
                    <a:pt x="29010" y="0"/>
                  </a:moveTo>
                  <a:cubicBezTo>
                    <a:pt x="90989" y="0"/>
                    <a:pt x="90989" y="0"/>
                    <a:pt x="90989" y="0"/>
                  </a:cubicBezTo>
                  <a:cubicBezTo>
                    <a:pt x="106813" y="0"/>
                    <a:pt x="120000" y="54545"/>
                    <a:pt x="120000" y="120000"/>
                  </a:cubicBezTo>
                  <a:cubicBezTo>
                    <a:pt x="120000" y="120000"/>
                    <a:pt x="120000" y="120000"/>
                    <a:pt x="120000" y="120000"/>
                  </a:cubicBezTo>
                  <a:cubicBezTo>
                    <a:pt x="0" y="120000"/>
                    <a:pt x="0" y="120000"/>
                    <a:pt x="0" y="120000"/>
                  </a:cubicBezTo>
                  <a:cubicBezTo>
                    <a:pt x="0" y="120000"/>
                    <a:pt x="0" y="120000"/>
                    <a:pt x="0" y="120000"/>
                  </a:cubicBezTo>
                  <a:cubicBezTo>
                    <a:pt x="0" y="54545"/>
                    <a:pt x="13186" y="0"/>
                    <a:pt x="29010"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sp>
        <p:nvSpPr>
          <p:cNvPr id="3" name="TextBox 2">
            <a:extLst>
              <a:ext uri="{FF2B5EF4-FFF2-40B4-BE49-F238E27FC236}">
                <a16:creationId xmlns:a16="http://schemas.microsoft.com/office/drawing/2014/main" id="{096DB8AF-6D3B-4E82-B743-EC4699B06900}"/>
              </a:ext>
            </a:extLst>
          </p:cNvPr>
          <p:cNvSpPr txBox="1"/>
          <p:nvPr/>
        </p:nvSpPr>
        <p:spPr>
          <a:xfrm>
            <a:off x="584894" y="6127075"/>
            <a:ext cx="4320818" cy="683264"/>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tx2"/>
                </a:solidFill>
              </a:rPr>
              <a:t>For more about our work see this report: </a:t>
            </a:r>
            <a:r>
              <a:rPr lang="en-US" dirty="0">
                <a:solidFill>
                  <a:schemeClr val="tx2"/>
                </a:solidFill>
                <a:hlinkClick r:id="rId3">
                  <a:extLst>
                    <a:ext uri="{A12FA001-AC4F-418D-AE19-62706E023703}">
                      <ahyp:hlinkClr xmlns:ahyp="http://schemas.microsoft.com/office/drawing/2018/hyperlinkcolor" val="tx"/>
                    </a:ext>
                  </a:extLst>
                </a:hlinkClick>
              </a:rPr>
              <a:t>https://doi.org/10.2172/1606662</a:t>
            </a:r>
            <a:endParaRPr lang="en-US" dirty="0">
              <a:solidFill>
                <a:schemeClr val="tx2"/>
              </a:solidFill>
            </a:endParaRPr>
          </a:p>
        </p:txBody>
      </p:sp>
    </p:spTree>
    <p:extLst>
      <p:ext uri="{BB962C8B-B14F-4D97-AF65-F5344CB8AC3E}">
        <p14:creationId xmlns:p14="http://schemas.microsoft.com/office/powerpoint/2010/main" val="2105071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B2B88-3DDC-4986-8D89-A3EDC5187EA9}"/>
              </a:ext>
            </a:extLst>
          </p:cNvPr>
          <p:cNvSpPr>
            <a:spLocks noGrp="1"/>
          </p:cNvSpPr>
          <p:nvPr>
            <p:ph type="title"/>
          </p:nvPr>
        </p:nvSpPr>
        <p:spPr/>
        <p:txBody>
          <a:bodyPr/>
          <a:lstStyle/>
          <a:p>
            <a:r>
              <a:rPr lang="en-US" dirty="0"/>
              <a:t>Building an Online Community</a:t>
            </a:r>
          </a:p>
        </p:txBody>
      </p:sp>
      <p:sp>
        <p:nvSpPr>
          <p:cNvPr id="3" name="Content Placeholder 2">
            <a:extLst>
              <a:ext uri="{FF2B5EF4-FFF2-40B4-BE49-F238E27FC236}">
                <a16:creationId xmlns:a16="http://schemas.microsoft.com/office/drawing/2014/main" id="{EE3E28DE-DA44-4ED0-B0F8-EE01B9ACB982}"/>
              </a:ext>
            </a:extLst>
          </p:cNvPr>
          <p:cNvSpPr txBox="1">
            <a:spLocks/>
          </p:cNvSpPr>
          <p:nvPr/>
        </p:nvSpPr>
        <p:spPr>
          <a:xfrm>
            <a:off x="365760" y="937454"/>
            <a:ext cx="11658600" cy="4610100"/>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400"/>
              </a:spcBef>
              <a:buFont typeface="Arial" charset="0"/>
              <a:buNone/>
            </a:pPr>
            <a:r>
              <a:rPr lang="en-US" b="1" dirty="0">
                <a:hlinkClick r:id="rId2"/>
              </a:rPr>
              <a:t>https://bssw.io </a:t>
            </a:r>
            <a:endParaRPr lang="en-US" b="1" dirty="0"/>
          </a:p>
          <a:p>
            <a:pPr>
              <a:spcBef>
                <a:spcPts val="400"/>
              </a:spcBef>
            </a:pPr>
            <a:r>
              <a:rPr lang="en-US" sz="2000" b="1" dirty="0">
                <a:solidFill>
                  <a:schemeClr val="accent1"/>
                </a:solidFill>
              </a:rPr>
              <a:t>New </a:t>
            </a:r>
            <a:r>
              <a:rPr lang="en-US" sz="2000" b="1" u="sng" dirty="0">
                <a:solidFill>
                  <a:schemeClr val="accent1"/>
                </a:solidFill>
              </a:rPr>
              <a:t>community-based resource</a:t>
            </a:r>
            <a:r>
              <a:rPr lang="en-US" sz="2000" b="1" dirty="0">
                <a:solidFill>
                  <a:schemeClr val="accent1"/>
                </a:solidFill>
              </a:rPr>
              <a:t> for scientific software </a:t>
            </a:r>
            <a:br>
              <a:rPr lang="en-US" sz="2000" b="1" dirty="0">
                <a:solidFill>
                  <a:schemeClr val="accent1"/>
                </a:solidFill>
              </a:rPr>
            </a:br>
            <a:r>
              <a:rPr lang="en-US" sz="2000" b="1" dirty="0">
                <a:solidFill>
                  <a:schemeClr val="accent1"/>
                </a:solidFill>
              </a:rPr>
              <a:t>improvement</a:t>
            </a:r>
          </a:p>
          <a:p>
            <a:pPr>
              <a:spcBef>
                <a:spcPts val="400"/>
              </a:spcBef>
            </a:pPr>
            <a:r>
              <a:rPr lang="en-US" sz="2000" dirty="0"/>
              <a:t>A central hub for sharing information on practices, techniques, experiences, and tools to improve developer productivity and software sustainability for computational science &amp; engineering (CSE)</a:t>
            </a:r>
            <a:endParaRPr lang="en-US" dirty="0"/>
          </a:p>
          <a:p>
            <a:pPr marL="0" indent="0">
              <a:buFont typeface="Arial" charset="0"/>
              <a:buNone/>
            </a:pPr>
            <a:r>
              <a:rPr lang="en-US" b="1" dirty="0"/>
              <a:t>Goals</a:t>
            </a:r>
          </a:p>
          <a:p>
            <a:pPr>
              <a:spcBef>
                <a:spcPts val="400"/>
              </a:spcBef>
            </a:pPr>
            <a:r>
              <a:rPr lang="en-US" sz="2000" dirty="0"/>
              <a:t>Raise awareness of the importance of </a:t>
            </a:r>
            <a:r>
              <a:rPr lang="en-US" sz="2000" b="1" dirty="0"/>
              <a:t>good software practices </a:t>
            </a:r>
            <a:r>
              <a:rPr lang="en-US" sz="2000" dirty="0"/>
              <a:t>to scientific productivity and to the quality and reliability of computationally-based scientific results</a:t>
            </a:r>
          </a:p>
          <a:p>
            <a:pPr>
              <a:spcBef>
                <a:spcPts val="400"/>
              </a:spcBef>
            </a:pPr>
            <a:r>
              <a:rPr lang="en-US" sz="2000" dirty="0"/>
              <a:t>Raise awareness of the </a:t>
            </a:r>
            <a:r>
              <a:rPr lang="en-US" sz="2000" b="1" dirty="0"/>
              <a:t>increasing challenges </a:t>
            </a:r>
            <a:r>
              <a:rPr lang="en-US" sz="2000" dirty="0"/>
              <a:t>facing CSE software developers as high-end computing heads to extreme scales</a:t>
            </a:r>
          </a:p>
          <a:p>
            <a:pPr>
              <a:spcBef>
                <a:spcPts val="400"/>
              </a:spcBef>
            </a:pPr>
            <a:r>
              <a:rPr lang="en-US" sz="2000" dirty="0"/>
              <a:t>Help CSE researchers </a:t>
            </a:r>
            <a:r>
              <a:rPr lang="en-US" sz="2000" b="1" dirty="0"/>
              <a:t>increase effectiveness </a:t>
            </a:r>
            <a:r>
              <a:rPr lang="en-US" sz="2000" dirty="0"/>
              <a:t>as well as leverage and impact</a:t>
            </a:r>
          </a:p>
          <a:p>
            <a:pPr>
              <a:spcBef>
                <a:spcPts val="400"/>
              </a:spcBef>
            </a:pPr>
            <a:r>
              <a:rPr lang="en-US" sz="2000" b="1" dirty="0"/>
              <a:t>Facilitate CSE collaboration via software</a:t>
            </a:r>
            <a:r>
              <a:rPr lang="en-US" sz="2000" dirty="0"/>
              <a:t> in order to advance scientific discoveries</a:t>
            </a:r>
          </a:p>
          <a:p>
            <a:pPr marL="0" indent="0">
              <a:buFont typeface="Arial" charset="0"/>
              <a:buNone/>
            </a:pPr>
            <a:r>
              <a:rPr lang="en-US" b="1" dirty="0"/>
              <a:t>Site users can…</a:t>
            </a:r>
          </a:p>
          <a:p>
            <a:pPr>
              <a:spcBef>
                <a:spcPts val="400"/>
              </a:spcBef>
            </a:pPr>
            <a:r>
              <a:rPr lang="en-US" sz="2000" b="1" dirty="0"/>
              <a:t>Find information </a:t>
            </a:r>
            <a:r>
              <a:rPr lang="en-US" sz="2000" dirty="0"/>
              <a:t>on scientific software topics</a:t>
            </a:r>
          </a:p>
          <a:p>
            <a:pPr>
              <a:spcBef>
                <a:spcPts val="400"/>
              </a:spcBef>
            </a:pPr>
            <a:r>
              <a:rPr lang="en-US" sz="2000" b="1" dirty="0"/>
              <a:t>Contribute new resources </a:t>
            </a:r>
            <a:r>
              <a:rPr lang="en-US" sz="2000" dirty="0"/>
              <a:t>based on your experiences</a:t>
            </a:r>
          </a:p>
          <a:p>
            <a:pPr>
              <a:spcBef>
                <a:spcPts val="400"/>
              </a:spcBef>
            </a:pPr>
            <a:r>
              <a:rPr lang="en-US" sz="2000" dirty="0"/>
              <a:t>Create content tailored to the unique needs and </a:t>
            </a:r>
            <a:br>
              <a:rPr lang="en-US" sz="2000" dirty="0"/>
            </a:br>
            <a:r>
              <a:rPr lang="en-US" sz="2000" dirty="0"/>
              <a:t>perspectives of a focused scientific domain</a:t>
            </a:r>
          </a:p>
        </p:txBody>
      </p:sp>
      <p:pic>
        <p:nvPicPr>
          <p:cNvPr id="4" name="Picture 3" descr="Screen Shot 2017-01-21 at 6.45.35 PM.png">
            <a:extLst>
              <a:ext uri="{FF2B5EF4-FFF2-40B4-BE49-F238E27FC236}">
                <a16:creationId xmlns:a16="http://schemas.microsoft.com/office/drawing/2014/main" id="{4305FC7E-611D-4E7E-952D-9882E099EE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83534" y="320039"/>
            <a:ext cx="3357819" cy="1440667"/>
          </a:xfrm>
          <a:prstGeom prst="rect">
            <a:avLst/>
          </a:prstGeom>
        </p:spPr>
      </p:pic>
    </p:spTree>
    <p:extLst>
      <p:ext uri="{BB962C8B-B14F-4D97-AF65-F5344CB8AC3E}">
        <p14:creationId xmlns:p14="http://schemas.microsoft.com/office/powerpoint/2010/main" val="245510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8CB878-0734-4463-835E-51258994794F}"/>
              </a:ext>
            </a:extLst>
          </p:cNvPr>
          <p:cNvSpPr>
            <a:spLocks noGrp="1"/>
          </p:cNvSpPr>
          <p:nvPr>
            <p:ph type="title"/>
          </p:nvPr>
        </p:nvSpPr>
        <p:spPr/>
        <p:txBody>
          <a:bodyPr/>
          <a:lstStyle/>
          <a:p>
            <a:r>
              <a:rPr lang="en-US" dirty="0"/>
              <a:t>Follow IDEAS and </a:t>
            </a:r>
            <a:r>
              <a:rPr lang="en-US" dirty="0" err="1"/>
              <a:t>BSSw</a:t>
            </a:r>
            <a:endParaRPr lang="en-US" dirty="0"/>
          </a:p>
        </p:txBody>
      </p:sp>
      <p:sp>
        <p:nvSpPr>
          <p:cNvPr id="4" name="Content Placeholder 3">
            <a:extLst>
              <a:ext uri="{FF2B5EF4-FFF2-40B4-BE49-F238E27FC236}">
                <a16:creationId xmlns:a16="http://schemas.microsoft.com/office/drawing/2014/main" id="{AE2680D0-A841-4E56-972F-EBFB89AD4D33}"/>
              </a:ext>
            </a:extLst>
          </p:cNvPr>
          <p:cNvSpPr>
            <a:spLocks noGrp="1"/>
          </p:cNvSpPr>
          <p:nvPr>
            <p:ph idx="1"/>
          </p:nvPr>
        </p:nvSpPr>
        <p:spPr/>
        <p:txBody>
          <a:bodyPr/>
          <a:lstStyle/>
          <a:p>
            <a:r>
              <a:rPr lang="en-US" dirty="0"/>
              <a:t>IDEAS Productivity mailing list: </a:t>
            </a:r>
            <a:r>
              <a:rPr lang="en-US" dirty="0">
                <a:hlinkClick r:id="rId2"/>
              </a:rPr>
              <a:t>http://eepurl.com/cQCyJ5</a:t>
            </a:r>
            <a:endParaRPr lang="en-US" dirty="0"/>
          </a:p>
          <a:p>
            <a:pPr lvl="1"/>
            <a:r>
              <a:rPr lang="en-US" dirty="0"/>
              <a:t>Announcements of IDEAS-organized events</a:t>
            </a:r>
          </a:p>
          <a:p>
            <a:pPr lvl="2"/>
            <a:r>
              <a:rPr lang="en-US" dirty="0"/>
              <a:t>Best Practices for HPC Software Developers webinar series</a:t>
            </a:r>
          </a:p>
          <a:p>
            <a:pPr lvl="2"/>
            <a:r>
              <a:rPr lang="en-US" dirty="0"/>
              <a:t>Strategies for Working Remotely panel series</a:t>
            </a:r>
          </a:p>
          <a:p>
            <a:pPr lvl="2"/>
            <a:r>
              <a:rPr lang="en-US" dirty="0"/>
              <a:t>Software-focused events at major scientific meetings (e.g., SIAM, ISC, SC, etc.)</a:t>
            </a:r>
          </a:p>
          <a:p>
            <a:pPr lvl="1"/>
            <a:r>
              <a:rPr lang="en-US" dirty="0"/>
              <a:t>Typically 2-3 messages per month</a:t>
            </a:r>
          </a:p>
          <a:p>
            <a:pPr>
              <a:spcBef>
                <a:spcPts val="2400"/>
              </a:spcBef>
            </a:pPr>
            <a:r>
              <a:rPr lang="en-US" dirty="0" err="1"/>
              <a:t>BSSw</a:t>
            </a:r>
            <a:r>
              <a:rPr lang="en-US" dirty="0"/>
              <a:t> Digest: </a:t>
            </a:r>
            <a:r>
              <a:rPr lang="en-US" dirty="0">
                <a:hlinkClick r:id="rId3"/>
              </a:rPr>
              <a:t>https://bssw.io/pages/receive-our-email-digest</a:t>
            </a:r>
            <a:endParaRPr lang="en-US" dirty="0"/>
          </a:p>
          <a:p>
            <a:pPr lvl="1"/>
            <a:r>
              <a:rPr lang="en-US" dirty="0"/>
              <a:t>Updates on </a:t>
            </a:r>
            <a:r>
              <a:rPr lang="en-US" dirty="0" err="1"/>
              <a:t>BSSw</a:t>
            </a:r>
            <a:r>
              <a:rPr lang="en-US" dirty="0"/>
              <a:t> content</a:t>
            </a:r>
          </a:p>
          <a:p>
            <a:pPr lvl="2"/>
            <a:r>
              <a:rPr lang="en-US" dirty="0"/>
              <a:t>New blog posts, events, and resources</a:t>
            </a:r>
          </a:p>
          <a:p>
            <a:pPr lvl="2"/>
            <a:r>
              <a:rPr lang="en-US" dirty="0" err="1"/>
              <a:t>BSSw</a:t>
            </a:r>
            <a:r>
              <a:rPr lang="en-US" dirty="0"/>
              <a:t> Fellowship</a:t>
            </a:r>
          </a:p>
          <a:p>
            <a:pPr lvl="1"/>
            <a:r>
              <a:rPr lang="en-US" dirty="0"/>
              <a:t>Typically 1-2 messages per month</a:t>
            </a:r>
          </a:p>
          <a:p>
            <a:pPr lvl="1"/>
            <a:r>
              <a:rPr lang="en-US" dirty="0"/>
              <a:t>Also: RSS feed: </a:t>
            </a:r>
            <a:r>
              <a:rPr lang="en-US" dirty="0">
                <a:hlinkClick r:id="rId4"/>
              </a:rPr>
              <a:t>https://bssw.io/items.rss</a:t>
            </a:r>
            <a:endParaRPr lang="en-US" dirty="0"/>
          </a:p>
        </p:txBody>
      </p:sp>
      <p:pic>
        <p:nvPicPr>
          <p:cNvPr id="5" name="Picture 4" descr="Screen Shot 2017-01-21 at 6.45.35 PM.png">
            <a:extLst>
              <a:ext uri="{FF2B5EF4-FFF2-40B4-BE49-F238E27FC236}">
                <a16:creationId xmlns:a16="http://schemas.microsoft.com/office/drawing/2014/main" id="{DDAA8357-C3CA-4399-9F08-27998285347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04938" y="4462547"/>
            <a:ext cx="2109916" cy="905256"/>
          </a:xfrm>
          <a:prstGeom prst="rect">
            <a:avLst/>
          </a:prstGeom>
        </p:spPr>
      </p:pic>
      <p:pic>
        <p:nvPicPr>
          <p:cNvPr id="6" name="Picture 5" descr="IDEAS_logo.png">
            <a:extLst>
              <a:ext uri="{FF2B5EF4-FFF2-40B4-BE49-F238E27FC236}">
                <a16:creationId xmlns:a16="http://schemas.microsoft.com/office/drawing/2014/main" id="{08B06B33-62C4-499E-82D4-2CD7AD8844F9}"/>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9084892" y="2326640"/>
            <a:ext cx="2350008" cy="815135"/>
          </a:xfrm>
          <a:prstGeom prst="rect">
            <a:avLst/>
          </a:prstGeom>
        </p:spPr>
      </p:pic>
    </p:spTree>
    <p:extLst>
      <p:ext uri="{BB962C8B-B14F-4D97-AF65-F5344CB8AC3E}">
        <p14:creationId xmlns:p14="http://schemas.microsoft.com/office/powerpoint/2010/main" val="2696507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BE35E-77C5-46DD-9F5D-290B55BEC8BD}"/>
              </a:ext>
            </a:extLst>
          </p:cNvPr>
          <p:cNvSpPr>
            <a:spLocks noGrp="1"/>
          </p:cNvSpPr>
          <p:nvPr>
            <p:ph type="title"/>
          </p:nvPr>
        </p:nvSpPr>
        <p:spPr/>
        <p:txBody>
          <a:bodyPr/>
          <a:lstStyle/>
          <a:p>
            <a:r>
              <a:rPr lang="en-US" dirty="0"/>
              <a:t>The Importance of Naming</a:t>
            </a:r>
          </a:p>
        </p:txBody>
      </p:sp>
      <p:sp>
        <p:nvSpPr>
          <p:cNvPr id="3" name="Content Placeholder 2">
            <a:extLst>
              <a:ext uri="{FF2B5EF4-FFF2-40B4-BE49-F238E27FC236}">
                <a16:creationId xmlns:a16="http://schemas.microsoft.com/office/drawing/2014/main" id="{0570DD6F-C774-41C2-BFA4-30EE69373698}"/>
              </a:ext>
            </a:extLst>
          </p:cNvPr>
          <p:cNvSpPr>
            <a:spLocks noGrp="1"/>
          </p:cNvSpPr>
          <p:nvPr>
            <p:ph idx="1"/>
          </p:nvPr>
        </p:nvSpPr>
        <p:spPr>
          <a:xfrm>
            <a:off x="365760" y="1231518"/>
            <a:ext cx="11369809" cy="4047778"/>
          </a:xfrm>
        </p:spPr>
        <p:txBody>
          <a:bodyPr/>
          <a:lstStyle/>
          <a:p>
            <a:r>
              <a:rPr lang="en-US" dirty="0"/>
              <a:t>Computing is rife with terminology that many consider harmful and exclusionary</a:t>
            </a:r>
          </a:p>
          <a:p>
            <a:pPr lvl="1"/>
            <a:r>
              <a:rPr lang="en-US" dirty="0"/>
              <a:t>Examples include: whitelist/blacklist, master/slave, and master (standalone)</a:t>
            </a:r>
          </a:p>
          <a:p>
            <a:r>
              <a:rPr lang="en-US" dirty="0"/>
              <a:t>We support efforts to replace such language with more inclusive language</a:t>
            </a:r>
          </a:p>
          <a:p>
            <a:r>
              <a:rPr lang="en-US" dirty="0"/>
              <a:t>In this tutorial, we strive to use inclusive language</a:t>
            </a:r>
          </a:p>
          <a:p>
            <a:pPr lvl="1"/>
            <a:r>
              <a:rPr lang="en-US" dirty="0"/>
              <a:t>Example: we use “main” for the default git branch, even where outside sources we reference may use “master”</a:t>
            </a:r>
          </a:p>
          <a:p>
            <a:r>
              <a:rPr lang="en-US" dirty="0"/>
              <a:t>We welcome suggestions for further improvements in our tutorial</a:t>
            </a:r>
          </a:p>
          <a:p>
            <a:r>
              <a:rPr lang="en-US" dirty="0"/>
              <a:t>Additional information:</a:t>
            </a:r>
          </a:p>
          <a:p>
            <a:pPr lvl="1"/>
            <a:r>
              <a:rPr lang="en-US" dirty="0"/>
              <a:t>The </a:t>
            </a:r>
            <a:r>
              <a:rPr lang="en-US" dirty="0">
                <a:hlinkClick r:id="rId2"/>
              </a:rPr>
              <a:t>Inclusive Naming Initiative</a:t>
            </a:r>
            <a:endParaRPr lang="en-US" dirty="0"/>
          </a:p>
          <a:p>
            <a:pPr lvl="1"/>
            <a:r>
              <a:rPr lang="en-US" dirty="0"/>
              <a:t>The BSSw.io </a:t>
            </a:r>
            <a:r>
              <a:rPr lang="en-US" dirty="0">
                <a:hlinkClick r:id="rId3"/>
              </a:rPr>
              <a:t>resource on inclusive naming</a:t>
            </a:r>
            <a:r>
              <a:rPr lang="en-US" dirty="0"/>
              <a:t> provides some additional context and links</a:t>
            </a:r>
          </a:p>
        </p:txBody>
      </p:sp>
    </p:spTree>
    <p:extLst>
      <p:ext uri="{BB962C8B-B14F-4D97-AF65-F5344CB8AC3E}">
        <p14:creationId xmlns:p14="http://schemas.microsoft.com/office/powerpoint/2010/main" val="3064435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A2901-48B8-469D-BFD7-34B28CA8F61C}"/>
              </a:ext>
            </a:extLst>
          </p:cNvPr>
          <p:cNvSpPr>
            <a:spLocks noGrp="1"/>
          </p:cNvSpPr>
          <p:nvPr>
            <p:ph type="title"/>
          </p:nvPr>
        </p:nvSpPr>
        <p:spPr/>
        <p:txBody>
          <a:bodyPr/>
          <a:lstStyle/>
          <a:p>
            <a:r>
              <a:rPr lang="en-US" dirty="0" err="1"/>
              <a:t>BSSw</a:t>
            </a:r>
            <a:r>
              <a:rPr lang="en-US" dirty="0"/>
              <a:t> Tutorial Web Site</a:t>
            </a:r>
          </a:p>
        </p:txBody>
      </p:sp>
      <p:sp>
        <p:nvSpPr>
          <p:cNvPr id="3" name="Content Placeholder 2">
            <a:extLst>
              <a:ext uri="{FF2B5EF4-FFF2-40B4-BE49-F238E27FC236}">
                <a16:creationId xmlns:a16="http://schemas.microsoft.com/office/drawing/2014/main" id="{1C6E25F3-5A8B-478E-83F2-ED0BCAF1B015}"/>
              </a:ext>
            </a:extLst>
          </p:cNvPr>
          <p:cNvSpPr>
            <a:spLocks noGrp="1"/>
          </p:cNvSpPr>
          <p:nvPr>
            <p:ph idx="1"/>
          </p:nvPr>
        </p:nvSpPr>
        <p:spPr>
          <a:xfrm>
            <a:off x="365760" y="1737360"/>
            <a:ext cx="7453937" cy="4047778"/>
          </a:xfrm>
        </p:spPr>
        <p:txBody>
          <a:bodyPr/>
          <a:lstStyle/>
          <a:p>
            <a:r>
              <a:rPr lang="en-US" sz="2400" b="1" dirty="0">
                <a:hlinkClick r:id="rId2"/>
              </a:rPr>
              <a:t>https://bssw-tutorial.github.io/</a:t>
            </a:r>
            <a:r>
              <a:rPr lang="en-US" sz="2400" b="1" dirty="0"/>
              <a:t> </a:t>
            </a:r>
            <a:r>
              <a:rPr lang="en-US" sz="2400" dirty="0"/>
              <a:t>is the one URL you need to find all of the resources for this tutorial</a:t>
            </a:r>
          </a:p>
          <a:p>
            <a:r>
              <a:rPr lang="en-US" dirty="0"/>
              <a:t>Each tutorial event has its own page</a:t>
            </a:r>
          </a:p>
          <a:p>
            <a:pPr lvl="1"/>
            <a:r>
              <a:rPr lang="en-US" dirty="0"/>
              <a:t>We will backfill tutorials before 2021 as time permits</a:t>
            </a:r>
          </a:p>
          <a:p>
            <a:r>
              <a:rPr lang="en-US" dirty="0"/>
              <a:t>Each tutorial page is considered archival</a:t>
            </a:r>
          </a:p>
          <a:p>
            <a:pPr lvl="1"/>
            <a:r>
              <a:rPr lang="en-US" dirty="0"/>
              <a:t>All of the materials used in that tutorial (or links to them)</a:t>
            </a:r>
          </a:p>
          <a:p>
            <a:pPr lvl="1"/>
            <a:r>
              <a:rPr lang="en-US" dirty="0"/>
              <a:t>Materials may be updated if we find mistakes</a:t>
            </a:r>
          </a:p>
        </p:txBody>
      </p:sp>
      <p:pic>
        <p:nvPicPr>
          <p:cNvPr id="6" name="Picture 5" descr="Graphical user interface, text&#10;&#10;Description automatically generated">
            <a:extLst>
              <a:ext uri="{FF2B5EF4-FFF2-40B4-BE49-F238E27FC236}">
                <a16:creationId xmlns:a16="http://schemas.microsoft.com/office/drawing/2014/main" id="{B36C999D-A67A-4A27-A8A2-05E0A7E3AD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9697" y="455350"/>
            <a:ext cx="4089597" cy="5345008"/>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66987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012BA-8349-4F63-995A-190570787086}"/>
              </a:ext>
            </a:extLst>
          </p:cNvPr>
          <p:cNvSpPr>
            <a:spLocks noGrp="1"/>
          </p:cNvSpPr>
          <p:nvPr>
            <p:ph type="title"/>
          </p:nvPr>
        </p:nvSpPr>
        <p:spPr/>
        <p:txBody>
          <a:bodyPr/>
          <a:lstStyle/>
          <a:p>
            <a:r>
              <a:rPr lang="en-US" dirty="0"/>
              <a:t>Hands-On Activities</a:t>
            </a:r>
          </a:p>
        </p:txBody>
      </p:sp>
      <p:sp>
        <p:nvSpPr>
          <p:cNvPr id="3" name="Content Placeholder 2">
            <a:extLst>
              <a:ext uri="{FF2B5EF4-FFF2-40B4-BE49-F238E27FC236}">
                <a16:creationId xmlns:a16="http://schemas.microsoft.com/office/drawing/2014/main" id="{0F20C93A-8687-4A10-A3FB-77446A44FBAB}"/>
              </a:ext>
            </a:extLst>
          </p:cNvPr>
          <p:cNvSpPr>
            <a:spLocks noGrp="1"/>
          </p:cNvSpPr>
          <p:nvPr>
            <p:ph idx="1"/>
          </p:nvPr>
        </p:nvSpPr>
        <p:spPr>
          <a:xfrm>
            <a:off x="365761" y="1012149"/>
            <a:ext cx="6211614" cy="4047778"/>
          </a:xfrm>
        </p:spPr>
        <p:txBody>
          <a:bodyPr/>
          <a:lstStyle/>
          <a:p>
            <a:pPr marL="0" indent="0">
              <a:buNone/>
            </a:pPr>
            <a:r>
              <a:rPr lang="en-US" dirty="0"/>
              <a:t>We have created a simple example to give you some (optional) hands-on experience with some of the concepts in this tutorial</a:t>
            </a:r>
          </a:p>
          <a:p>
            <a:pPr>
              <a:spcBef>
                <a:spcPts val="400"/>
              </a:spcBef>
            </a:pPr>
            <a:r>
              <a:rPr lang="en-US" sz="2000" dirty="0"/>
              <a:t>You don’t need to understand the math/physics to do the exercises, or to find them useful</a:t>
            </a:r>
          </a:p>
          <a:p>
            <a:pPr marL="0" indent="0">
              <a:spcBef>
                <a:spcPts val="2400"/>
              </a:spcBef>
              <a:buNone/>
            </a:pPr>
            <a:r>
              <a:rPr lang="en-US" dirty="0"/>
              <a:t>We have some time in the agenda for the hands-on activities</a:t>
            </a:r>
          </a:p>
          <a:p>
            <a:pPr>
              <a:spcBef>
                <a:spcPts val="400"/>
              </a:spcBef>
            </a:pPr>
            <a:r>
              <a:rPr lang="en-US" sz="2000" dirty="0"/>
              <a:t>But feel free to start early (i.e. during breaks) and continue after the tutorial</a:t>
            </a:r>
          </a:p>
          <a:p>
            <a:pPr>
              <a:spcBef>
                <a:spcPts val="400"/>
              </a:spcBef>
            </a:pPr>
            <a:r>
              <a:rPr lang="en-US" sz="2000" dirty="0"/>
              <a:t>We’ll give feedback on pull requests and issues filed (or email us, see next slide).</a:t>
            </a:r>
          </a:p>
          <a:p>
            <a:pPr marL="0" indent="0">
              <a:spcBef>
                <a:spcPts val="2400"/>
              </a:spcBef>
              <a:buNone/>
            </a:pPr>
            <a:r>
              <a:rPr lang="en-US" b="1" dirty="0"/>
              <a:t>Instructions on the tutorial web site: </a:t>
            </a:r>
            <a:r>
              <a:rPr lang="en-US" sz="2400" b="1" dirty="0">
                <a:hlinkClick r:id="rId2"/>
              </a:rPr>
              <a:t>https://bssw-tutorial.github.io/</a:t>
            </a:r>
            <a:br>
              <a:rPr lang="en-US" sz="2400" b="1" dirty="0"/>
            </a:br>
            <a:r>
              <a:rPr lang="en-US" sz="2400" dirty="0"/>
              <a:t>and click the link for today’s tutorial</a:t>
            </a:r>
            <a:endParaRPr lang="en-US" sz="2800" dirty="0"/>
          </a:p>
        </p:txBody>
      </p:sp>
      <p:pic>
        <p:nvPicPr>
          <p:cNvPr id="4" name="Picture 3">
            <a:extLst>
              <a:ext uri="{FF2B5EF4-FFF2-40B4-BE49-F238E27FC236}">
                <a16:creationId xmlns:a16="http://schemas.microsoft.com/office/drawing/2014/main" id="{B9D05DF5-DD70-4892-B1EC-CCD1C9DC6DD4}"/>
              </a:ext>
            </a:extLst>
          </p:cNvPr>
          <p:cNvPicPr>
            <a:picLocks noChangeAspect="1"/>
          </p:cNvPicPr>
          <p:nvPr/>
        </p:nvPicPr>
        <p:blipFill rotWithShape="1">
          <a:blip r:embed="rId3"/>
          <a:srcRect l="8639" t="17307" r="21360" b="13562"/>
          <a:stretch/>
        </p:blipFill>
        <p:spPr>
          <a:xfrm>
            <a:off x="6728716" y="1146154"/>
            <a:ext cx="5120640" cy="2863018"/>
          </a:xfrm>
          <a:prstGeom prst="rect">
            <a:avLst/>
          </a:prstGeom>
        </p:spPr>
      </p:pic>
    </p:spTree>
    <p:extLst>
      <p:ext uri="{BB962C8B-B14F-4D97-AF65-F5344CB8AC3E}">
        <p14:creationId xmlns:p14="http://schemas.microsoft.com/office/powerpoint/2010/main" val="2187668164"/>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2607</TotalTime>
  <Words>1366</Words>
  <Application>Microsoft Office PowerPoint</Application>
  <PresentationFormat>Custom</PresentationFormat>
  <Paragraphs>125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Arial Black</vt:lpstr>
      <vt:lpstr>Calibri</vt:lpstr>
      <vt:lpstr>Presentations (Wide Screen)</vt:lpstr>
      <vt:lpstr>Better Scientific Software tutorial</vt:lpstr>
      <vt:lpstr>License, Citation and Acknowledgements</vt:lpstr>
      <vt:lpstr>About Us</vt:lpstr>
      <vt:lpstr>The IDEAS-ECP team works with the ECP community, and beyond, to improve developer productivity and software sustainability as key aspects of increasing overall scientific productivity</vt:lpstr>
      <vt:lpstr>Building an Online Community</vt:lpstr>
      <vt:lpstr>Follow IDEAS and BSSw</vt:lpstr>
      <vt:lpstr>The Importance of Naming</vt:lpstr>
      <vt:lpstr>BSSw Tutorial Web Site</vt:lpstr>
      <vt:lpstr>Hands-On Activities</vt:lpstr>
      <vt:lpstr>Explaining Slide 2</vt:lpstr>
      <vt:lpstr>We Want to Interact with You!</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290</cp:revision>
  <cp:lastPrinted>2017-11-02T18:35:01Z</cp:lastPrinted>
  <dcterms:created xsi:type="dcterms:W3CDTF">2018-11-06T17:28:56Z</dcterms:created>
  <dcterms:modified xsi:type="dcterms:W3CDTF">2021-11-14T16:08:27Z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